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694" r:id="rId3"/>
    <p:sldId id="695" r:id="rId4"/>
    <p:sldId id="696" r:id="rId5"/>
    <p:sldId id="616" r:id="rId6"/>
    <p:sldId id="689" r:id="rId7"/>
    <p:sldId id="671" r:id="rId8"/>
    <p:sldId id="687" r:id="rId9"/>
    <p:sldId id="685" r:id="rId10"/>
    <p:sldId id="686" r:id="rId11"/>
    <p:sldId id="690" r:id="rId12"/>
    <p:sldId id="661" r:id="rId13"/>
    <p:sldId id="662" r:id="rId14"/>
    <p:sldId id="665" r:id="rId15"/>
    <p:sldId id="659" r:id="rId16"/>
    <p:sldId id="673" r:id="rId17"/>
    <p:sldId id="660" r:id="rId18"/>
    <p:sldId id="657" r:id="rId19"/>
    <p:sldId id="670" r:id="rId20"/>
    <p:sldId id="668" r:id="rId21"/>
    <p:sldId id="669" r:id="rId22"/>
    <p:sldId id="667" r:id="rId23"/>
    <p:sldId id="692" r:id="rId24"/>
    <p:sldId id="693" r:id="rId25"/>
    <p:sldId id="688" r:id="rId26"/>
    <p:sldId id="656" r:id="rId27"/>
    <p:sldId id="697" r:id="rId28"/>
    <p:sldId id="63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B94DB-A6D4-4447-84F2-1A60444DC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04E17C-A5C7-4040-BE33-61A670742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D593D4-3492-4ADB-80CD-8FD9D546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702B-6F45-41B0-B12A-92D32775A3FD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8ADF7-2CEF-49FF-ABDF-51DAD984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0F064C-446F-443B-A74C-1CC6E7CE8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32084-BF77-4B38-8F9D-E240B5C2A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47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A4069-D4A4-4B79-AF55-30EEB4E6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6A6F74-5A29-46D9-83E8-0F2A7C3A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303C4F-A530-4668-9C66-67028E01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702B-6F45-41B0-B12A-92D32775A3FD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C2E6DB-BFC8-4C81-8E91-B83CE72D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3AD53B-1395-45F0-AF4E-7AAB5123D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32084-BF77-4B38-8F9D-E240B5C2A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6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FF431A7-4BFE-4E75-B5B6-18A87080D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2D56B8-1A39-4AB4-AFA4-5D500F320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35EBBE-6FB0-462F-9EB6-914F92220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702B-6F45-41B0-B12A-92D32775A3FD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584AEE-89FD-41CA-8ADD-2FA5447C4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2AE7B0-EE43-4A73-BDB7-50EA6B47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32084-BF77-4B38-8F9D-E240B5C2A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21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83E64-B8A3-48CC-82B0-93F4D3F8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ECD797-1B02-41D3-9540-6B73A2FF0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7D3E88-A382-4263-80EB-3DB94CF87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702B-6F45-41B0-B12A-92D32775A3FD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DA155-42B4-49B7-BD23-9267E2E9C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3F6221-4E39-4A6E-BCE3-8C0528C7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32084-BF77-4B38-8F9D-E240B5C2A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22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A0AD1-B7F0-432F-B2C1-A3E271A5B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B15C29-7CE0-4FA7-BC58-F534CA3E8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7B4AA5-956E-466C-A114-B79B2CBBD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702B-6F45-41B0-B12A-92D32775A3FD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B5A5E5-3482-47EC-A214-44095FE4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172F19-25C4-4AC1-8041-E5031D7DA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32084-BF77-4B38-8F9D-E240B5C2A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267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A7721-C719-4D33-A9E2-EE8E7062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A407EA-2742-4E6E-8280-D7F4B1CD4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0A3EAB-5F10-445F-99F2-B2E7037B0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4D81FF-A7CC-4D9D-896A-D5992252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702B-6F45-41B0-B12A-92D32775A3FD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C899DC-374B-4D9F-962B-16A84E9EE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B77109-F08A-4624-BA18-8196D1963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32084-BF77-4B38-8F9D-E240B5C2A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58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C63EC-B5D4-4C45-8F31-3A9B52CF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49D0C2-1867-482B-8651-46B9F9EE2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B82A5-5D15-440E-9FC1-B6769D8BB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EE78BF-BDB2-4E3F-947D-50DD57DB8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93F22B-5BC8-4749-8020-660560336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4F08228-3D80-4FA8-934B-003A75E31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702B-6F45-41B0-B12A-92D32775A3FD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EE3EBC-3381-43D5-83C7-45DEF22A8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0B66083-4A6F-49FB-9ADF-49FDA4C5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32084-BF77-4B38-8F9D-E240B5C2A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49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19730-9F7C-48CB-9E70-630BFAF8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FA972D-69A6-43DE-B45A-2DA52F121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702B-6F45-41B0-B12A-92D32775A3FD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AFCF3E-37B3-427D-9C2B-F7E26355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EF68A8-9B7A-4BE7-B4F1-5E96F3EA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32084-BF77-4B38-8F9D-E240B5C2A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67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9C129F-2D05-4B6D-83D7-458706C2F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702B-6F45-41B0-B12A-92D32775A3FD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A0FC52-99BF-4020-95CB-FBCFC8B8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085DAD-9837-4BE2-9AC1-21BE1C90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32084-BF77-4B38-8F9D-E240B5C2A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49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8BB75-2FAE-485F-8CC9-56B9D4E1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EEA8D3-052F-45F6-A160-92EFB5CDD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FF930A-B8A6-4D20-9E4A-B24521470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E9DEFB-74F8-41D0-81CB-0AC2134A3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702B-6F45-41B0-B12A-92D32775A3FD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CCE325-D4E5-4C48-853F-8DA10849C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96003F-06E9-473F-8FD8-34CF5CB9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32084-BF77-4B38-8F9D-E240B5C2A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99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D01AE-EDC2-4541-9AB2-FC409D26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DC04EE-8832-4B67-809C-176E7C0E5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551D71-6738-4E74-9558-B26702AA7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428224-FA26-41D6-BF60-6F2139723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702B-6F45-41B0-B12A-92D32775A3FD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0A72EE-FB42-4680-BE81-231D9B9C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B5D48E-8FA4-45D2-8503-25FF7AA7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32084-BF77-4B38-8F9D-E240B5C2A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49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909F5-6E97-4436-A3F9-EEFE427A3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90D3D2-2AC5-4E6D-8ADF-3B34695EF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CF358B-E91A-434B-ABB0-2356889F36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8702B-6F45-41B0-B12A-92D32775A3FD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8A6E4-31A0-4D5D-84E4-75A60C8CE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27D89A-C631-4D7F-87A6-A515518DF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32084-BF77-4B38-8F9D-E240B5C2A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16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CBCA46-0F7B-4EC8-85D6-FEB33CF4BA6A}"/>
              </a:ext>
            </a:extLst>
          </p:cNvPr>
          <p:cNvSpPr/>
          <p:nvPr/>
        </p:nvSpPr>
        <p:spPr>
          <a:xfrm>
            <a:off x="270588" y="1558212"/>
            <a:ext cx="11616612" cy="501987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1614631" y="2659558"/>
            <a:ext cx="451555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JINS </a:t>
            </a:r>
          </a:p>
          <a:p>
            <a:pPr>
              <a:spcAft>
                <a:spcPts val="1200"/>
              </a:spcAft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GENETIKASI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DF4D50-39C2-45F6-8546-A64B50E46FBC}"/>
              </a:ext>
            </a:extLst>
          </p:cNvPr>
          <p:cNvSpPr/>
          <p:nvPr/>
        </p:nvSpPr>
        <p:spPr>
          <a:xfrm>
            <a:off x="10776856" y="130629"/>
            <a:ext cx="1268963" cy="9363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F8C591-41F9-482A-AD86-C8A92910E3DF}"/>
              </a:ext>
            </a:extLst>
          </p:cNvPr>
          <p:cNvSpPr/>
          <p:nvPr/>
        </p:nvSpPr>
        <p:spPr>
          <a:xfrm>
            <a:off x="10991461" y="279918"/>
            <a:ext cx="895739" cy="63179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10 - SINF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727F04-B237-4830-9B61-D0B53E6A71BD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B83D5B-DCDE-4301-8EDE-B399C9CBE761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9" name="object 5"/>
          <p:cNvSpPr/>
          <p:nvPr/>
        </p:nvSpPr>
        <p:spPr>
          <a:xfrm>
            <a:off x="466026" y="2102465"/>
            <a:ext cx="727075" cy="151120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72" y="4068147"/>
            <a:ext cx="731583" cy="15119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790828-7E9A-434F-9B1F-B507B0444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019" y="2155289"/>
            <a:ext cx="5611752" cy="38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dimorfizm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404D09-EA34-4BA2-8BCA-B15D595F3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94" y="2115282"/>
            <a:ext cx="5034329" cy="3881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4A1FFA-C185-4CA4-9FA4-C6F676DCD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879" y="2281906"/>
            <a:ext cx="2932430" cy="35481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4F7EA1-76FF-4C64-A26B-1D3C80197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083" y="2761514"/>
            <a:ext cx="1938696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4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dimorfizm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A17E09-E8BF-4BAD-895A-17C6B09E2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305" y="2558106"/>
            <a:ext cx="3896440" cy="33932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CE994A-41D7-4DA6-B1CF-311B43E9B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63" y="2117862"/>
            <a:ext cx="2234442" cy="4273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7C73F3-638C-4F71-8B26-22B978EE2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855" y="1591535"/>
            <a:ext cx="4949680" cy="49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45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Kariotip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72A6F3-BF37-463C-A479-81C40E7EC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59" y="1805869"/>
            <a:ext cx="4995863" cy="45683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8FA0CA-30B1-47EC-8321-1E3DEEC7C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515" y="2024630"/>
            <a:ext cx="5190926" cy="434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09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Kariotip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4BB99E-2D82-44D3-B015-652C794FB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44" y="1808342"/>
            <a:ext cx="7007225" cy="45398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C548C5-E7BE-471F-A97A-8814E838A09C}"/>
              </a:ext>
            </a:extLst>
          </p:cNvPr>
          <p:cNvSpPr/>
          <p:nvPr/>
        </p:nvSpPr>
        <p:spPr>
          <a:xfrm>
            <a:off x="7738238" y="1808343"/>
            <a:ext cx="4114915" cy="4539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organizmda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autosoma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88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14F8D7-1008-4EA6-837E-B4ADABF9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53" y="2092331"/>
            <a:ext cx="4831111" cy="39719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97B868-C442-42D7-A8D3-A9660F37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249" y="1691516"/>
            <a:ext cx="4980864" cy="286536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D487ED-F168-4071-8997-3FDD6B28EE32}"/>
              </a:ext>
            </a:extLst>
          </p:cNvPr>
          <p:cNvSpPr/>
          <p:nvPr/>
        </p:nvSpPr>
        <p:spPr>
          <a:xfrm>
            <a:off x="6310249" y="4794738"/>
            <a:ext cx="5025966" cy="1582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:  1</a:t>
            </a:r>
            <a:endParaRPr lang="ru-RU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77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488227-4430-4EDE-860C-7A45BB56C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04" y="1779102"/>
            <a:ext cx="6412712" cy="28380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74B235-8725-45E6-9C4A-9F4D58264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146" y="3929609"/>
            <a:ext cx="5944501" cy="23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37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E24B62-8E6F-436B-A44F-F8FB881D9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11" y="1758063"/>
            <a:ext cx="3507317" cy="46404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765278-5E9E-425A-9D4A-803956B5B251}"/>
              </a:ext>
            </a:extLst>
          </p:cNvPr>
          <p:cNvSpPr/>
          <p:nvPr/>
        </p:nvSpPr>
        <p:spPr>
          <a:xfrm>
            <a:off x="4673600" y="1758063"/>
            <a:ext cx="7112000" cy="4529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Kariotipi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xromosomaga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gomogameta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xromosomaga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geterogameta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33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AD73E238-B950-4C5F-8181-4A593738F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087136"/>
              </p:ext>
            </p:extLst>
          </p:nvPr>
        </p:nvGraphicFramePr>
        <p:xfrm>
          <a:off x="553156" y="1727200"/>
          <a:ext cx="11232444" cy="4560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103">
                  <a:extLst>
                    <a:ext uri="{9D8B030D-6E8A-4147-A177-3AD203B41FA5}">
                      <a16:colId xmlns:a16="http://schemas.microsoft.com/office/drawing/2014/main" val="3824218488"/>
                    </a:ext>
                  </a:extLst>
                </a:gridCol>
                <a:gridCol w="2209461">
                  <a:extLst>
                    <a:ext uri="{9D8B030D-6E8A-4147-A177-3AD203B41FA5}">
                      <a16:colId xmlns:a16="http://schemas.microsoft.com/office/drawing/2014/main" val="259030009"/>
                    </a:ext>
                  </a:extLst>
                </a:gridCol>
                <a:gridCol w="2060880">
                  <a:extLst>
                    <a:ext uri="{9D8B030D-6E8A-4147-A177-3AD203B41FA5}">
                      <a16:colId xmlns:a16="http://schemas.microsoft.com/office/drawing/2014/main" val="3663995770"/>
                    </a:ext>
                  </a:extLst>
                </a:gridCol>
              </a:tblGrid>
              <a:tr h="93038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Organizm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♀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♂</a:t>
                      </a:r>
                      <a:endParaRPr lang="ru-RU" sz="4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543917"/>
                  </a:ext>
                </a:extLst>
              </a:tr>
              <a:tr h="1149299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Odam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sut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emizuvchi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drozofila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ayrim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o‘simliklar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XY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664260"/>
                  </a:ext>
                </a:extLst>
              </a:tr>
              <a:tr h="1149299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Qush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sudralib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yuruvchi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ayrim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baliqlar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kapalak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XY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213706"/>
                  </a:ext>
                </a:extLst>
              </a:tr>
              <a:tr h="665864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Chigirtka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qandala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ninachi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881289"/>
                  </a:ext>
                </a:extLst>
              </a:tr>
              <a:tr h="665864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Kuyakapalak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798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859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225447" y="1550504"/>
            <a:ext cx="11794275" cy="51325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DD70AB-488B-423D-95B1-0F191106B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948" y="3160178"/>
            <a:ext cx="3104774" cy="352284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7B4D7F-87D6-4F2E-87D0-64300D0FF5A8}"/>
              </a:ext>
            </a:extLst>
          </p:cNvPr>
          <p:cNvSpPr/>
          <p:nvPr/>
        </p:nvSpPr>
        <p:spPr>
          <a:xfrm>
            <a:off x="3031066" y="1550504"/>
            <a:ext cx="6129867" cy="3120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Drozofila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pashshasida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6ta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autosoma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 Agar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XX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XY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247535-A53F-4E89-B66F-759F3298D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47" y="3655287"/>
            <a:ext cx="3606112" cy="28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73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B7EFBA-E21A-4AE6-976E-A4CBDE0B7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33" y="1797932"/>
            <a:ext cx="3933320" cy="456071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2D1E44-58E0-4B12-9513-7A3768033E1F}"/>
              </a:ext>
            </a:extLst>
          </p:cNvPr>
          <p:cNvSpPr/>
          <p:nvPr/>
        </p:nvSpPr>
        <p:spPr>
          <a:xfrm>
            <a:off x="4233053" y="4418252"/>
            <a:ext cx="4222046" cy="2133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44ta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autosoma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XX 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XY 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DB4D03-A74E-4742-8EA9-865870267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008" y="1566618"/>
            <a:ext cx="4950714" cy="285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" y="-8754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35467" y="1388534"/>
            <a:ext cx="11884255" cy="53396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CE58ED-02FD-4738-9E38-65BED5D66DA1}"/>
              </a:ext>
            </a:extLst>
          </p:cNvPr>
          <p:cNvSpPr/>
          <p:nvPr/>
        </p:nvSpPr>
        <p:spPr>
          <a:xfrm>
            <a:off x="261607" y="1642534"/>
            <a:ext cx="5847645" cy="4831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1-masala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Makkajo‘xori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urug‘ining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silliq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burushgan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rangsiz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chatishtirilganda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1-avlodda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silliq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bo‘yalgan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urug‘lar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avlod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duragaylari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ikkala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belgisi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retsessiv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chatishtirilganda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avlodda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8304ta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silliq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298ta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burushgan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304ta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silliq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rangsiz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8326ta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burushgan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rangsiz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urug‘li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makkajo‘xori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o‘simligi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genotipi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ota-onaga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828333-B2F4-4E42-8C0E-481F768709B1}"/>
              </a:ext>
            </a:extLst>
          </p:cNvPr>
          <p:cNvSpPr/>
          <p:nvPr/>
        </p:nvSpPr>
        <p:spPr>
          <a:xfrm>
            <a:off x="6285947" y="1422400"/>
            <a:ext cx="5714386" cy="2619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P1♀ A 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  ♂  a 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–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rangsiz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B 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 –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silliq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F1            A 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 –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burishgan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B 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P2 ♀ A 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 ♂  a  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B 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2024FCB-AA02-4767-A71C-0CB15EEFB894}"/>
              </a:ext>
            </a:extLst>
          </p:cNvPr>
          <p:cNvCxnSpPr>
            <a:cxnSpLocks/>
          </p:cNvCxnSpPr>
          <p:nvPr/>
        </p:nvCxnSpPr>
        <p:spPr>
          <a:xfrm>
            <a:off x="7552266" y="3157132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C609EB9-8CB1-449A-B5DE-70D972BDB95C}"/>
              </a:ext>
            </a:extLst>
          </p:cNvPr>
          <p:cNvCxnSpPr>
            <a:cxnSpLocks/>
          </p:cNvCxnSpPr>
          <p:nvPr/>
        </p:nvCxnSpPr>
        <p:spPr>
          <a:xfrm>
            <a:off x="7625645" y="318676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E9D7FF1-12AD-4C86-9CB0-13548F1B9A83}"/>
              </a:ext>
            </a:extLst>
          </p:cNvPr>
          <p:cNvCxnSpPr>
            <a:cxnSpLocks/>
          </p:cNvCxnSpPr>
          <p:nvPr/>
        </p:nvCxnSpPr>
        <p:spPr>
          <a:xfrm>
            <a:off x="8929511" y="3213576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F122CDE-51B8-4DF3-8591-3100072FFFBD}"/>
              </a:ext>
            </a:extLst>
          </p:cNvPr>
          <p:cNvCxnSpPr>
            <a:cxnSpLocks/>
          </p:cNvCxnSpPr>
          <p:nvPr/>
        </p:nvCxnSpPr>
        <p:spPr>
          <a:xfrm>
            <a:off x="9054793" y="3213576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Таблица 17">
            <a:extLst>
              <a:ext uri="{FF2B5EF4-FFF2-40B4-BE49-F238E27FC236}">
                <a16:creationId xmlns:a16="http://schemas.microsoft.com/office/drawing/2014/main" id="{7B9C6061-23BC-4610-B1B4-D1D519979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252636"/>
              </p:ext>
            </p:extLst>
          </p:nvPr>
        </p:nvGraphicFramePr>
        <p:xfrm>
          <a:off x="6285333" y="3848098"/>
          <a:ext cx="5538919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866">
                  <a:extLst>
                    <a:ext uri="{9D8B030D-6E8A-4147-A177-3AD203B41FA5}">
                      <a16:colId xmlns:a16="http://schemas.microsoft.com/office/drawing/2014/main" val="3889572685"/>
                    </a:ext>
                  </a:extLst>
                </a:gridCol>
                <a:gridCol w="1143413">
                  <a:extLst>
                    <a:ext uri="{9D8B030D-6E8A-4147-A177-3AD203B41FA5}">
                      <a16:colId xmlns:a16="http://schemas.microsoft.com/office/drawing/2014/main" val="4121588774"/>
                    </a:ext>
                  </a:extLst>
                </a:gridCol>
                <a:gridCol w="1143413">
                  <a:extLst>
                    <a:ext uri="{9D8B030D-6E8A-4147-A177-3AD203B41FA5}">
                      <a16:colId xmlns:a16="http://schemas.microsoft.com/office/drawing/2014/main" val="670725133"/>
                    </a:ext>
                  </a:extLst>
                </a:gridCol>
                <a:gridCol w="1143413">
                  <a:extLst>
                    <a:ext uri="{9D8B030D-6E8A-4147-A177-3AD203B41FA5}">
                      <a16:colId xmlns:a16="http://schemas.microsoft.com/office/drawing/2014/main" val="2309113068"/>
                    </a:ext>
                  </a:extLst>
                </a:gridCol>
                <a:gridCol w="1188814">
                  <a:extLst>
                    <a:ext uri="{9D8B030D-6E8A-4147-A177-3AD203B41FA5}">
                      <a16:colId xmlns:a16="http://schemas.microsoft.com/office/drawing/2014/main" val="906188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♀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3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♂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839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 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148021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0ED1EE7-0778-4247-8CB1-FED78827FA6A}"/>
              </a:ext>
            </a:extLst>
          </p:cNvPr>
          <p:cNvCxnSpPr>
            <a:cxnSpLocks/>
          </p:cNvCxnSpPr>
          <p:nvPr/>
        </p:nvCxnSpPr>
        <p:spPr>
          <a:xfrm>
            <a:off x="8003823" y="4016974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4BC2673-3733-48F0-8014-88D35D9E26DE}"/>
              </a:ext>
            </a:extLst>
          </p:cNvPr>
          <p:cNvCxnSpPr>
            <a:cxnSpLocks/>
          </p:cNvCxnSpPr>
          <p:nvPr/>
        </p:nvCxnSpPr>
        <p:spPr>
          <a:xfrm>
            <a:off x="9054792" y="4016974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B7E3133-C4DC-4288-B08D-2B383227CBAF}"/>
              </a:ext>
            </a:extLst>
          </p:cNvPr>
          <p:cNvCxnSpPr>
            <a:cxnSpLocks/>
          </p:cNvCxnSpPr>
          <p:nvPr/>
        </p:nvCxnSpPr>
        <p:spPr>
          <a:xfrm>
            <a:off x="10295467" y="4016974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C34810C-C00C-49E8-81C6-8BE35F83A3CA}"/>
              </a:ext>
            </a:extLst>
          </p:cNvPr>
          <p:cNvCxnSpPr>
            <a:cxnSpLocks/>
          </p:cNvCxnSpPr>
          <p:nvPr/>
        </p:nvCxnSpPr>
        <p:spPr>
          <a:xfrm>
            <a:off x="11435644" y="4058356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42827CF-79E4-4ACE-B259-075BC8FC64D8}"/>
              </a:ext>
            </a:extLst>
          </p:cNvPr>
          <p:cNvCxnSpPr>
            <a:cxnSpLocks/>
          </p:cNvCxnSpPr>
          <p:nvPr/>
        </p:nvCxnSpPr>
        <p:spPr>
          <a:xfrm>
            <a:off x="6908799" y="5233631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717FE0F-E1C1-4836-91F1-033580426120}"/>
              </a:ext>
            </a:extLst>
          </p:cNvPr>
          <p:cNvCxnSpPr>
            <a:cxnSpLocks/>
          </p:cNvCxnSpPr>
          <p:nvPr/>
        </p:nvCxnSpPr>
        <p:spPr>
          <a:xfrm>
            <a:off x="7670801" y="5233631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B68585F-3D64-4A08-8A0A-860DB351F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174" y="5233631"/>
            <a:ext cx="30483" cy="530398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9F291CA-E0D2-4720-9E4C-7574FCBA2699}"/>
              </a:ext>
            </a:extLst>
          </p:cNvPr>
          <p:cNvCxnSpPr>
            <a:cxnSpLocks/>
          </p:cNvCxnSpPr>
          <p:nvPr/>
        </p:nvCxnSpPr>
        <p:spPr>
          <a:xfrm>
            <a:off x="8929511" y="5253207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2E48D06-1DED-493D-90AD-23365FBDEEDF}"/>
              </a:ext>
            </a:extLst>
          </p:cNvPr>
          <p:cNvCxnSpPr>
            <a:cxnSpLocks/>
          </p:cNvCxnSpPr>
          <p:nvPr/>
        </p:nvCxnSpPr>
        <p:spPr>
          <a:xfrm>
            <a:off x="9021417" y="5253207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8107820-D162-49B3-A30D-89AFA1C04F1A}"/>
              </a:ext>
            </a:extLst>
          </p:cNvPr>
          <p:cNvCxnSpPr>
            <a:cxnSpLocks/>
          </p:cNvCxnSpPr>
          <p:nvPr/>
        </p:nvCxnSpPr>
        <p:spPr>
          <a:xfrm>
            <a:off x="10024533" y="5233631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5B1B03B-44C3-4EA5-AED2-732C227E55B9}"/>
              </a:ext>
            </a:extLst>
          </p:cNvPr>
          <p:cNvCxnSpPr>
            <a:cxnSpLocks/>
          </p:cNvCxnSpPr>
          <p:nvPr/>
        </p:nvCxnSpPr>
        <p:spPr>
          <a:xfrm>
            <a:off x="10103556" y="5243419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200B68E-A0DE-423E-91DF-D49C7AF8B2F9}"/>
              </a:ext>
            </a:extLst>
          </p:cNvPr>
          <p:cNvCxnSpPr>
            <a:cxnSpLocks/>
          </p:cNvCxnSpPr>
          <p:nvPr/>
        </p:nvCxnSpPr>
        <p:spPr>
          <a:xfrm>
            <a:off x="11164711" y="5233631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8978CB3-FF07-4441-BB56-C0BE5EC0A1C6}"/>
              </a:ext>
            </a:extLst>
          </p:cNvPr>
          <p:cNvCxnSpPr>
            <a:cxnSpLocks/>
          </p:cNvCxnSpPr>
          <p:nvPr/>
        </p:nvCxnSpPr>
        <p:spPr>
          <a:xfrm>
            <a:off x="11266312" y="5233631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24F5061-89E9-40E1-96F4-829215AF9D9D}"/>
              </a:ext>
            </a:extLst>
          </p:cNvPr>
          <p:cNvCxnSpPr/>
          <p:nvPr/>
        </p:nvCxnSpPr>
        <p:spPr>
          <a:xfrm>
            <a:off x="6283491" y="3873303"/>
            <a:ext cx="989497" cy="11627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5DE525F-B806-47B8-9E32-182A24FD2FF7}"/>
              </a:ext>
            </a:extLst>
          </p:cNvPr>
          <p:cNvSpPr/>
          <p:nvPr/>
        </p:nvSpPr>
        <p:spPr>
          <a:xfrm>
            <a:off x="6235392" y="5859778"/>
            <a:ext cx="5590702" cy="807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8304+8326+298+304 = 17232 – 100%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16630 – x = 96,5%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44493AD7-66A9-4930-966F-42B99D5B219E}"/>
              </a:ext>
            </a:extLst>
          </p:cNvPr>
          <p:cNvCxnSpPr>
            <a:cxnSpLocks/>
          </p:cNvCxnSpPr>
          <p:nvPr/>
        </p:nvCxnSpPr>
        <p:spPr>
          <a:xfrm>
            <a:off x="9681755" y="175709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0054ACB-2A58-430D-95CB-16F81EAC5EBC}"/>
              </a:ext>
            </a:extLst>
          </p:cNvPr>
          <p:cNvCxnSpPr>
            <a:cxnSpLocks/>
          </p:cNvCxnSpPr>
          <p:nvPr/>
        </p:nvCxnSpPr>
        <p:spPr>
          <a:xfrm>
            <a:off x="9809077" y="175709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2E2082B-DA39-42D5-BE7D-8C053C79E6FC}"/>
              </a:ext>
            </a:extLst>
          </p:cNvPr>
          <p:cNvCxnSpPr>
            <a:cxnSpLocks/>
          </p:cNvCxnSpPr>
          <p:nvPr/>
        </p:nvCxnSpPr>
        <p:spPr>
          <a:xfrm>
            <a:off x="11164711" y="1767181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A2FBC1CC-0D6B-4B74-9120-0BBEFF463592}"/>
              </a:ext>
            </a:extLst>
          </p:cNvPr>
          <p:cNvCxnSpPr>
            <a:cxnSpLocks/>
          </p:cNvCxnSpPr>
          <p:nvPr/>
        </p:nvCxnSpPr>
        <p:spPr>
          <a:xfrm>
            <a:off x="11271632" y="175709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7F75829-B9D5-4584-910B-3DFFCF0661CD}"/>
              </a:ext>
            </a:extLst>
          </p:cNvPr>
          <p:cNvCxnSpPr>
            <a:cxnSpLocks/>
          </p:cNvCxnSpPr>
          <p:nvPr/>
        </p:nvCxnSpPr>
        <p:spPr>
          <a:xfrm>
            <a:off x="10410960" y="249787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07BFC85E-3E4B-42AA-96CD-1EA84594BB00}"/>
              </a:ext>
            </a:extLst>
          </p:cNvPr>
          <p:cNvCxnSpPr>
            <a:cxnSpLocks/>
          </p:cNvCxnSpPr>
          <p:nvPr/>
        </p:nvCxnSpPr>
        <p:spPr>
          <a:xfrm>
            <a:off x="10549857" y="249787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53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kapalagi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C28C11-37B6-4E1B-9F56-652743BF1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5" y="1611205"/>
            <a:ext cx="4131732" cy="493416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6D74F5-E127-4CAF-A68C-8A7CEF160171}"/>
              </a:ext>
            </a:extLst>
          </p:cNvPr>
          <p:cNvSpPr/>
          <p:nvPr/>
        </p:nvSpPr>
        <p:spPr>
          <a:xfrm>
            <a:off x="4462547" y="4156383"/>
            <a:ext cx="4068420" cy="244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54ta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autosoma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2ta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 -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-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BE8865-5405-4A8C-AEB9-31A2CDF97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022" y="1611205"/>
            <a:ext cx="4294195" cy="286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8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Chigirtka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810DC5-C055-4BCA-8744-D570313EC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92" y="1779044"/>
            <a:ext cx="4199467" cy="469418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80ED8B-179D-4398-8241-984A5AA1E377}"/>
              </a:ext>
            </a:extLst>
          </p:cNvPr>
          <p:cNvSpPr/>
          <p:nvPr/>
        </p:nvSpPr>
        <p:spPr>
          <a:xfrm>
            <a:off x="4285438" y="4210789"/>
            <a:ext cx="4075289" cy="2395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22ta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autosoma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XX 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24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XO  -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23</a:t>
            </a:r>
          </a:p>
          <a:p>
            <a:pPr algn="ctr"/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1AA8F3-9297-44F2-BF6C-96E5052D2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096" y="1550504"/>
            <a:ext cx="4248626" cy="28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7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Kuyakapalak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7A40B1-BD95-435D-8CF9-70B8CBDC6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1694619"/>
            <a:ext cx="4199466" cy="491145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428BE2-B3AB-4DD0-9042-7BF183E57B14}"/>
              </a:ext>
            </a:extLst>
          </p:cNvPr>
          <p:cNvSpPr/>
          <p:nvPr/>
        </p:nvSpPr>
        <p:spPr>
          <a:xfrm>
            <a:off x="4398249" y="4150346"/>
            <a:ext cx="4617155" cy="2440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60ta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autosoma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2ta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 -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61</a:t>
            </a:r>
          </a:p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 - 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919BC9-A032-408C-B039-37FD2AB5C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157" y="1550505"/>
            <a:ext cx="4649060" cy="26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34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Tovuq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xo‘roz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428BE2-B3AB-4DD0-9042-7BF183E57B14}"/>
              </a:ext>
            </a:extLst>
          </p:cNvPr>
          <p:cNvSpPr/>
          <p:nvPr/>
        </p:nvSpPr>
        <p:spPr>
          <a:xfrm>
            <a:off x="7010400" y="2291645"/>
            <a:ext cx="4617155" cy="387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76ta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autosoma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2ta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 -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  - 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E7A968-2028-46F4-86C3-739F63B2C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54" y="2760309"/>
            <a:ext cx="5517611" cy="299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4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Tovuq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xo‘roz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428BE2-B3AB-4DD0-9042-7BF183E57B14}"/>
              </a:ext>
            </a:extLst>
          </p:cNvPr>
          <p:cNvSpPr/>
          <p:nvPr/>
        </p:nvSpPr>
        <p:spPr>
          <a:xfrm>
            <a:off x="6633660" y="2596445"/>
            <a:ext cx="4617155" cy="3172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P ♀X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 x ♂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G 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B 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F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7601E0-E4C6-4D11-9E89-BDBBB1F0B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11" y="1598756"/>
            <a:ext cx="4860043" cy="500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04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B917EF-F584-4BB1-A20F-B7F648A0092A}"/>
              </a:ext>
            </a:extLst>
          </p:cNvPr>
          <p:cNvSpPr/>
          <p:nvPr/>
        </p:nvSpPr>
        <p:spPr>
          <a:xfrm>
            <a:off x="370325" y="2910374"/>
            <a:ext cx="3883378" cy="35525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Progam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urug‘languncha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Kolovratka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halqali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chuvalchanglarda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ABDFD6-A249-48CB-83FD-92D2E6E7B373}"/>
              </a:ext>
            </a:extLst>
          </p:cNvPr>
          <p:cNvSpPr/>
          <p:nvPr/>
        </p:nvSpPr>
        <p:spPr>
          <a:xfrm>
            <a:off x="8455377" y="3796968"/>
            <a:ext cx="3537840" cy="2709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Epigam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urug‘langandan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chuvalchangida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D2DFE33-3688-4AEC-A224-BF4D41E311AB}"/>
              </a:ext>
            </a:extLst>
          </p:cNvPr>
          <p:cNvSpPr/>
          <p:nvPr/>
        </p:nvSpPr>
        <p:spPr>
          <a:xfrm>
            <a:off x="4311251" y="3429000"/>
            <a:ext cx="4086578" cy="303388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Singam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urug‘lanish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vaqtida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emizuvchilarda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250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577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C0C240-C319-47E1-AB94-5F70DFD8637E}"/>
              </a:ext>
            </a:extLst>
          </p:cNvPr>
          <p:cNvSpPr/>
          <p:nvPr/>
        </p:nvSpPr>
        <p:spPr>
          <a:xfrm>
            <a:off x="711200" y="2789043"/>
            <a:ext cx="11040533" cy="2578489"/>
          </a:xfrm>
          <a:prstGeom prst="rect">
            <a:avLst/>
          </a:prstGeom>
          <a:solidFill>
            <a:srgbClr val="00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Drozofilaning ikkinchi xromosomasi o‘rganilganda quyidagicha natija olingan. C – K = 9%; C – B = 13%; C – D = 18%; K – B = 4%;</a:t>
            </a:r>
          </a:p>
          <a:p>
            <a:pPr lvl="0"/>
            <a:r>
              <a:rPr lang="en-US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– D = 9%; E – D = 21%; E – A = 3,4%; A – D = 24%. Aniqlangan krossingover foizlariga ko‘ra 2-xromosomaning genetik xaritasini tuzing.</a:t>
            </a:r>
            <a:endParaRPr lang="ru-RU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724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577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D3A33A-0422-4F28-895F-52096148AB3C}"/>
              </a:ext>
            </a:extLst>
          </p:cNvPr>
          <p:cNvSpPr/>
          <p:nvPr/>
        </p:nvSpPr>
        <p:spPr>
          <a:xfrm>
            <a:off x="293512" y="1689652"/>
            <a:ext cx="8669866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o‘lchami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gametalarning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qo’shilishi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02366A3E-6A39-4C80-87A3-35DDF412C4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805593"/>
              </p:ext>
            </p:extLst>
          </p:nvPr>
        </p:nvGraphicFramePr>
        <p:xfrm>
          <a:off x="293512" y="2198637"/>
          <a:ext cx="7529688" cy="454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632">
                  <a:extLst>
                    <a:ext uri="{9D8B030D-6E8A-4147-A177-3AD203B41FA5}">
                      <a16:colId xmlns:a16="http://schemas.microsoft.com/office/drawing/2014/main" val="3579532755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3984557394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4067536429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3420293249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2559966720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3595314857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2762739360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3102547162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368633138"/>
                    </a:ext>
                  </a:extLst>
                </a:gridCol>
              </a:tblGrid>
              <a:tr h="45475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588409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A6DEF36-4CD9-4CD1-84AE-FEBF2E153FA5}"/>
              </a:ext>
            </a:extLst>
          </p:cNvPr>
          <p:cNvSpPr/>
          <p:nvPr/>
        </p:nvSpPr>
        <p:spPr>
          <a:xfrm>
            <a:off x="7995237" y="2267681"/>
            <a:ext cx="4024485" cy="5322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 Blastula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bo‘shlig‘</a:t>
            </a:r>
            <a:r>
              <a:rPr lang="en-US" sz="2800" dirty="0" err="1"/>
              <a:t>i</a:t>
            </a:r>
            <a:endParaRPr lang="ru-RU" sz="2800" dirty="0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5E886F55-7BBE-4464-83FC-D56B942B2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499974"/>
              </p:ext>
            </p:extLst>
          </p:nvPr>
        </p:nvGraphicFramePr>
        <p:xfrm>
          <a:off x="3938607" y="2796341"/>
          <a:ext cx="8054610" cy="454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461">
                  <a:extLst>
                    <a:ext uri="{9D8B030D-6E8A-4147-A177-3AD203B41FA5}">
                      <a16:colId xmlns:a16="http://schemas.microsoft.com/office/drawing/2014/main" val="722072550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3545632965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3603167663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2058558958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3333777110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3444285413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337344442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562909122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721821065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3278480127"/>
                    </a:ext>
                  </a:extLst>
                </a:gridCol>
              </a:tblGrid>
              <a:tr h="4545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608250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C504BC-87AD-4898-A528-2A71CBFA135E}"/>
              </a:ext>
            </a:extLst>
          </p:cNvPr>
          <p:cNvSpPr/>
          <p:nvPr/>
        </p:nvSpPr>
        <p:spPr>
          <a:xfrm>
            <a:off x="406399" y="3315260"/>
            <a:ext cx="7936090" cy="46159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Jinsning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urug‘languncha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5">
            <a:extLst>
              <a:ext uri="{FF2B5EF4-FFF2-40B4-BE49-F238E27FC236}">
                <a16:creationId xmlns:a16="http://schemas.microsoft.com/office/drawing/2014/main" id="{A5C033EC-D146-42C5-8691-A11916636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591629"/>
              </p:ext>
            </p:extLst>
          </p:nvPr>
        </p:nvGraphicFramePr>
        <p:xfrm>
          <a:off x="406393" y="3770997"/>
          <a:ext cx="7936091" cy="461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682">
                  <a:extLst>
                    <a:ext uri="{9D8B030D-6E8A-4147-A177-3AD203B41FA5}">
                      <a16:colId xmlns:a16="http://schemas.microsoft.com/office/drawing/2014/main" val="2868916235"/>
                    </a:ext>
                  </a:extLst>
                </a:gridCol>
                <a:gridCol w="1322682">
                  <a:extLst>
                    <a:ext uri="{9D8B030D-6E8A-4147-A177-3AD203B41FA5}">
                      <a16:colId xmlns:a16="http://schemas.microsoft.com/office/drawing/2014/main" val="1293260712"/>
                    </a:ext>
                  </a:extLst>
                </a:gridCol>
                <a:gridCol w="1295409">
                  <a:extLst>
                    <a:ext uri="{9D8B030D-6E8A-4147-A177-3AD203B41FA5}">
                      <a16:colId xmlns:a16="http://schemas.microsoft.com/office/drawing/2014/main" val="3314013829"/>
                    </a:ext>
                  </a:extLst>
                </a:gridCol>
                <a:gridCol w="1349954">
                  <a:extLst>
                    <a:ext uri="{9D8B030D-6E8A-4147-A177-3AD203B41FA5}">
                      <a16:colId xmlns:a16="http://schemas.microsoft.com/office/drawing/2014/main" val="3329433284"/>
                    </a:ext>
                  </a:extLst>
                </a:gridCol>
                <a:gridCol w="1322682">
                  <a:extLst>
                    <a:ext uri="{9D8B030D-6E8A-4147-A177-3AD203B41FA5}">
                      <a16:colId xmlns:a16="http://schemas.microsoft.com/office/drawing/2014/main" val="3844348471"/>
                    </a:ext>
                  </a:extLst>
                </a:gridCol>
                <a:gridCol w="1322682">
                  <a:extLst>
                    <a:ext uri="{9D8B030D-6E8A-4147-A177-3AD203B41FA5}">
                      <a16:colId xmlns:a16="http://schemas.microsoft.com/office/drawing/2014/main" val="203373657"/>
                    </a:ext>
                  </a:extLst>
                </a:gridCol>
              </a:tblGrid>
              <a:tr h="46159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04127"/>
                  </a:ext>
                </a:extLst>
              </a:tr>
            </a:tbl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14EFAF0-1DFC-4CC9-B3E9-51104770D262}"/>
              </a:ext>
            </a:extLst>
          </p:cNvPr>
          <p:cNvSpPr/>
          <p:nvPr/>
        </p:nvSpPr>
        <p:spPr>
          <a:xfrm>
            <a:off x="1399822" y="4374988"/>
            <a:ext cx="10447865" cy="46159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Xromosomalarning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chalkashinuvi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gameta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id="{6DF8F8D8-2E31-420D-9D7A-80822D129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851155"/>
              </p:ext>
            </p:extLst>
          </p:nvPr>
        </p:nvGraphicFramePr>
        <p:xfrm>
          <a:off x="1399822" y="4845906"/>
          <a:ext cx="10447866" cy="461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874">
                  <a:extLst>
                    <a:ext uri="{9D8B030D-6E8A-4147-A177-3AD203B41FA5}">
                      <a16:colId xmlns:a16="http://schemas.microsoft.com/office/drawing/2014/main" val="2500735624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1082572005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3847559374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1763925224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1271699285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2075315052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50076123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830166108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1268174607"/>
                    </a:ext>
                  </a:extLst>
                </a:gridCol>
              </a:tblGrid>
              <a:tr h="4615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751052"/>
                  </a:ext>
                </a:extLst>
              </a:tr>
            </a:tbl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A5EEDCF-931A-48D7-AF79-6A9BE37B1F57}"/>
              </a:ext>
            </a:extLst>
          </p:cNvPr>
          <p:cNvSpPr/>
          <p:nvPr/>
        </p:nvSpPr>
        <p:spPr>
          <a:xfrm>
            <a:off x="406394" y="5434107"/>
            <a:ext cx="5407384" cy="56226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yetilishi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8C1A0B32-B040-4BAF-8F0D-96872E031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520800"/>
              </p:ext>
            </p:extLst>
          </p:nvPr>
        </p:nvGraphicFramePr>
        <p:xfrm>
          <a:off x="406393" y="5996374"/>
          <a:ext cx="8128000" cy="454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117533179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85158844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9644808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22821161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51068118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5749534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334299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585571397"/>
                    </a:ext>
                  </a:extLst>
                </a:gridCol>
              </a:tblGrid>
              <a:tr h="4540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908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835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505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8C2C2C-6087-4C12-8FA9-477B6610AC16}"/>
              </a:ext>
            </a:extLst>
          </p:cNvPr>
          <p:cNvSpPr/>
          <p:nvPr/>
        </p:nvSpPr>
        <p:spPr>
          <a:xfrm>
            <a:off x="583095" y="2672982"/>
            <a:ext cx="110523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20-§.</a:t>
            </a:r>
            <a:r>
              <a:rPr lang="ru-RU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92-94 –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betlardagi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979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" y="-8754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35467" y="1388534"/>
            <a:ext cx="11884255" cy="53396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E6EB91-2463-4425-9161-BD487BAD6FB4}"/>
              </a:ext>
            </a:extLst>
          </p:cNvPr>
          <p:cNvSpPr/>
          <p:nvPr/>
        </p:nvSpPr>
        <p:spPr>
          <a:xfrm>
            <a:off x="270933" y="1495778"/>
            <a:ext cx="5983111" cy="5124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2-masala.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Makkajo‘xori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maysalarining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yaltiroq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xira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bo‘lishiga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retsessiv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belgidir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genlar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birikkan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irsiylanadi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Digeterozigota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o‘simlikdan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tahliliy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chatishtirish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726 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o‘simlikdan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krossover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formalar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ekanligi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aniqlandi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nechtasining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maysasi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yaltiroq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A298EF-D85E-433F-9CF6-035E3BC3A5D1}"/>
              </a:ext>
            </a:extLst>
          </p:cNvPr>
          <p:cNvSpPr/>
          <p:nvPr/>
        </p:nvSpPr>
        <p:spPr>
          <a:xfrm>
            <a:off x="6488165" y="1374789"/>
            <a:ext cx="5308724" cy="2435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A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a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B –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xira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b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yaltiroq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P ♀ A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x ♂  a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B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47BF159-CBF1-49B6-8A8A-681765954D14}"/>
              </a:ext>
            </a:extLst>
          </p:cNvPr>
          <p:cNvCxnSpPr>
            <a:cxnSpLocks/>
          </p:cNvCxnSpPr>
          <p:nvPr/>
        </p:nvCxnSpPr>
        <p:spPr>
          <a:xfrm>
            <a:off x="7783689" y="321216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76B53BC-EE80-4029-968C-C55A4D695D8F}"/>
              </a:ext>
            </a:extLst>
          </p:cNvPr>
          <p:cNvCxnSpPr>
            <a:cxnSpLocks/>
          </p:cNvCxnSpPr>
          <p:nvPr/>
        </p:nvCxnSpPr>
        <p:spPr>
          <a:xfrm>
            <a:off x="7682087" y="321216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9E0032B-F723-44B1-92BB-793026E955DD}"/>
              </a:ext>
            </a:extLst>
          </p:cNvPr>
          <p:cNvCxnSpPr>
            <a:cxnSpLocks/>
          </p:cNvCxnSpPr>
          <p:nvPr/>
        </p:nvCxnSpPr>
        <p:spPr>
          <a:xfrm>
            <a:off x="9036753" y="321216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DB32C27-34DF-4C21-92C3-4418801C9903}"/>
              </a:ext>
            </a:extLst>
          </p:cNvPr>
          <p:cNvCxnSpPr>
            <a:cxnSpLocks/>
          </p:cNvCxnSpPr>
          <p:nvPr/>
        </p:nvCxnSpPr>
        <p:spPr>
          <a:xfrm>
            <a:off x="9136268" y="321216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Таблица 17">
            <a:extLst>
              <a:ext uri="{FF2B5EF4-FFF2-40B4-BE49-F238E27FC236}">
                <a16:creationId xmlns:a16="http://schemas.microsoft.com/office/drawing/2014/main" id="{ABB50063-F52E-4A6D-9A1C-11D0F5270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995149"/>
              </p:ext>
            </p:extLst>
          </p:nvPr>
        </p:nvGraphicFramePr>
        <p:xfrm>
          <a:off x="6427550" y="3849510"/>
          <a:ext cx="5493518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866">
                  <a:extLst>
                    <a:ext uri="{9D8B030D-6E8A-4147-A177-3AD203B41FA5}">
                      <a16:colId xmlns:a16="http://schemas.microsoft.com/office/drawing/2014/main" val="3889572685"/>
                    </a:ext>
                  </a:extLst>
                </a:gridCol>
                <a:gridCol w="1143413">
                  <a:extLst>
                    <a:ext uri="{9D8B030D-6E8A-4147-A177-3AD203B41FA5}">
                      <a16:colId xmlns:a16="http://schemas.microsoft.com/office/drawing/2014/main" val="4121588774"/>
                    </a:ext>
                  </a:extLst>
                </a:gridCol>
                <a:gridCol w="1143413">
                  <a:extLst>
                    <a:ext uri="{9D8B030D-6E8A-4147-A177-3AD203B41FA5}">
                      <a16:colId xmlns:a16="http://schemas.microsoft.com/office/drawing/2014/main" val="670725133"/>
                    </a:ext>
                  </a:extLst>
                </a:gridCol>
                <a:gridCol w="1143413">
                  <a:extLst>
                    <a:ext uri="{9D8B030D-6E8A-4147-A177-3AD203B41FA5}">
                      <a16:colId xmlns:a16="http://schemas.microsoft.com/office/drawing/2014/main" val="2309113068"/>
                    </a:ext>
                  </a:extLst>
                </a:gridCol>
                <a:gridCol w="1143413">
                  <a:extLst>
                    <a:ext uri="{9D8B030D-6E8A-4147-A177-3AD203B41FA5}">
                      <a16:colId xmlns:a16="http://schemas.microsoft.com/office/drawing/2014/main" val="906188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♀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3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♂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839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 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148021"/>
                  </a:ext>
                </a:extLst>
              </a:tr>
            </a:tbl>
          </a:graphicData>
        </a:graphic>
      </p:graphicFrame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0C6616E-32D9-4D4D-9748-433D6974B586}"/>
              </a:ext>
            </a:extLst>
          </p:cNvPr>
          <p:cNvCxnSpPr/>
          <p:nvPr/>
        </p:nvCxnSpPr>
        <p:spPr>
          <a:xfrm>
            <a:off x="6427549" y="3849510"/>
            <a:ext cx="887650" cy="10160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269E96D-B730-46EC-92B2-88E8ABD2A1B4}"/>
              </a:ext>
            </a:extLst>
          </p:cNvPr>
          <p:cNvCxnSpPr>
            <a:cxnSpLocks/>
          </p:cNvCxnSpPr>
          <p:nvPr/>
        </p:nvCxnSpPr>
        <p:spPr>
          <a:xfrm>
            <a:off x="8060266" y="395675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93E55B1-571E-4DA7-A42E-A229A72B1002}"/>
              </a:ext>
            </a:extLst>
          </p:cNvPr>
          <p:cNvCxnSpPr>
            <a:cxnSpLocks/>
          </p:cNvCxnSpPr>
          <p:nvPr/>
        </p:nvCxnSpPr>
        <p:spPr>
          <a:xfrm>
            <a:off x="9189155" y="395675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4F06595-64A8-492E-8628-05F9EBAB8F1A}"/>
              </a:ext>
            </a:extLst>
          </p:cNvPr>
          <p:cNvCxnSpPr>
            <a:cxnSpLocks/>
          </p:cNvCxnSpPr>
          <p:nvPr/>
        </p:nvCxnSpPr>
        <p:spPr>
          <a:xfrm>
            <a:off x="10357555" y="395675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CA9F74C-C0A5-4C75-A755-8A237832007B}"/>
              </a:ext>
            </a:extLst>
          </p:cNvPr>
          <p:cNvCxnSpPr>
            <a:cxnSpLocks/>
          </p:cNvCxnSpPr>
          <p:nvPr/>
        </p:nvCxnSpPr>
        <p:spPr>
          <a:xfrm>
            <a:off x="11531600" y="3956755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54761DE-840E-4944-89BD-A40CBF4F4F39}"/>
              </a:ext>
            </a:extLst>
          </p:cNvPr>
          <p:cNvCxnSpPr>
            <a:cxnSpLocks/>
          </p:cNvCxnSpPr>
          <p:nvPr/>
        </p:nvCxnSpPr>
        <p:spPr>
          <a:xfrm>
            <a:off x="7027332" y="5117056"/>
            <a:ext cx="0" cy="5951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EB9BB181-8FE2-43CD-A338-A8C25B2EADC7}"/>
              </a:ext>
            </a:extLst>
          </p:cNvPr>
          <p:cNvCxnSpPr>
            <a:cxnSpLocks/>
          </p:cNvCxnSpPr>
          <p:nvPr/>
        </p:nvCxnSpPr>
        <p:spPr>
          <a:xfrm>
            <a:off x="7845777" y="5221956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D77D4459-02A8-4EB0-8437-A4E30F12B36E}"/>
              </a:ext>
            </a:extLst>
          </p:cNvPr>
          <p:cNvCxnSpPr>
            <a:cxnSpLocks/>
          </p:cNvCxnSpPr>
          <p:nvPr/>
        </p:nvCxnSpPr>
        <p:spPr>
          <a:xfrm>
            <a:off x="7975599" y="5221956"/>
            <a:ext cx="0" cy="5108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5FAA467-930E-41CC-89C0-49DE3E7A222F}"/>
              </a:ext>
            </a:extLst>
          </p:cNvPr>
          <p:cNvCxnSpPr>
            <a:cxnSpLocks/>
          </p:cNvCxnSpPr>
          <p:nvPr/>
        </p:nvCxnSpPr>
        <p:spPr>
          <a:xfrm>
            <a:off x="9036753" y="5230511"/>
            <a:ext cx="0" cy="50226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F7F19F9-1778-4C31-B8A4-FF8F57787535}"/>
              </a:ext>
            </a:extLst>
          </p:cNvPr>
          <p:cNvCxnSpPr>
            <a:cxnSpLocks/>
          </p:cNvCxnSpPr>
          <p:nvPr/>
        </p:nvCxnSpPr>
        <p:spPr>
          <a:xfrm>
            <a:off x="10171289" y="5230511"/>
            <a:ext cx="0" cy="48993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8166A240-0238-4B48-95F4-E8B56CA8E71E}"/>
              </a:ext>
            </a:extLst>
          </p:cNvPr>
          <p:cNvCxnSpPr>
            <a:cxnSpLocks/>
          </p:cNvCxnSpPr>
          <p:nvPr/>
        </p:nvCxnSpPr>
        <p:spPr>
          <a:xfrm>
            <a:off x="11305821" y="5274167"/>
            <a:ext cx="0" cy="4586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FEFD4C6C-AEDE-49BE-AF5A-A667606C262A}"/>
              </a:ext>
            </a:extLst>
          </p:cNvPr>
          <p:cNvCxnSpPr>
            <a:cxnSpLocks/>
          </p:cNvCxnSpPr>
          <p:nvPr/>
        </p:nvCxnSpPr>
        <p:spPr>
          <a:xfrm>
            <a:off x="10261599" y="5230511"/>
            <a:ext cx="0" cy="50226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CB1642B6-B3E4-43A0-93DD-A1B49574DE2A}"/>
              </a:ext>
            </a:extLst>
          </p:cNvPr>
          <p:cNvCxnSpPr>
            <a:cxnSpLocks/>
          </p:cNvCxnSpPr>
          <p:nvPr/>
        </p:nvCxnSpPr>
        <p:spPr>
          <a:xfrm>
            <a:off x="11424355" y="5274167"/>
            <a:ext cx="0" cy="4462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65A46061-9465-450E-A432-53A4CC571DC2}"/>
              </a:ext>
            </a:extLst>
          </p:cNvPr>
          <p:cNvCxnSpPr>
            <a:cxnSpLocks/>
          </p:cNvCxnSpPr>
          <p:nvPr/>
        </p:nvCxnSpPr>
        <p:spPr>
          <a:xfrm>
            <a:off x="9155287" y="5230511"/>
            <a:ext cx="0" cy="4858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9092D8AC-3E85-4A47-8470-96DF1F0BF4C2}"/>
              </a:ext>
            </a:extLst>
          </p:cNvPr>
          <p:cNvSpPr/>
          <p:nvPr/>
        </p:nvSpPr>
        <p:spPr>
          <a:xfrm>
            <a:off x="6389510" y="5861189"/>
            <a:ext cx="5493517" cy="846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128 : 2 = 64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J: 64tasi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yaltiroq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Двойные фигурные скобки 41">
            <a:extLst>
              <a:ext uri="{FF2B5EF4-FFF2-40B4-BE49-F238E27FC236}">
                <a16:creationId xmlns:a16="http://schemas.microsoft.com/office/drawing/2014/main" id="{0B70CF87-95A6-412E-8E64-AE272A02E864}"/>
              </a:ext>
            </a:extLst>
          </p:cNvPr>
          <p:cNvSpPr/>
          <p:nvPr/>
        </p:nvSpPr>
        <p:spPr>
          <a:xfrm>
            <a:off x="9595556" y="5578401"/>
            <a:ext cx="2325511" cy="49477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40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" y="-8754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35467" y="1388534"/>
            <a:ext cx="11884255" cy="53396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C4C9CB-9F61-420D-A885-42308BBC0BFB}"/>
              </a:ext>
            </a:extLst>
          </p:cNvPr>
          <p:cNvSpPr/>
          <p:nvPr/>
        </p:nvSpPr>
        <p:spPr>
          <a:xfrm>
            <a:off x="330322" y="1578567"/>
            <a:ext cx="6073422" cy="4959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3-masala.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Drozofila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pashshasida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qanot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tana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rangini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ifoda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etuvchi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genlar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xromosomada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drozofila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pashshalariga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genlari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otasidan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Digeterozigota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kulrang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tanali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normal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qanotli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drozofila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pashshalari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chatishtirildi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Avlodda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allel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genlarning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o‘rin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almashishi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krossingover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foizi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17%ni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tashkli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Avlodning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kulrang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tanali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qanotli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tanali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normal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qanotli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pashshalar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2FB877-EB0A-43EB-9C0A-9BF64D490CDE}"/>
              </a:ext>
            </a:extLst>
          </p:cNvPr>
          <p:cNvSpPr/>
          <p:nvPr/>
        </p:nvSpPr>
        <p:spPr>
          <a:xfrm>
            <a:off x="6838123" y="1432754"/>
            <a:ext cx="5023555" cy="3318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kulrang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tana         17:4= 4,25%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tana              J: 4,25%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k.k.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 – normal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qanot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4,25%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q.n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qanot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 ♀ A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x ♂  A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B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147AEC2-BA6A-48B8-9203-764F8E1F8EAF}"/>
              </a:ext>
            </a:extLst>
          </p:cNvPr>
          <p:cNvCxnSpPr>
            <a:cxnSpLocks/>
          </p:cNvCxnSpPr>
          <p:nvPr/>
        </p:nvCxnSpPr>
        <p:spPr>
          <a:xfrm>
            <a:off x="7834488" y="2957687"/>
            <a:ext cx="0" cy="6208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040119C-2AB0-47F9-AA69-2DEF7168A41F}"/>
              </a:ext>
            </a:extLst>
          </p:cNvPr>
          <p:cNvCxnSpPr>
            <a:cxnSpLocks/>
          </p:cNvCxnSpPr>
          <p:nvPr/>
        </p:nvCxnSpPr>
        <p:spPr>
          <a:xfrm>
            <a:off x="7936089" y="2957687"/>
            <a:ext cx="0" cy="6208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A91639D-45AB-4DEF-AEC9-84A3817E40E6}"/>
              </a:ext>
            </a:extLst>
          </p:cNvPr>
          <p:cNvCxnSpPr>
            <a:cxnSpLocks/>
          </p:cNvCxnSpPr>
          <p:nvPr/>
        </p:nvCxnSpPr>
        <p:spPr>
          <a:xfrm>
            <a:off x="9104489" y="2997192"/>
            <a:ext cx="0" cy="6208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4FD3F92-EF55-485B-94CC-739FBDB6363C}"/>
              </a:ext>
            </a:extLst>
          </p:cNvPr>
          <p:cNvCxnSpPr>
            <a:cxnSpLocks/>
          </p:cNvCxnSpPr>
          <p:nvPr/>
        </p:nvCxnSpPr>
        <p:spPr>
          <a:xfrm>
            <a:off x="9217377" y="2997196"/>
            <a:ext cx="0" cy="6208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128B0A65-C8FB-4E2A-BA1E-1E15A6568D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090296"/>
              </p:ext>
            </p:extLst>
          </p:nvPr>
        </p:nvGraphicFramePr>
        <p:xfrm>
          <a:off x="6838124" y="3720621"/>
          <a:ext cx="5023554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994">
                  <a:extLst>
                    <a:ext uri="{9D8B030D-6E8A-4147-A177-3AD203B41FA5}">
                      <a16:colId xmlns:a16="http://schemas.microsoft.com/office/drawing/2014/main" val="3771001450"/>
                    </a:ext>
                  </a:extLst>
                </a:gridCol>
                <a:gridCol w="1040390">
                  <a:extLst>
                    <a:ext uri="{9D8B030D-6E8A-4147-A177-3AD203B41FA5}">
                      <a16:colId xmlns:a16="http://schemas.microsoft.com/office/drawing/2014/main" val="2916078898"/>
                    </a:ext>
                  </a:extLst>
                </a:gridCol>
                <a:gridCol w="1040390">
                  <a:extLst>
                    <a:ext uri="{9D8B030D-6E8A-4147-A177-3AD203B41FA5}">
                      <a16:colId xmlns:a16="http://schemas.microsoft.com/office/drawing/2014/main" val="963666572"/>
                    </a:ext>
                  </a:extLst>
                </a:gridCol>
                <a:gridCol w="1040390">
                  <a:extLst>
                    <a:ext uri="{9D8B030D-6E8A-4147-A177-3AD203B41FA5}">
                      <a16:colId xmlns:a16="http://schemas.microsoft.com/office/drawing/2014/main" val="1095071196"/>
                    </a:ext>
                  </a:extLst>
                </a:gridCol>
                <a:gridCol w="1040390">
                  <a:extLst>
                    <a:ext uri="{9D8B030D-6E8A-4147-A177-3AD203B41FA5}">
                      <a16:colId xmlns:a16="http://schemas.microsoft.com/office/drawing/2014/main" val="4101039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♀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♂</a:t>
                      </a:r>
                      <a:endParaRPr lang="ru-RU" sz="2800" dirty="0"/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717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</a:t>
                      </a:r>
                    </a:p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325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dirty="0"/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b</a:t>
                      </a:r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411885"/>
                  </a:ext>
                </a:extLst>
              </a:tr>
            </a:tbl>
          </a:graphicData>
        </a:graphic>
      </p:graphicFrame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23D468D-5C5D-429C-AF6B-4C9E801FC4CE}"/>
              </a:ext>
            </a:extLst>
          </p:cNvPr>
          <p:cNvCxnSpPr>
            <a:cxnSpLocks/>
          </p:cNvCxnSpPr>
          <p:nvPr/>
        </p:nvCxnSpPr>
        <p:spPr>
          <a:xfrm>
            <a:off x="8359423" y="3843866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B67A8BE8-C8BD-46D7-A718-EEA337B3E3F1}"/>
              </a:ext>
            </a:extLst>
          </p:cNvPr>
          <p:cNvCxnSpPr>
            <a:cxnSpLocks/>
          </p:cNvCxnSpPr>
          <p:nvPr/>
        </p:nvCxnSpPr>
        <p:spPr>
          <a:xfrm>
            <a:off x="9443154" y="3843866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55C33939-9DF9-4719-AFBC-18E043CAE9A9}"/>
              </a:ext>
            </a:extLst>
          </p:cNvPr>
          <p:cNvCxnSpPr>
            <a:cxnSpLocks/>
          </p:cNvCxnSpPr>
          <p:nvPr/>
        </p:nvCxnSpPr>
        <p:spPr>
          <a:xfrm>
            <a:off x="11514668" y="3843866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C062174C-4E1E-49F6-96FA-BECCF6C8DA35}"/>
              </a:ext>
            </a:extLst>
          </p:cNvPr>
          <p:cNvCxnSpPr>
            <a:cxnSpLocks/>
          </p:cNvCxnSpPr>
          <p:nvPr/>
        </p:nvCxnSpPr>
        <p:spPr>
          <a:xfrm>
            <a:off x="10459157" y="3843866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B550B4F8-4B02-4D65-A7B1-DFC13DC82A04}"/>
              </a:ext>
            </a:extLst>
          </p:cNvPr>
          <p:cNvCxnSpPr>
            <a:cxnSpLocks/>
          </p:cNvCxnSpPr>
          <p:nvPr/>
        </p:nvCxnSpPr>
        <p:spPr>
          <a:xfrm>
            <a:off x="7456313" y="4751688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9CD7809-A90A-4A95-8D39-AECA31BE5552}"/>
              </a:ext>
            </a:extLst>
          </p:cNvPr>
          <p:cNvCxnSpPr>
            <a:cxnSpLocks/>
          </p:cNvCxnSpPr>
          <p:nvPr/>
        </p:nvCxnSpPr>
        <p:spPr>
          <a:xfrm>
            <a:off x="7456313" y="5717821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EC2D5C7-DD0C-4202-A386-9F3B3DD4C735}"/>
              </a:ext>
            </a:extLst>
          </p:cNvPr>
          <p:cNvCxnSpPr>
            <a:cxnSpLocks/>
          </p:cNvCxnSpPr>
          <p:nvPr/>
        </p:nvCxnSpPr>
        <p:spPr>
          <a:xfrm>
            <a:off x="8184445" y="4751688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86EAC223-E692-4232-B5AF-B54D5EED52BF}"/>
              </a:ext>
            </a:extLst>
          </p:cNvPr>
          <p:cNvCxnSpPr>
            <a:cxnSpLocks/>
          </p:cNvCxnSpPr>
          <p:nvPr/>
        </p:nvCxnSpPr>
        <p:spPr>
          <a:xfrm>
            <a:off x="8263467" y="4751688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BF4B40A8-EFFE-4E46-B863-C008CFB18D73}"/>
              </a:ext>
            </a:extLst>
          </p:cNvPr>
          <p:cNvCxnSpPr>
            <a:cxnSpLocks/>
          </p:cNvCxnSpPr>
          <p:nvPr/>
        </p:nvCxnSpPr>
        <p:spPr>
          <a:xfrm>
            <a:off x="10261598" y="4751688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F1427A9-2C03-479D-97AB-7C28999C6238}"/>
              </a:ext>
            </a:extLst>
          </p:cNvPr>
          <p:cNvCxnSpPr>
            <a:cxnSpLocks/>
          </p:cNvCxnSpPr>
          <p:nvPr/>
        </p:nvCxnSpPr>
        <p:spPr>
          <a:xfrm>
            <a:off x="10357557" y="4751688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8D9D6D81-5D41-4126-8C3B-5554EB330888}"/>
              </a:ext>
            </a:extLst>
          </p:cNvPr>
          <p:cNvCxnSpPr>
            <a:cxnSpLocks/>
          </p:cNvCxnSpPr>
          <p:nvPr/>
        </p:nvCxnSpPr>
        <p:spPr>
          <a:xfrm>
            <a:off x="9211733" y="4751688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2342CAE1-8B00-4463-9BD5-85266391A453}"/>
              </a:ext>
            </a:extLst>
          </p:cNvPr>
          <p:cNvCxnSpPr>
            <a:cxnSpLocks/>
          </p:cNvCxnSpPr>
          <p:nvPr/>
        </p:nvCxnSpPr>
        <p:spPr>
          <a:xfrm>
            <a:off x="9296400" y="4751688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90C60F5E-FE57-47BB-AF36-7D72A992E810}"/>
              </a:ext>
            </a:extLst>
          </p:cNvPr>
          <p:cNvCxnSpPr>
            <a:cxnSpLocks/>
          </p:cNvCxnSpPr>
          <p:nvPr/>
        </p:nvCxnSpPr>
        <p:spPr>
          <a:xfrm>
            <a:off x="11294534" y="4751688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39446D7C-13C0-42F5-B817-45AB563E542A}"/>
              </a:ext>
            </a:extLst>
          </p:cNvPr>
          <p:cNvCxnSpPr>
            <a:cxnSpLocks/>
          </p:cNvCxnSpPr>
          <p:nvPr/>
        </p:nvCxnSpPr>
        <p:spPr>
          <a:xfrm>
            <a:off x="11407423" y="4751688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5279FE17-CAC8-492B-A8B5-B75ABC2C202F}"/>
              </a:ext>
            </a:extLst>
          </p:cNvPr>
          <p:cNvCxnSpPr>
            <a:cxnSpLocks/>
          </p:cNvCxnSpPr>
          <p:nvPr/>
        </p:nvCxnSpPr>
        <p:spPr>
          <a:xfrm>
            <a:off x="8184445" y="5717821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01E1091-CE8B-4CF6-8214-D28F63FBEB75}"/>
              </a:ext>
            </a:extLst>
          </p:cNvPr>
          <p:cNvCxnSpPr>
            <a:cxnSpLocks/>
          </p:cNvCxnSpPr>
          <p:nvPr/>
        </p:nvCxnSpPr>
        <p:spPr>
          <a:xfrm>
            <a:off x="8263467" y="5717821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E680F6D-E0E7-4A65-B737-39B7B4078DE7}"/>
              </a:ext>
            </a:extLst>
          </p:cNvPr>
          <p:cNvCxnSpPr>
            <a:cxnSpLocks/>
          </p:cNvCxnSpPr>
          <p:nvPr/>
        </p:nvCxnSpPr>
        <p:spPr>
          <a:xfrm>
            <a:off x="9211733" y="5717821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1ACC8FA2-D84C-4CA6-8110-5BABB90DEA45}"/>
              </a:ext>
            </a:extLst>
          </p:cNvPr>
          <p:cNvCxnSpPr>
            <a:cxnSpLocks/>
          </p:cNvCxnSpPr>
          <p:nvPr/>
        </p:nvCxnSpPr>
        <p:spPr>
          <a:xfrm>
            <a:off x="9296400" y="5717821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E3302080-A3EF-434C-9BA7-DBE941FDB119}"/>
              </a:ext>
            </a:extLst>
          </p:cNvPr>
          <p:cNvCxnSpPr>
            <a:cxnSpLocks/>
          </p:cNvCxnSpPr>
          <p:nvPr/>
        </p:nvCxnSpPr>
        <p:spPr>
          <a:xfrm>
            <a:off x="10261598" y="5717821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C7AB356A-F694-4800-A61D-84EC94FA5715}"/>
              </a:ext>
            </a:extLst>
          </p:cNvPr>
          <p:cNvCxnSpPr>
            <a:cxnSpLocks/>
          </p:cNvCxnSpPr>
          <p:nvPr/>
        </p:nvCxnSpPr>
        <p:spPr>
          <a:xfrm>
            <a:off x="10357557" y="5717821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A4160450-B472-48CD-9869-307E98317764}"/>
              </a:ext>
            </a:extLst>
          </p:cNvPr>
          <p:cNvCxnSpPr>
            <a:cxnSpLocks/>
          </p:cNvCxnSpPr>
          <p:nvPr/>
        </p:nvCxnSpPr>
        <p:spPr>
          <a:xfrm>
            <a:off x="11294534" y="5717821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8C50A719-DDFE-4B4D-8678-D0A1DBBBD96C}"/>
              </a:ext>
            </a:extLst>
          </p:cNvPr>
          <p:cNvCxnSpPr>
            <a:cxnSpLocks/>
          </p:cNvCxnSpPr>
          <p:nvPr/>
        </p:nvCxnSpPr>
        <p:spPr>
          <a:xfrm>
            <a:off x="11407423" y="5717821"/>
            <a:ext cx="0" cy="428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AE97ED30-8899-46C4-8903-08C8C4664A19}"/>
              </a:ext>
            </a:extLst>
          </p:cNvPr>
          <p:cNvCxnSpPr>
            <a:cxnSpLocks/>
          </p:cNvCxnSpPr>
          <p:nvPr/>
        </p:nvCxnSpPr>
        <p:spPr>
          <a:xfrm flipH="1">
            <a:off x="6838123" y="3720621"/>
            <a:ext cx="17227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52ACC5B1-8D50-4D76-B801-92AD6C165769}"/>
              </a:ext>
            </a:extLst>
          </p:cNvPr>
          <p:cNvCxnSpPr>
            <a:cxnSpLocks/>
          </p:cNvCxnSpPr>
          <p:nvPr/>
        </p:nvCxnSpPr>
        <p:spPr>
          <a:xfrm>
            <a:off x="6838122" y="3762473"/>
            <a:ext cx="827034" cy="8885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40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" y="-8754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35467" y="1388534"/>
            <a:ext cx="11884255" cy="53396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CE08DC-AC2D-4B39-9059-221F218475A5}"/>
              </a:ext>
            </a:extLst>
          </p:cNvPr>
          <p:cNvSpPr/>
          <p:nvPr/>
        </p:nvSpPr>
        <p:spPr>
          <a:xfrm>
            <a:off x="927652" y="2251104"/>
            <a:ext cx="10336696" cy="39226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dimorfizm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Kariotip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nisbati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Jinsni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tiplari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216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dimorfizm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31C6E2-3A91-4CD6-8A5A-79F9F51A2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68" y="1655930"/>
            <a:ext cx="6176315" cy="40532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165BE8-1A77-4CF6-AA72-AA718EDB0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155" y="2578164"/>
            <a:ext cx="5369169" cy="39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08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dimorfizm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D253D8-C4E2-4317-B46A-80ABCF173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1945746"/>
            <a:ext cx="4946976" cy="4265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7C71BF-B175-44B1-BD3B-74C7FE37B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981" y="1887482"/>
            <a:ext cx="5826369" cy="43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61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dimorfizm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92F9B2-02AB-4E25-BD50-6C8D8CFE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816" y="1744194"/>
            <a:ext cx="3807672" cy="4668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423E94-D4D4-4BAD-8C06-F589043AF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3" y="1942904"/>
            <a:ext cx="6431274" cy="42707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C63F0A-E8A1-4C4A-92D8-0994D4A39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20" y="1828922"/>
            <a:ext cx="6774560" cy="449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4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dimorfizm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DCF935-8C2C-43FA-89D7-45BAC5C02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9" y="1561486"/>
            <a:ext cx="5867400" cy="3314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0EEA9B-4E8D-488E-B89A-938F17471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714" y="3296016"/>
            <a:ext cx="5535996" cy="31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711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999</Words>
  <Application>Microsoft Office PowerPoint</Application>
  <PresentationFormat>Широкоэкранный</PresentationFormat>
  <Paragraphs>197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BIOLOGIYA</vt:lpstr>
      <vt:lpstr>Mavzuni takrorlash</vt:lpstr>
      <vt:lpstr>Mavzuni takrorlash</vt:lpstr>
      <vt:lpstr>Mavzuni takrorlash</vt:lpstr>
      <vt:lpstr>DARS REJASI</vt:lpstr>
      <vt:lpstr>Jinsiy dimorfizm</vt:lpstr>
      <vt:lpstr>Jinsiy dimorfizm</vt:lpstr>
      <vt:lpstr>Jinsiy dimorfizm</vt:lpstr>
      <vt:lpstr>Jinsiy dimorfizm</vt:lpstr>
      <vt:lpstr>Jinsiy dimorfizm</vt:lpstr>
      <vt:lpstr>Jinsiy dimorfizm</vt:lpstr>
      <vt:lpstr>Kariotip</vt:lpstr>
      <vt:lpstr>Kariotip</vt:lpstr>
      <vt:lpstr>Jinslar nisbati</vt:lpstr>
      <vt:lpstr>Jinslar nisbati</vt:lpstr>
      <vt:lpstr>Jinslar nisbati</vt:lpstr>
      <vt:lpstr>Jinsning belgilanishi</vt:lpstr>
      <vt:lpstr>Jinslar nisbati</vt:lpstr>
      <vt:lpstr>Odam</vt:lpstr>
      <vt:lpstr>Tut ipak qurti kapalagi</vt:lpstr>
      <vt:lpstr>Chigirtka</vt:lpstr>
      <vt:lpstr>Kuyakapalak</vt:lpstr>
      <vt:lpstr>Tovuq va xo‘roz</vt:lpstr>
      <vt:lpstr>Tovuq va xo‘roz</vt:lpstr>
      <vt:lpstr>Jinsni aniqlash tiplari</vt:lpstr>
      <vt:lpstr>Mustaqil bajarish uchun topshiriqlar</vt:lpstr>
      <vt:lpstr>Mustaqil bajarish uchun topshiriqlar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BIOLOGIYA</dc:title>
  <dc:creator>Пользователь</dc:creator>
  <cp:lastModifiedBy>Аскарова Комила</cp:lastModifiedBy>
  <cp:revision>57</cp:revision>
  <dcterms:created xsi:type="dcterms:W3CDTF">2020-11-15T04:16:49Z</dcterms:created>
  <dcterms:modified xsi:type="dcterms:W3CDTF">2022-07-18T07:38:31Z</dcterms:modified>
</cp:coreProperties>
</file>