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428" r:id="rId3"/>
    <p:sldId id="448" r:id="rId4"/>
    <p:sldId id="447" r:id="rId5"/>
    <p:sldId id="449" r:id="rId6"/>
    <p:sldId id="370" r:id="rId7"/>
    <p:sldId id="320" r:id="rId8"/>
    <p:sldId id="452" r:id="rId9"/>
    <p:sldId id="454" r:id="rId10"/>
    <p:sldId id="456" r:id="rId11"/>
    <p:sldId id="457" r:id="rId12"/>
    <p:sldId id="455" r:id="rId13"/>
    <p:sldId id="445" r:id="rId14"/>
    <p:sldId id="451" r:id="rId15"/>
    <p:sldId id="458" r:id="rId16"/>
    <p:sldId id="459" r:id="rId17"/>
    <p:sldId id="411" r:id="rId18"/>
    <p:sldId id="404" r:id="rId19"/>
    <p:sldId id="453" r:id="rId20"/>
    <p:sldId id="460" r:id="rId21"/>
    <p:sldId id="461" r:id="rId22"/>
    <p:sldId id="462" r:id="rId23"/>
    <p:sldId id="450" r:id="rId24"/>
    <p:sldId id="463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040"/>
    <a:srgbClr val="52B4B6"/>
    <a:srgbClr val="DF2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E5159-5C44-487A-82B1-6650D9792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61B0C3-A815-498C-B5B3-3C21330EA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F8EA59-62CC-404B-BD23-A767B78D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25D814-04DD-49E9-817C-4995DF0A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43F89A-3E7A-4C3E-A28C-280B37C4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8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317DA-F061-4F94-AC5E-A7683E21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D88CA0-B79F-4349-A67F-138517130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B87100-679E-41E9-94B3-F646E354C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EFF7B5-A96B-4112-A20F-95404468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E324D6-C256-4540-8E32-AF3554B3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3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296938-962E-4AAE-BF31-A4D096CD7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E887C2-9A5A-42B2-8F20-27248DE06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A175A0-45F2-4035-9DC2-C61FFB0A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67749F-7083-425E-B8B3-B1D9D837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7FF823-FD6F-4EEA-9428-9120E68B2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FEA00-CE38-4525-8B35-B6912BEC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E7087D-A079-4881-9890-E099815F0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8B879-C912-4956-9BA6-64103D862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FF0AC-DEB9-4532-8CE8-2F4AC922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FB17F4-4045-4FB5-A268-F5736F34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3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898A0-196B-47D0-BDD0-C7C12DB62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530D5A-F509-452B-A549-211403F2D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AA02BC-BFD5-49D7-A7E4-F662C427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6C3BD4-4D5B-4912-A308-924E9D89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6BFC50-B769-4A8C-9A98-75D93741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6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A5897-5C34-4C52-832C-245384552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C0B329-2132-4AA2-90E4-5DE8ADE33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ED7AB1-F328-44B0-95CB-76516A58D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69D1C-4706-4D50-9084-801E94D3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A6F93E-5F94-427C-ABF0-84077A2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D0A3E4-2667-487E-9A74-07162C28E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6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82A38-01E5-482B-9305-F4666DE9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CF4FDD-2897-425B-95A6-792097C82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92BC22-DD59-4EA1-81E6-21D021511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6B8EC0-D7E5-40C7-8101-65643E976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BBA5F7-2BC0-4290-BDAF-7A7D88723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FFCD2F-588E-4B5A-8988-29086752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E68FFD-5E9C-4175-A751-2DBC0B78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67B3C8-260D-47CC-A319-4C2BA31D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B00FF-5A86-40DA-B066-872D9692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E97336-3016-4D06-985D-0753CBED9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E42809-AEA9-4521-B051-866C473C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35F5EE-F4FC-4D73-A633-6E1BBA4A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79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2F09E9-BC65-45B5-B19C-AD91715F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946FA4-9F54-4CEB-864A-FAC518A6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29BD7D-0882-415A-8995-D2083C79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9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51182A-0D8E-41FC-8CB9-D298804FF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7CA262-F890-4D36-A454-40ED179CD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C9D1AB-A9D2-4F87-AF73-4DC9A5AD0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F536ED-C324-49C3-9095-D290ACE7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2DBBB6-E83A-4D3D-AB25-A09D9B16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C4649D-62A1-46D4-9D2E-24C9B710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0193D-52EC-471E-8315-595E27103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99F8A7-CFFC-4EFD-B444-C233C5038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429F0C-0934-47E9-B7F3-A188ADA5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9BFAC2-B45D-4965-B5AF-958E87B3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1C2ABE-1537-4D6A-947D-878C8E9F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A70E9F-A2F9-461C-BBE9-805F7FE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87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E86B4-5041-4387-89AA-E2A23B66F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CA57D8-18FD-4E62-8778-DF7403397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AD8AFF-82AE-42D4-862E-0C99654BF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ECDC6-CC6B-4620-8D31-9A02D30BF50C}" type="datetimeFigureOut">
              <a:rPr lang="ru-RU" smtClean="0"/>
              <a:t>чт 22.10.20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C16DB0-2870-4334-A081-6502816ED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C73E10-F547-4526-8EFB-8943147C2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E35C-3577-4867-89B6-2863BC8DB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7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8B9AAE6-C2C2-4E00-9D1D-800DDC93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BIOLOGIYA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CBCA46-0F7B-4EC8-85D6-FEB33CF4BA6A}"/>
              </a:ext>
            </a:extLst>
          </p:cNvPr>
          <p:cNvSpPr/>
          <p:nvPr/>
        </p:nvSpPr>
        <p:spPr>
          <a:xfrm>
            <a:off x="270588" y="1558212"/>
            <a:ext cx="11616612" cy="501987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BED673-0A00-4754-8F8F-9D5CE3EC9335}"/>
              </a:ext>
            </a:extLst>
          </p:cNvPr>
          <p:cNvSpPr txBox="1"/>
          <p:nvPr/>
        </p:nvSpPr>
        <p:spPr>
          <a:xfrm>
            <a:off x="1391478" y="2098377"/>
            <a:ext cx="1065434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Mitoz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meyoz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jarayonlarini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Umumbiologik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qonuniyatlarga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mashqlar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DF4D50-39C2-45F6-8546-A64B50E46FBC}"/>
              </a:ext>
            </a:extLst>
          </p:cNvPr>
          <p:cNvSpPr/>
          <p:nvPr/>
        </p:nvSpPr>
        <p:spPr>
          <a:xfrm>
            <a:off x="10776856" y="130629"/>
            <a:ext cx="1268963" cy="9363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4F8C591-41F9-482A-AD86-C8A92910E3DF}"/>
              </a:ext>
            </a:extLst>
          </p:cNvPr>
          <p:cNvSpPr/>
          <p:nvPr/>
        </p:nvSpPr>
        <p:spPr>
          <a:xfrm>
            <a:off x="10991461" y="279918"/>
            <a:ext cx="895739" cy="63179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 SINF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727F04-B237-4830-9B61-D0B53E6A71BD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B83D5B-DCDE-4301-8EDE-B399C9CBE761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9" name="object 5"/>
          <p:cNvSpPr/>
          <p:nvPr/>
        </p:nvSpPr>
        <p:spPr>
          <a:xfrm>
            <a:off x="466026" y="2102465"/>
            <a:ext cx="727075" cy="302240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</p:spTree>
    <p:extLst>
      <p:ext uri="{BB962C8B-B14F-4D97-AF65-F5344CB8AC3E}">
        <p14:creationId xmlns:p14="http://schemas.microsoft.com/office/powerpoint/2010/main" val="37275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A77C2FD-8FF9-4D7D-8B2B-14ADE3A4177C}"/>
              </a:ext>
            </a:extLst>
          </p:cNvPr>
          <p:cNvSpPr/>
          <p:nvPr/>
        </p:nvSpPr>
        <p:spPr>
          <a:xfrm>
            <a:off x="490331" y="1974575"/>
            <a:ext cx="4863548" cy="426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3. Bir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zanjirda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ATT GCT CCA GCT TGA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ketma-ketligi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DNK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vodorod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bog‘lari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551F11-4A7A-4D2A-AA4C-6639FFB26BE4}"/>
              </a:ext>
            </a:extLst>
          </p:cNvPr>
          <p:cNvSpPr/>
          <p:nvPr/>
        </p:nvSpPr>
        <p:spPr>
          <a:xfrm>
            <a:off x="5552662" y="1974574"/>
            <a:ext cx="6135756" cy="421419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DNK1  ATT GCT CCA GCT TGA</a:t>
            </a:r>
          </a:p>
          <a:p>
            <a:pPr lvl="0"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DNK2  TAA CGA GGT CGA ACT</a:t>
            </a:r>
          </a:p>
          <a:p>
            <a:pPr lvl="0"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8x2=16</a:t>
            </a:r>
          </a:p>
          <a:p>
            <a:pPr lvl="0"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7x3=21</a:t>
            </a:r>
          </a:p>
          <a:p>
            <a:pPr lvl="0"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16+21=37ta H bog‘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18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A77C2FD-8FF9-4D7D-8B2B-14ADE3A4177C}"/>
              </a:ext>
            </a:extLst>
          </p:cNvPr>
          <p:cNvSpPr/>
          <p:nvPr/>
        </p:nvSpPr>
        <p:spPr>
          <a:xfrm>
            <a:off x="490331" y="1974575"/>
            <a:ext cx="4863548" cy="426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-RNK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26% G, 30% A, 24%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DNK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foizini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551F11-4A7A-4D2A-AA4C-6639FFB26BE4}"/>
              </a:ext>
            </a:extLst>
          </p:cNvPr>
          <p:cNvSpPr/>
          <p:nvPr/>
        </p:nvSpPr>
        <p:spPr>
          <a:xfrm>
            <a:off x="5618922" y="1696279"/>
            <a:ext cx="6135756" cy="38961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4" rtlCol="0" anchor="ctr"/>
          <a:lstStyle/>
          <a:p>
            <a:pPr lvl="0"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-RNK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G-26%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A-30%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U-24%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C-20%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DNK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C-26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T-30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A-24</a:t>
            </a:r>
          </a:p>
          <a:p>
            <a:pPr lvl="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G-20</a:t>
            </a:r>
          </a:p>
          <a:p>
            <a:pPr lvl="0"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G-26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A-30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T-24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C-20</a:t>
            </a:r>
          </a:p>
          <a:p>
            <a:pPr lvl="0" algn="ctr"/>
            <a:endParaRPr lang="en-US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DNK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C-46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T-54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A-54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G-46</a:t>
            </a:r>
          </a:p>
          <a:p>
            <a:pPr lvl="0"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306C2FB-8EA9-43B2-B0CD-B36B9202D5FB}"/>
              </a:ext>
            </a:extLst>
          </p:cNvPr>
          <p:cNvSpPr/>
          <p:nvPr/>
        </p:nvSpPr>
        <p:spPr>
          <a:xfrm>
            <a:off x="5473148" y="4505740"/>
            <a:ext cx="6281530" cy="2936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200  - 100%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46 - x%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= 23%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C-23%; G-23%</a:t>
            </a:r>
          </a:p>
          <a:p>
            <a:pPr lvl="0" algn="ctr"/>
            <a:endParaRPr 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 - 100%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54 - x%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= 27%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A-27%; T-27%</a:t>
            </a: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23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A77C2FD-8FF9-4D7D-8B2B-14ADE3A4177C}"/>
              </a:ext>
            </a:extLst>
          </p:cNvPr>
          <p:cNvSpPr/>
          <p:nvPr/>
        </p:nvSpPr>
        <p:spPr>
          <a:xfrm>
            <a:off x="490331" y="1974575"/>
            <a:ext cx="4863548" cy="426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5. DNK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molekulasining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884 nm. DNK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molekulasidagi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551F11-4A7A-4D2A-AA4C-6639FFB26BE4}"/>
              </a:ext>
            </a:extLst>
          </p:cNvPr>
          <p:cNvSpPr/>
          <p:nvPr/>
        </p:nvSpPr>
        <p:spPr>
          <a:xfrm>
            <a:off x="5910470" y="1974574"/>
            <a:ext cx="5777947" cy="421419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884:0,34 = 2600    </a:t>
            </a:r>
          </a:p>
          <a:p>
            <a:pPr lvl="0" algn="ctr"/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2600x2=5200</a:t>
            </a:r>
            <a:endParaRPr lang="ru-RU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07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9C5437-8F94-4DCC-A73A-B5C081287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04" y="1569867"/>
            <a:ext cx="9170505" cy="49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08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Oqsil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D94393-34B7-4912-8BFC-2CD051F1D5B7}"/>
              </a:ext>
            </a:extLst>
          </p:cNvPr>
          <p:cNvSpPr/>
          <p:nvPr/>
        </p:nvSpPr>
        <p:spPr>
          <a:xfrm>
            <a:off x="344558" y="1868557"/>
            <a:ext cx="4956312" cy="4094921"/>
          </a:xfrm>
          <a:prstGeom prst="rect">
            <a:avLst/>
          </a:prstGeom>
          <a:solidFill>
            <a:srgbClr val="DF29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GAT AGT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GTC ATG CCT AAT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ketma-ketligidan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DNK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molekulasi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sintezlangan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-RNK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molekulasidagi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ketma-ketligini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oqsildagi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aminokislotalar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8CA075F-D913-48EA-99AB-92F2DEE560B1}"/>
              </a:ext>
            </a:extLst>
          </p:cNvPr>
          <p:cNvSpPr/>
          <p:nvPr/>
        </p:nvSpPr>
        <p:spPr>
          <a:xfrm>
            <a:off x="5473148" y="1868557"/>
            <a:ext cx="6374295" cy="42009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DNK1  GAT  AGT GTC ATG  CCT  AAT</a:t>
            </a:r>
          </a:p>
          <a:p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-RNK  CUA UCA CAG UAC GGA UUA</a:t>
            </a:r>
          </a:p>
          <a:p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3AK=1NK</a:t>
            </a:r>
          </a:p>
          <a:p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= 6ta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45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Oqsil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D94393-34B7-4912-8BFC-2CD051F1D5B7}"/>
              </a:ext>
            </a:extLst>
          </p:cNvPr>
          <p:cNvSpPr/>
          <p:nvPr/>
        </p:nvSpPr>
        <p:spPr>
          <a:xfrm>
            <a:off x="344558" y="1868557"/>
            <a:ext cx="4956312" cy="4399721"/>
          </a:xfrm>
          <a:prstGeom prst="rect">
            <a:avLst/>
          </a:prstGeom>
          <a:solidFill>
            <a:srgbClr val="DF29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Oqsil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molekulasida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aminokislotalar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tartibda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iley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-ser-fen-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-trip-ala.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jadvalidan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aminokislotalar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ketma-ketligiga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-RNK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molekulasidagi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ketma-ketligini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ko‘rsatib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8CA075F-D913-48EA-99AB-92F2DEE560B1}"/>
              </a:ext>
            </a:extLst>
          </p:cNvPr>
          <p:cNvSpPr/>
          <p:nvPr/>
        </p:nvSpPr>
        <p:spPr>
          <a:xfrm>
            <a:off x="5387009" y="1868557"/>
            <a:ext cx="6546573" cy="42009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      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iley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ser – fen –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trip – ala</a:t>
            </a:r>
          </a:p>
          <a:p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-RNK  AUU UCC UUU UAU UGG GCU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597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Oqsil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D94393-34B7-4912-8BFC-2CD051F1D5B7}"/>
              </a:ext>
            </a:extLst>
          </p:cNvPr>
          <p:cNvSpPr/>
          <p:nvPr/>
        </p:nvSpPr>
        <p:spPr>
          <a:xfrm>
            <a:off x="344558" y="1868557"/>
            <a:ext cx="4956312" cy="4399721"/>
          </a:xfrm>
          <a:prstGeom prst="rect">
            <a:avLst/>
          </a:prstGeom>
          <a:solidFill>
            <a:srgbClr val="DF29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8. 900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nukleotid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juftligidan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DNK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sintezlangan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i-RNKdagi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oqsildagi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aminokislotalar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oqsilning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massasini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8CA075F-D913-48EA-99AB-92F2DEE560B1}"/>
              </a:ext>
            </a:extLst>
          </p:cNvPr>
          <p:cNvSpPr/>
          <p:nvPr/>
        </p:nvSpPr>
        <p:spPr>
          <a:xfrm>
            <a:off x="5473148" y="1868557"/>
            <a:ext cx="6374295" cy="42009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900x2=1800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DNKdagi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900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i-RNKdagi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900:3=300 AK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300x120=36000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oqsilning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molekulyar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07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Energetik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52F57A-0F84-4646-872F-BEA4E0450A7A}"/>
              </a:ext>
            </a:extLst>
          </p:cNvPr>
          <p:cNvSpPr/>
          <p:nvPr/>
        </p:nvSpPr>
        <p:spPr>
          <a:xfrm>
            <a:off x="3458818" y="1726164"/>
            <a:ext cx="5738192" cy="9772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Tayyorgarlik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endParaRPr lang="ru-RU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0B5952B-FA7B-44FE-8D83-91B72970EA05}"/>
              </a:ext>
            </a:extLst>
          </p:cNvPr>
          <p:cNvSpPr/>
          <p:nvPr/>
        </p:nvSpPr>
        <p:spPr>
          <a:xfrm>
            <a:off x="2517913" y="2875721"/>
            <a:ext cx="7633251" cy="11185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Glikoliz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80kJ 2ATF + 120 kJ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200 kJ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EA9C6A-BB0E-4765-B79F-1456F931BBB4}"/>
              </a:ext>
            </a:extLst>
          </p:cNvPr>
          <p:cNvSpPr/>
          <p:nvPr/>
        </p:nvSpPr>
        <p:spPr>
          <a:xfrm>
            <a:off x="2040834" y="4171052"/>
            <a:ext cx="8839200" cy="1128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Gidroliz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1440 kJ 36 ATF + 1160 kJ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2600 kJ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355F260-FA09-4880-B218-B5774BA297E6}"/>
              </a:ext>
            </a:extLst>
          </p:cNvPr>
          <p:cNvSpPr/>
          <p:nvPr/>
        </p:nvSpPr>
        <p:spPr>
          <a:xfrm>
            <a:off x="1099931" y="5446369"/>
            <a:ext cx="10455966" cy="10074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1520 kJ 38ATF + 1280 kJ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2800 kJ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44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Energetik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52F57A-0F84-4646-872F-BEA4E0450A7A}"/>
              </a:ext>
            </a:extLst>
          </p:cNvPr>
          <p:cNvSpPr/>
          <p:nvPr/>
        </p:nvSpPr>
        <p:spPr>
          <a:xfrm>
            <a:off x="1139686" y="1913249"/>
            <a:ext cx="10190921" cy="180229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+ 6O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+ 38ADF + 38H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</a:p>
          <a:p>
            <a:pPr lvl="0"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6CO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+ 44H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+ 38ATF</a:t>
            </a:r>
            <a:endParaRPr lang="ru-RU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0B5952B-FA7B-44FE-8D83-91B72970EA05}"/>
              </a:ext>
            </a:extLst>
          </p:cNvPr>
          <p:cNvSpPr/>
          <p:nvPr/>
        </p:nvSpPr>
        <p:spPr>
          <a:xfrm>
            <a:off x="795130" y="4078288"/>
            <a:ext cx="10880035" cy="19779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180 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glyukozaning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oksidlanishidan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ajraladigan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2800 kJ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1520 kJ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ATF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to‘planadi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86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ECF63DC-A006-45A7-9FAC-19D0BFD3E802}"/>
              </a:ext>
            </a:extLst>
          </p:cNvPr>
          <p:cNvSpPr/>
          <p:nvPr/>
        </p:nvSpPr>
        <p:spPr>
          <a:xfrm>
            <a:off x="543338" y="2302497"/>
            <a:ext cx="4532244" cy="3551582"/>
          </a:xfrm>
          <a:prstGeom prst="rect">
            <a:avLst/>
          </a:prstGeom>
          <a:solidFill>
            <a:srgbClr val="E8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9. 720 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fermentlar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bosqichma-bosqich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parchalansa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A611DD9-FA73-4D6E-A97A-41455C8E5C92}"/>
              </a:ext>
            </a:extLst>
          </p:cNvPr>
          <p:cNvSpPr/>
          <p:nvPr/>
        </p:nvSpPr>
        <p:spPr>
          <a:xfrm>
            <a:off x="5261114" y="1895061"/>
            <a:ext cx="6387548" cy="4280452"/>
          </a:xfrm>
          <a:prstGeom prst="rect">
            <a:avLst/>
          </a:prstGeom>
          <a:solidFill>
            <a:srgbClr val="52B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720:180=4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4x2800=11200 kJ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180 – 2800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720 – x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X=11200 kJ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8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O‘tgan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dars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mavzusini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mustahkamlash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0D0B48CC-01C2-435E-9AE5-A2BC803A7352}"/>
              </a:ext>
            </a:extLst>
          </p:cNvPr>
          <p:cNvSpPr/>
          <p:nvPr/>
        </p:nvSpPr>
        <p:spPr>
          <a:xfrm>
            <a:off x="583095" y="1828801"/>
            <a:ext cx="6957392" cy="4532242"/>
          </a:xfrm>
          <a:prstGeom prst="ellips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E41F58D-70AD-440D-96FF-E441301AEE86}"/>
              </a:ext>
            </a:extLst>
          </p:cNvPr>
          <p:cNvSpPr/>
          <p:nvPr/>
        </p:nvSpPr>
        <p:spPr>
          <a:xfrm>
            <a:off x="4837043" y="1828800"/>
            <a:ext cx="6957392" cy="4532241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B5A221E-6E2B-49A5-A27D-604B88AA13BA}"/>
              </a:ext>
            </a:extLst>
          </p:cNvPr>
          <p:cNvSpPr/>
          <p:nvPr/>
        </p:nvSpPr>
        <p:spPr>
          <a:xfrm>
            <a:off x="2809460" y="2105816"/>
            <a:ext cx="2504661" cy="6493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MITOZ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18A3BA4-7CC0-498C-925A-07F4DD9D9C4A}"/>
              </a:ext>
            </a:extLst>
          </p:cNvPr>
          <p:cNvSpPr/>
          <p:nvPr/>
        </p:nvSpPr>
        <p:spPr>
          <a:xfrm>
            <a:off x="7494105" y="2066059"/>
            <a:ext cx="2173355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MEYOZ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02BAD02-0DCA-4371-9BC4-AC128A9E05B1}"/>
              </a:ext>
            </a:extLst>
          </p:cNvPr>
          <p:cNvSpPr/>
          <p:nvPr/>
        </p:nvSpPr>
        <p:spPr>
          <a:xfrm>
            <a:off x="1298713" y="3021497"/>
            <a:ext cx="3313043" cy="2286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Diploid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hujayra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Irsiyat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saqlanadi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oshadi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Regeneratsiyani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ta’minlaydi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5A2C3D-5282-4F13-905A-282987F300A8}"/>
              </a:ext>
            </a:extLst>
          </p:cNvPr>
          <p:cNvSpPr/>
          <p:nvPr/>
        </p:nvSpPr>
        <p:spPr>
          <a:xfrm>
            <a:off x="7613374" y="3001615"/>
            <a:ext cx="3366052" cy="27365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Gaploid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hujayra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O‘zgaruvchanlik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bosqichda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boradi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Interkenez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kuzatiladi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Xilma-xillik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Yashovchanlikni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ta’minlanadi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D79F724-D727-41CB-A6A2-F9E4A5D68D5A}"/>
              </a:ext>
            </a:extLst>
          </p:cNvPr>
          <p:cNvSpPr/>
          <p:nvPr/>
        </p:nvSpPr>
        <p:spPr>
          <a:xfrm>
            <a:off x="5141844" y="3313043"/>
            <a:ext cx="2126973" cy="17360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Profaza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metafaza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anafaza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telofaza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bosqichi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Bo‘linish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Interfaza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14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ECF63DC-A006-45A7-9FAC-19D0BFD3E802}"/>
              </a:ext>
            </a:extLst>
          </p:cNvPr>
          <p:cNvSpPr/>
          <p:nvPr/>
        </p:nvSpPr>
        <p:spPr>
          <a:xfrm>
            <a:off x="543338" y="2302497"/>
            <a:ext cx="4532244" cy="3551582"/>
          </a:xfrm>
          <a:prstGeom prst="rect">
            <a:avLst/>
          </a:prstGeom>
          <a:solidFill>
            <a:srgbClr val="E8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Glikoliz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jarayonida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5040g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A611DD9-FA73-4D6E-A97A-41455C8E5C92}"/>
              </a:ext>
            </a:extLst>
          </p:cNvPr>
          <p:cNvSpPr/>
          <p:nvPr/>
        </p:nvSpPr>
        <p:spPr>
          <a:xfrm>
            <a:off x="5261114" y="1895061"/>
            <a:ext cx="6387548" cy="4280452"/>
          </a:xfrm>
          <a:prstGeom prst="rect">
            <a:avLst/>
          </a:prstGeom>
          <a:solidFill>
            <a:srgbClr val="52B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5040:180=28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28x2=56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180 – 2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5040 – x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X=56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4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ECF63DC-A006-45A7-9FAC-19D0BFD3E802}"/>
              </a:ext>
            </a:extLst>
          </p:cNvPr>
          <p:cNvSpPr/>
          <p:nvPr/>
        </p:nvSpPr>
        <p:spPr>
          <a:xfrm>
            <a:off x="543338" y="2062267"/>
            <a:ext cx="4532244" cy="4032042"/>
          </a:xfrm>
          <a:prstGeom prst="rect">
            <a:avLst/>
          </a:prstGeom>
          <a:solidFill>
            <a:srgbClr val="E8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Muskullarda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parchalandi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A611DD9-FA73-4D6E-A97A-41455C8E5C92}"/>
              </a:ext>
            </a:extLst>
          </p:cNvPr>
          <p:cNvSpPr/>
          <p:nvPr/>
        </p:nvSpPr>
        <p:spPr>
          <a:xfrm>
            <a:off x="5261114" y="1895061"/>
            <a:ext cx="6387548" cy="4280452"/>
          </a:xfrm>
          <a:prstGeom prst="rect">
            <a:avLst/>
          </a:prstGeom>
          <a:solidFill>
            <a:srgbClr val="52B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9-4=5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5x2=10 mol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4x6=24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4x44=176 </a:t>
            </a:r>
            <a:r>
              <a:rPr lang="en-US" sz="3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269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almashinuviga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ECF63DC-A006-45A7-9FAC-19D0BFD3E802}"/>
              </a:ext>
            </a:extLst>
          </p:cNvPr>
          <p:cNvSpPr/>
          <p:nvPr/>
        </p:nvSpPr>
        <p:spPr>
          <a:xfrm>
            <a:off x="543338" y="2062267"/>
            <a:ext cx="4532244" cy="4032042"/>
          </a:xfrm>
          <a:prstGeom prst="rect">
            <a:avLst/>
          </a:prstGeom>
          <a:solidFill>
            <a:srgbClr val="E8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Dissimilyatsiya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jarayonida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parchalandi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Agar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(mol) ATF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sintezlangan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A611DD9-FA73-4D6E-A97A-41455C8E5C92}"/>
              </a:ext>
            </a:extLst>
          </p:cNvPr>
          <p:cNvSpPr/>
          <p:nvPr/>
        </p:nvSpPr>
        <p:spPr>
          <a:xfrm>
            <a:off x="5261114" y="1895061"/>
            <a:ext cx="6387548" cy="4280452"/>
          </a:xfrm>
          <a:prstGeom prst="rect">
            <a:avLst/>
          </a:prstGeom>
          <a:solidFill>
            <a:srgbClr val="52B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10-6=4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glyukoza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parchalangan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4x2=8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ATF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parchalanishdan</a:t>
            </a:r>
            <a:endParaRPr lang="en-US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6x38=228 </a:t>
            </a:r>
            <a:r>
              <a:rPr lang="en-US" sz="3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ATF </a:t>
            </a:r>
            <a:r>
              <a:rPr lang="en-US" sz="3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parchalanishdan</a:t>
            </a:r>
            <a:endParaRPr lang="en-US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Ja’mi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8+228=236 </a:t>
            </a:r>
            <a:r>
              <a:rPr lang="en-US" sz="3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ATF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42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7B444FFA-3607-4459-B2AA-F4D145508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219932"/>
              </p:ext>
            </p:extLst>
          </p:nvPr>
        </p:nvGraphicFramePr>
        <p:xfrm>
          <a:off x="490330" y="1700326"/>
          <a:ext cx="11211340" cy="47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835">
                  <a:extLst>
                    <a:ext uri="{9D8B030D-6E8A-4147-A177-3AD203B41FA5}">
                      <a16:colId xmlns:a16="http://schemas.microsoft.com/office/drawing/2014/main" val="1291859450"/>
                    </a:ext>
                  </a:extLst>
                </a:gridCol>
                <a:gridCol w="2802835">
                  <a:extLst>
                    <a:ext uri="{9D8B030D-6E8A-4147-A177-3AD203B41FA5}">
                      <a16:colId xmlns:a16="http://schemas.microsoft.com/office/drawing/2014/main" val="1470548056"/>
                    </a:ext>
                  </a:extLst>
                </a:gridCol>
                <a:gridCol w="2802835">
                  <a:extLst>
                    <a:ext uri="{9D8B030D-6E8A-4147-A177-3AD203B41FA5}">
                      <a16:colId xmlns:a16="http://schemas.microsoft.com/office/drawing/2014/main" val="2376535"/>
                    </a:ext>
                  </a:extLst>
                </a:gridCol>
                <a:gridCol w="2802835">
                  <a:extLst>
                    <a:ext uri="{9D8B030D-6E8A-4147-A177-3AD203B41FA5}">
                      <a16:colId xmlns:a16="http://schemas.microsoft.com/office/drawing/2014/main" val="473155792"/>
                    </a:ext>
                  </a:extLst>
                </a:gridCol>
              </a:tblGrid>
              <a:tr h="94009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BOSQICH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MITOZ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MEYOZ I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MEYOZ II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483977"/>
                  </a:ext>
                </a:extLst>
              </a:tr>
              <a:tr h="9400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PROFAZA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089220"/>
                  </a:ext>
                </a:extLst>
              </a:tr>
              <a:tr h="9400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METAFAZA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916359"/>
                  </a:ext>
                </a:extLst>
              </a:tr>
              <a:tr h="9400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ANAFAZA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037737"/>
                  </a:ext>
                </a:extLst>
              </a:tr>
              <a:tr h="9400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TELOFAZA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844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13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8C2C2C-6087-4C12-8FA9-477B6610AC16}"/>
              </a:ext>
            </a:extLst>
          </p:cNvPr>
          <p:cNvSpPr/>
          <p:nvPr/>
        </p:nvSpPr>
        <p:spPr>
          <a:xfrm>
            <a:off x="543339" y="2413338"/>
            <a:ext cx="110523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58-60 –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betlardagi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1-laboratoriya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daftarga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611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O‘tgan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dars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mavzusini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mustahkamlash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8">
            <a:extLst>
              <a:ext uri="{FF2B5EF4-FFF2-40B4-BE49-F238E27FC236}">
                <a16:creationId xmlns:a16="http://schemas.microsoft.com/office/drawing/2014/main" id="{5449E0A3-E1C2-4A0A-9DF2-EBC153B44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691660"/>
              </p:ext>
            </p:extLst>
          </p:nvPr>
        </p:nvGraphicFramePr>
        <p:xfrm>
          <a:off x="198783" y="1722784"/>
          <a:ext cx="11794432" cy="470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591">
                  <a:extLst>
                    <a:ext uri="{9D8B030D-6E8A-4147-A177-3AD203B41FA5}">
                      <a16:colId xmlns:a16="http://schemas.microsoft.com/office/drawing/2014/main" val="3366712401"/>
                    </a:ext>
                  </a:extLst>
                </a:gridCol>
                <a:gridCol w="4081669">
                  <a:extLst>
                    <a:ext uri="{9D8B030D-6E8A-4147-A177-3AD203B41FA5}">
                      <a16:colId xmlns:a16="http://schemas.microsoft.com/office/drawing/2014/main" val="2479008408"/>
                    </a:ext>
                  </a:extLst>
                </a:gridCol>
                <a:gridCol w="7156172">
                  <a:extLst>
                    <a:ext uri="{9D8B030D-6E8A-4147-A177-3AD203B41FA5}">
                      <a16:colId xmlns:a16="http://schemas.microsoft.com/office/drawing/2014/main" val="1969234864"/>
                    </a:ext>
                  </a:extLst>
                </a:gridCol>
              </a:tblGrid>
              <a:tr h="9090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Olimlar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Fanga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qo‘shgan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hissasi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274322"/>
                  </a:ext>
                </a:extLst>
              </a:tr>
              <a:tr h="9090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Vinogradskiy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1887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yilda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xemosintez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xodisasini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kashf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etgan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016664"/>
                  </a:ext>
                </a:extLst>
              </a:tr>
              <a:tr h="9090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Nirenberg,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Ochao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1962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yilda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genetik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kodni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aniqlagan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44872"/>
                  </a:ext>
                </a:extLst>
              </a:tr>
              <a:tr h="9090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Fleming, Strasburger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Xromosomani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birinchi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aniqlagan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225097"/>
                  </a:ext>
                </a:extLst>
              </a:tr>
              <a:tr h="9090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Valdeyer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Xromosoma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atamasini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fanga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kiritgan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090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42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O‘tgan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dars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mavzusini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mustahkamlash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BE00502-B58A-4B5B-A1B4-905D7CF6C980}"/>
              </a:ext>
            </a:extLst>
          </p:cNvPr>
          <p:cNvSpPr/>
          <p:nvPr/>
        </p:nvSpPr>
        <p:spPr>
          <a:xfrm>
            <a:off x="437319" y="3109102"/>
            <a:ext cx="1934818" cy="8096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TETRADA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9A86009-720A-4B09-9685-8CDC2A6AFF65}"/>
              </a:ext>
            </a:extLst>
          </p:cNvPr>
          <p:cNvSpPr/>
          <p:nvPr/>
        </p:nvSpPr>
        <p:spPr>
          <a:xfrm>
            <a:off x="4780725" y="3102240"/>
            <a:ext cx="2716695" cy="7951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GOMOLOGIK XROMOSOMA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2A44A24-4263-4CF1-8C05-C08A43BB9DD3}"/>
              </a:ext>
            </a:extLst>
          </p:cNvPr>
          <p:cNvSpPr/>
          <p:nvPr/>
        </p:nvSpPr>
        <p:spPr>
          <a:xfrm>
            <a:off x="9147316" y="5389044"/>
            <a:ext cx="2680248" cy="7951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AXROMATIN</a:t>
            </a: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IPLARI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B563A00-49A8-4AB4-8394-36749A21B7B2}"/>
              </a:ext>
            </a:extLst>
          </p:cNvPr>
          <p:cNvSpPr/>
          <p:nvPr/>
        </p:nvSpPr>
        <p:spPr>
          <a:xfrm>
            <a:off x="9988827" y="3071953"/>
            <a:ext cx="1802295" cy="7951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4n4c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2EAC26F-F0B1-43A0-BDE9-DC4E5BE3EEA8}"/>
              </a:ext>
            </a:extLst>
          </p:cNvPr>
          <p:cNvSpPr/>
          <p:nvPr/>
        </p:nvSpPr>
        <p:spPr>
          <a:xfrm>
            <a:off x="294864" y="4288976"/>
            <a:ext cx="2623930" cy="8647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KARIOKENEZ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C096C46-7E76-4544-9DD7-98D79F96E72C}"/>
              </a:ext>
            </a:extLst>
          </p:cNvPr>
          <p:cNvSpPr/>
          <p:nvPr/>
        </p:nvSpPr>
        <p:spPr>
          <a:xfrm>
            <a:off x="6400797" y="4237954"/>
            <a:ext cx="2875722" cy="8912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INTERKENEZ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72ED637-FAA0-40FD-A7A0-14A04A5B18A4}"/>
              </a:ext>
            </a:extLst>
          </p:cNvPr>
          <p:cNvSpPr/>
          <p:nvPr/>
        </p:nvSpPr>
        <p:spPr>
          <a:xfrm>
            <a:off x="3660085" y="5441415"/>
            <a:ext cx="3207026" cy="864704"/>
          </a:xfrm>
          <a:prstGeom prst="rect">
            <a:avLst/>
          </a:prstGeom>
          <a:solidFill>
            <a:srgbClr val="4EAD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SITOKENEZ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B731EA4-60E9-4B1F-A41A-8CB5BCBBE13D}"/>
              </a:ext>
            </a:extLst>
          </p:cNvPr>
          <p:cNvSpPr/>
          <p:nvPr/>
        </p:nvSpPr>
        <p:spPr>
          <a:xfrm>
            <a:off x="374374" y="5518235"/>
            <a:ext cx="2822713" cy="864704"/>
          </a:xfrm>
          <a:prstGeom prst="rect">
            <a:avLst/>
          </a:prstGeom>
          <a:solidFill>
            <a:srgbClr val="EE4C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REDUKSION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F12053E-2AFD-4371-BA0E-173A4A3943C7}"/>
              </a:ext>
            </a:extLst>
          </p:cNvPr>
          <p:cNvSpPr/>
          <p:nvPr/>
        </p:nvSpPr>
        <p:spPr>
          <a:xfrm>
            <a:off x="9468677" y="4231174"/>
            <a:ext cx="2358887" cy="9047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EKVATSION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CDF3CC7-3D3D-40AA-B44D-F4B66E04C9DF}"/>
              </a:ext>
            </a:extLst>
          </p:cNvPr>
          <p:cNvSpPr/>
          <p:nvPr/>
        </p:nvSpPr>
        <p:spPr>
          <a:xfrm>
            <a:off x="7633254" y="3090970"/>
            <a:ext cx="2186609" cy="809658"/>
          </a:xfrm>
          <a:prstGeom prst="rect">
            <a:avLst/>
          </a:prstGeom>
          <a:solidFill>
            <a:srgbClr val="1FC3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GAPLOID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F9C3BB6-D426-4D7F-93D8-72E7C9583DFB}"/>
              </a:ext>
            </a:extLst>
          </p:cNvPr>
          <p:cNvSpPr/>
          <p:nvPr/>
        </p:nvSpPr>
        <p:spPr>
          <a:xfrm>
            <a:off x="2570922" y="3071953"/>
            <a:ext cx="2073970" cy="864705"/>
          </a:xfrm>
          <a:prstGeom prst="rect">
            <a:avLst/>
          </a:prstGeom>
          <a:solidFill>
            <a:srgbClr val="2DDB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DIPLOID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4E2F387-4F60-48FD-953E-4E736A2BC57C}"/>
              </a:ext>
            </a:extLst>
          </p:cNvPr>
          <p:cNvSpPr/>
          <p:nvPr/>
        </p:nvSpPr>
        <p:spPr>
          <a:xfrm>
            <a:off x="7149549" y="5342661"/>
            <a:ext cx="1577009" cy="841513"/>
          </a:xfrm>
          <a:prstGeom prst="rect">
            <a:avLst/>
          </a:prstGeom>
          <a:solidFill>
            <a:srgbClr val="B94F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6151542-18B6-4F64-A1AE-5D3820124F41}"/>
              </a:ext>
            </a:extLst>
          </p:cNvPr>
          <p:cNvSpPr/>
          <p:nvPr/>
        </p:nvSpPr>
        <p:spPr>
          <a:xfrm>
            <a:off x="3008245" y="4248910"/>
            <a:ext cx="3213650" cy="904770"/>
          </a:xfrm>
          <a:prstGeom prst="rect">
            <a:avLst/>
          </a:prstGeom>
          <a:solidFill>
            <a:srgbClr val="8F35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KROSSINGOVER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BD4F595-6E74-4C05-BAB2-F7ED3099A375}"/>
              </a:ext>
            </a:extLst>
          </p:cNvPr>
          <p:cNvSpPr/>
          <p:nvPr/>
        </p:nvSpPr>
        <p:spPr>
          <a:xfrm>
            <a:off x="2372137" y="1748439"/>
            <a:ext cx="7209185" cy="994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Atamalarni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izohlang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meyozga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atamalarni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1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O‘tgan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dars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mavzusini</a:t>
            </a:r>
            <a:r>
              <a:rPr lang="en-US" sz="40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000" b="1" kern="0" dirty="0" err="1">
                <a:solidFill>
                  <a:prstClr val="white"/>
                </a:solidFill>
                <a:latin typeface="Arial"/>
                <a:cs typeface="Arial"/>
              </a:rPr>
              <a:t>mustahkamlash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BE00502-B58A-4B5B-A1B4-905D7CF6C980}"/>
              </a:ext>
            </a:extLst>
          </p:cNvPr>
          <p:cNvSpPr/>
          <p:nvPr/>
        </p:nvSpPr>
        <p:spPr>
          <a:xfrm>
            <a:off x="3475382" y="3064055"/>
            <a:ext cx="1934818" cy="8096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TETRADA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C096C46-7E76-4544-9DD7-98D79F96E72C}"/>
              </a:ext>
            </a:extLst>
          </p:cNvPr>
          <p:cNvSpPr/>
          <p:nvPr/>
        </p:nvSpPr>
        <p:spPr>
          <a:xfrm>
            <a:off x="5410200" y="4168128"/>
            <a:ext cx="2875722" cy="8912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INTERKENEZ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B731EA4-60E9-4B1F-A41A-8CB5BCBBE13D}"/>
              </a:ext>
            </a:extLst>
          </p:cNvPr>
          <p:cNvSpPr/>
          <p:nvPr/>
        </p:nvSpPr>
        <p:spPr>
          <a:xfrm>
            <a:off x="2801179" y="5448132"/>
            <a:ext cx="2822713" cy="864704"/>
          </a:xfrm>
          <a:prstGeom prst="rect">
            <a:avLst/>
          </a:prstGeom>
          <a:solidFill>
            <a:srgbClr val="EE4C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REDUKSION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F12053E-2AFD-4371-BA0E-173A4A3943C7}"/>
              </a:ext>
            </a:extLst>
          </p:cNvPr>
          <p:cNvSpPr/>
          <p:nvPr/>
        </p:nvSpPr>
        <p:spPr>
          <a:xfrm>
            <a:off x="9081052" y="4178380"/>
            <a:ext cx="2358887" cy="9047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EKVATSION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CDF3CC7-3D3D-40AA-B44D-F4B66E04C9DF}"/>
              </a:ext>
            </a:extLst>
          </p:cNvPr>
          <p:cNvSpPr/>
          <p:nvPr/>
        </p:nvSpPr>
        <p:spPr>
          <a:xfrm>
            <a:off x="7633254" y="3090970"/>
            <a:ext cx="2186609" cy="809658"/>
          </a:xfrm>
          <a:prstGeom prst="rect">
            <a:avLst/>
          </a:prstGeom>
          <a:solidFill>
            <a:srgbClr val="1FC3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GAPLOID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4E2F387-4F60-48FD-953E-4E736A2BC57C}"/>
              </a:ext>
            </a:extLst>
          </p:cNvPr>
          <p:cNvSpPr/>
          <p:nvPr/>
        </p:nvSpPr>
        <p:spPr>
          <a:xfrm>
            <a:off x="7504043" y="5411948"/>
            <a:ext cx="1577009" cy="841513"/>
          </a:xfrm>
          <a:prstGeom prst="rect">
            <a:avLst/>
          </a:prstGeom>
          <a:solidFill>
            <a:srgbClr val="B94F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6151542-18B6-4F64-A1AE-5D3820124F41}"/>
              </a:ext>
            </a:extLst>
          </p:cNvPr>
          <p:cNvSpPr/>
          <p:nvPr/>
        </p:nvSpPr>
        <p:spPr>
          <a:xfrm>
            <a:off x="1401420" y="4221995"/>
            <a:ext cx="3213650" cy="904770"/>
          </a:xfrm>
          <a:prstGeom prst="rect">
            <a:avLst/>
          </a:prstGeom>
          <a:solidFill>
            <a:srgbClr val="8F35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KROSSINGOVER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BD4F595-6E74-4C05-BAB2-F7ED3099A375}"/>
              </a:ext>
            </a:extLst>
          </p:cNvPr>
          <p:cNvSpPr/>
          <p:nvPr/>
        </p:nvSpPr>
        <p:spPr>
          <a:xfrm>
            <a:off x="2372137" y="1748439"/>
            <a:ext cx="7209185" cy="994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meyozga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atamalar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6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B0A12CB-AB5E-4E79-B2B3-0F650AC416AF}"/>
              </a:ext>
            </a:extLst>
          </p:cNvPr>
          <p:cNvSpPr/>
          <p:nvPr/>
        </p:nvSpPr>
        <p:spPr>
          <a:xfrm>
            <a:off x="371061" y="2001078"/>
            <a:ext cx="11476382" cy="40949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1. DNK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RNK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Oqsil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Hujayrada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almashinuviga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10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KOMPLEMENTARLIK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304800" y="1632857"/>
            <a:ext cx="11582400" cy="497321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260D70-80A7-4637-9F3F-FB02536D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804" y="2099185"/>
            <a:ext cx="2801359" cy="3501141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BF39A00-4D5F-4347-80D4-C5D7B339DA22}"/>
              </a:ext>
            </a:extLst>
          </p:cNvPr>
          <p:cNvSpPr/>
          <p:nvPr/>
        </p:nvSpPr>
        <p:spPr>
          <a:xfrm>
            <a:off x="4711148" y="2295790"/>
            <a:ext cx="3432312" cy="29552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 T</a:t>
            </a:r>
          </a:p>
          <a:p>
            <a:pPr algn="ctr"/>
            <a:r>
              <a:rPr lang="en-US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   C</a:t>
            </a:r>
            <a:endParaRPr lang="ru-RU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5DF0E6F-5CED-4348-9030-E6FF8EA04A35}"/>
              </a:ext>
            </a:extLst>
          </p:cNvPr>
          <p:cNvCxnSpPr/>
          <p:nvPr/>
        </p:nvCxnSpPr>
        <p:spPr>
          <a:xfrm>
            <a:off x="6427304" y="4214191"/>
            <a:ext cx="927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1395C78-B43E-4052-9371-185FAB89B102}"/>
              </a:ext>
            </a:extLst>
          </p:cNvPr>
          <p:cNvCxnSpPr/>
          <p:nvPr/>
        </p:nvCxnSpPr>
        <p:spPr>
          <a:xfrm>
            <a:off x="6291850" y="4132717"/>
            <a:ext cx="35780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DFA4F23-FFB9-4978-A3BE-01F2A455C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850" y="4295665"/>
            <a:ext cx="390178" cy="54869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FABE8607-611C-43ED-8B50-BC913033A1F0}"/>
              </a:ext>
            </a:extLst>
          </p:cNvPr>
          <p:cNvCxnSpPr/>
          <p:nvPr/>
        </p:nvCxnSpPr>
        <p:spPr>
          <a:xfrm>
            <a:off x="6291850" y="4499113"/>
            <a:ext cx="35780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17C39C1-53E1-477D-9FD8-D88F914F4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791" y="3291826"/>
            <a:ext cx="390178" cy="5486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61ED6F3-AFA9-4B2A-87B2-CD1FA2DB3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084" y="3481339"/>
            <a:ext cx="390178" cy="5486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8DB093E-8DD3-4D1E-BFA8-4E0C211E3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6261" y="1750676"/>
            <a:ext cx="2565646" cy="361875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4E25A95-097E-4AB7-B97F-D234E6878BF4}"/>
              </a:ext>
            </a:extLst>
          </p:cNvPr>
          <p:cNvSpPr/>
          <p:nvPr/>
        </p:nvSpPr>
        <p:spPr>
          <a:xfrm>
            <a:off x="304800" y="5658465"/>
            <a:ext cx="9024730" cy="795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0,34 nm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A77C2FD-8FF9-4D7D-8B2B-14ADE3A4177C}"/>
              </a:ext>
            </a:extLst>
          </p:cNvPr>
          <p:cNvSpPr/>
          <p:nvPr/>
        </p:nvSpPr>
        <p:spPr>
          <a:xfrm>
            <a:off x="490331" y="2385391"/>
            <a:ext cx="4863548" cy="385638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DNK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4000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Shu DNK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molekulasining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551F11-4A7A-4D2A-AA4C-6639FFB26BE4}"/>
              </a:ext>
            </a:extLst>
          </p:cNvPr>
          <p:cNvSpPr/>
          <p:nvPr/>
        </p:nvSpPr>
        <p:spPr>
          <a:xfrm>
            <a:off x="5910470" y="2319130"/>
            <a:ext cx="5777947" cy="38696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4000 : 2 = 2000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2000 x 0,34 = 680   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46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RNK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A77C2FD-8FF9-4D7D-8B2B-14ADE3A4177C}"/>
              </a:ext>
            </a:extLst>
          </p:cNvPr>
          <p:cNvSpPr/>
          <p:nvPr/>
        </p:nvSpPr>
        <p:spPr>
          <a:xfrm>
            <a:off x="490331" y="1974575"/>
            <a:ext cx="4863548" cy="426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DNK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2000ta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Shudan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300tasini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timinli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DNK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molekulasining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551F11-4A7A-4D2A-AA4C-6639FFB26BE4}"/>
              </a:ext>
            </a:extLst>
          </p:cNvPr>
          <p:cNvSpPr/>
          <p:nvPr/>
        </p:nvSpPr>
        <p:spPr>
          <a:xfrm>
            <a:off x="5910470" y="1974574"/>
            <a:ext cx="5777947" cy="421419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2000 : 2 = 1000</a:t>
            </a:r>
          </a:p>
          <a:p>
            <a:pPr lvl="0" algn="ctr"/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x 0,34 = 340    </a:t>
            </a:r>
            <a:endParaRPr lang="ru-RU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T=300; A=300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1000-600=400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400:2=200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G=200; C=200</a:t>
            </a:r>
          </a:p>
        </p:txBody>
      </p:sp>
    </p:spTree>
    <p:extLst>
      <p:ext uri="{BB962C8B-B14F-4D97-AF65-F5344CB8AC3E}">
        <p14:creationId xmlns:p14="http://schemas.microsoft.com/office/powerpoint/2010/main" val="489289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901</Words>
  <Application>Microsoft Office PowerPoint</Application>
  <PresentationFormat>Широкоэкранный</PresentationFormat>
  <Paragraphs>208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BIOLOGIYA</vt:lpstr>
      <vt:lpstr>O‘tgan dars mavzusini mustahkamlash</vt:lpstr>
      <vt:lpstr>O‘tgan dars mavzusini mustahkamlash</vt:lpstr>
      <vt:lpstr>O‘tgan dars mavzusini mustahkamlash</vt:lpstr>
      <vt:lpstr>O‘tgan dars mavzusini mustahkamlash</vt:lpstr>
      <vt:lpstr>Dars rejasi</vt:lpstr>
      <vt:lpstr>KOMPLEMENTARLIK</vt:lpstr>
      <vt:lpstr>DNK va RNK tuzilishiga doir masala yechish</vt:lpstr>
      <vt:lpstr>DNK va RNK tuzilishiga doir masala yechish</vt:lpstr>
      <vt:lpstr>DNK va RNK tuzilishiga doir masala yechish</vt:lpstr>
      <vt:lpstr>DNK va RNK tuzilishiga doir masala yechish</vt:lpstr>
      <vt:lpstr>DNK va RNK tuzilishiga doir masala yechish</vt:lpstr>
      <vt:lpstr>Genetik kod</vt:lpstr>
      <vt:lpstr>Oqsil tuzilishiga doir masala yechish</vt:lpstr>
      <vt:lpstr>Oqsil tuzilishiga doir masala yechish</vt:lpstr>
      <vt:lpstr>Oqsil tuzilishiga doir masala yechish</vt:lpstr>
      <vt:lpstr>Energetik almashinuv</vt:lpstr>
      <vt:lpstr>Energetik almashinuv</vt:lpstr>
      <vt:lpstr>Hujayrada energiya almashinuviga  doir masala yechish</vt:lpstr>
      <vt:lpstr>Hujayrada energiya almashinuviga  doir masala yechish</vt:lpstr>
      <vt:lpstr>Hujayrada energiya almashinuviga  doir masala yechish</vt:lpstr>
      <vt:lpstr>Hujayrada energiya almashinuviga  doir masala yechish</vt:lpstr>
      <vt:lpstr>Mustaqil bajarish uchun topshiriqlar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2020-10-21T05:21:15Z</dcterms:created>
  <dcterms:modified xsi:type="dcterms:W3CDTF">2020-10-22T05:02:17Z</dcterms:modified>
</cp:coreProperties>
</file>