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423" r:id="rId3"/>
    <p:sldId id="445" r:id="rId4"/>
    <p:sldId id="424" r:id="rId5"/>
    <p:sldId id="370" r:id="rId6"/>
    <p:sldId id="397" r:id="rId7"/>
    <p:sldId id="398" r:id="rId8"/>
    <p:sldId id="375" r:id="rId9"/>
    <p:sldId id="374" r:id="rId10"/>
    <p:sldId id="373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8" r:id="rId19"/>
    <p:sldId id="384" r:id="rId20"/>
    <p:sldId id="389" r:id="rId21"/>
    <p:sldId id="390" r:id="rId22"/>
    <p:sldId id="391" r:id="rId23"/>
    <p:sldId id="392" r:id="rId24"/>
    <p:sldId id="385" r:id="rId25"/>
    <p:sldId id="393" r:id="rId26"/>
    <p:sldId id="394" r:id="rId27"/>
    <p:sldId id="395" r:id="rId28"/>
    <p:sldId id="396" r:id="rId29"/>
    <p:sldId id="386" r:id="rId30"/>
    <p:sldId id="428" r:id="rId31"/>
    <p:sldId id="448" r:id="rId32"/>
    <p:sldId id="446" r:id="rId33"/>
    <p:sldId id="44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3591"/>
    <a:srgbClr val="0CA4A4"/>
    <a:srgbClr val="EE4C1A"/>
    <a:srgbClr val="F41439"/>
    <a:srgbClr val="1FC3E9"/>
    <a:srgbClr val="4EADBA"/>
    <a:srgbClr val="B94FAC"/>
    <a:srgbClr val="2DD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ED61F-5563-446C-AD75-7C61D4B46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38057E-F1ED-4838-9383-6F5B0B3E3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766D1B-0452-4616-84BD-D9B7703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BAF4-ED06-43D0-AF85-89AC7E6DA6FF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C9BA96-32C8-4E4B-BE26-8C6CA7A7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8ACDF-E4F2-42C5-A0FB-27E3BA92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C70-5F59-4524-ABD2-E98FF967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0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F33C8-E5C1-45D8-B08B-FD8A1522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2D9D7-A71D-4FD9-B8A3-385B2ED4A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84DCD-132D-4393-A598-4EFD27FC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BAF4-ED06-43D0-AF85-89AC7E6DA6FF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F6B16-1DEA-4CF0-9088-B88F188B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88EC20-4715-42D3-A8E1-4BE0491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C70-5F59-4524-ABD2-E98FF967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2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65CBC7-54D5-4B72-AFC8-675628300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A93302-D51D-4948-B4A5-84256777D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46D03-77F3-4E53-B190-1B0AB413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BAF4-ED06-43D0-AF85-89AC7E6DA6FF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CBAF29-BE1D-4C7D-A276-6E46AF41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6498AC-F3EE-4AF8-A848-08F0FA88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C70-5F59-4524-ABD2-E98FF967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0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035EB-9941-47E8-A957-B5806F6D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3E40B-31FE-4AE9-85B3-BE8C37A87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7C466B-3980-49F1-A3A9-56FAA6CD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BAF4-ED06-43D0-AF85-89AC7E6DA6FF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16360B-C6FB-41D4-8B95-D15D0278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B4B29-7474-4A60-B595-BC9FB6A7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C70-5F59-4524-ABD2-E98FF967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2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B8B9D-C21D-465E-A4FA-54B71A86E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1E0340-4CE4-43C2-88B6-59363784C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537D72-8A5C-4789-A703-CEA8353C0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BAF4-ED06-43D0-AF85-89AC7E6DA6FF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AA1E2-AABE-40C7-BD03-D8BDB5CF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1ABA9-00EA-4B0B-9434-1AF1A38A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C70-5F59-4524-ABD2-E98FF967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8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F1480-9976-4D99-B642-2B739FDE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4CE8FD-B327-4C8C-9648-AA48EBB75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BC3D5B-4277-4F64-A866-CF56B0B00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4540C7-34CF-4DFF-B3D4-4D6A2668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BAF4-ED06-43D0-AF85-89AC7E6DA6FF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983BB5-49C2-4775-93B3-A060CCC4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1465F0-7879-4C2C-BC4C-567D03A4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C70-5F59-4524-ABD2-E98FF967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4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5A0F1-C55E-4147-B461-2A57A094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1113ED-DA4B-40F5-91F6-42A96FF48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A94A44-BB5E-4F27-86EA-98990F8E8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38541D-1BC5-4713-AECD-D37561E51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1A154B-96AA-43BC-8E3B-0D072BB1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EFB80E-CBD4-45BF-ACC1-4A1734D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BAF4-ED06-43D0-AF85-89AC7E6DA6FF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915EC2-1FED-4870-8694-F6B8CBF7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31586A-1573-4841-AA35-3600B9FF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C70-5F59-4524-ABD2-E98FF967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AB52E-D279-43AB-9DF3-6E381216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27328C-701A-4C62-A89B-F2053821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BAF4-ED06-43D0-AF85-89AC7E6DA6FF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92AD72-960E-4242-AD9E-A33A8CF2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8F4B33-7D5A-4BA6-8116-5AB64F70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C70-5F59-4524-ABD2-E98FF967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3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19DB82-0DF4-4274-B4A3-21E3F3D5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BAF4-ED06-43D0-AF85-89AC7E6DA6FF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C49D05-F126-48B8-8551-04ED41B2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1C3CAF-9C2E-4553-867D-AEF8EA4C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C70-5F59-4524-ABD2-E98FF967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94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1D444-3963-45E9-BC12-AB5BC8C9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6B611A-7A0D-480B-AA41-53D489AFD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336D95-9136-4B59-9FE5-F40ADEF4F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5CFCA1-C24E-4910-B1A7-32103777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BAF4-ED06-43D0-AF85-89AC7E6DA6FF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0D9366-8CC0-4FFF-A975-C6B0A39F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C8F2F3-263A-4708-9573-80469B1C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C70-5F59-4524-ABD2-E98FF967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0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2A9A4-1FBB-4DE3-9155-0111D171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AB4346-7829-450B-838A-514D2CB58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1703B4-BB24-4ABB-9110-F5FFE002E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F9064A-CE0A-479B-BA6A-353D709E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BAF4-ED06-43D0-AF85-89AC7E6DA6FF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EE8EC6-AA89-48DB-8AEB-C66C9041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7FAC6B-9E88-4A07-8C62-B4345E71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FCC70-5F59-4524-ABD2-E98FF967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5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F891A-FD2B-438C-AD3F-A39FB518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3FF8D-B16C-45CC-959B-19454BF8B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C9A8FE-8B5E-4BC8-8984-D5CD2D949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2BAF4-ED06-43D0-AF85-89AC7E6DA6FF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95D884-7305-4B56-BAD6-8B06E8C94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E7D72-79D9-46ED-9DA1-34D903AB0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FCC70-5F59-4524-ABD2-E98FF9674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5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CBCA46-0F7B-4EC8-85D6-FEB33CF4BA6A}"/>
              </a:ext>
            </a:extLst>
          </p:cNvPr>
          <p:cNvSpPr/>
          <p:nvPr/>
        </p:nvSpPr>
        <p:spPr>
          <a:xfrm>
            <a:off x="270588" y="1558212"/>
            <a:ext cx="11616612" cy="501987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ED673-0A00-4754-8F8F-9D5CE3EC9335}"/>
              </a:ext>
            </a:extLst>
          </p:cNvPr>
          <p:cNvSpPr txBox="1"/>
          <p:nvPr/>
        </p:nvSpPr>
        <p:spPr>
          <a:xfrm>
            <a:off x="1470992" y="2098377"/>
            <a:ext cx="561892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</a:p>
          <a:p>
            <a:pPr>
              <a:spcAft>
                <a:spcPts val="1200"/>
              </a:spcAft>
            </a:pP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sikli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DF4D50-39C2-45F6-8546-A64B50E46FBC}"/>
              </a:ext>
            </a:extLst>
          </p:cNvPr>
          <p:cNvSpPr/>
          <p:nvPr/>
        </p:nvSpPr>
        <p:spPr>
          <a:xfrm>
            <a:off x="10776856" y="130629"/>
            <a:ext cx="1268963" cy="9363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F8C591-41F9-482A-AD86-C8A92910E3DF}"/>
              </a:ext>
            </a:extLst>
          </p:cNvPr>
          <p:cNvSpPr/>
          <p:nvPr/>
        </p:nvSpPr>
        <p:spPr>
          <a:xfrm>
            <a:off x="10991461" y="279918"/>
            <a:ext cx="895739" cy="63179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 SINF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727F04-B237-4830-9B61-D0B53E6A71BD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B83D5B-DCDE-4301-8EDE-B399C9CBE761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9" name="object 5"/>
          <p:cNvSpPr/>
          <p:nvPr/>
        </p:nvSpPr>
        <p:spPr>
          <a:xfrm>
            <a:off x="507253" y="2277386"/>
            <a:ext cx="727075" cy="30224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FA044-42A4-4EFF-9250-D9E30F28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722" y="2234315"/>
            <a:ext cx="4572000" cy="37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6F737B-DCA3-4EDC-AF00-D4D522740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13" y="1550504"/>
            <a:ext cx="6146308" cy="496280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1000F2-2582-4EBA-B794-A5099BF6BBDB}"/>
              </a:ext>
            </a:extLst>
          </p:cNvPr>
          <p:cNvSpPr/>
          <p:nvPr/>
        </p:nvSpPr>
        <p:spPr>
          <a:xfrm>
            <a:off x="6904383" y="1802296"/>
            <a:ext cx="4890052" cy="43997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bosqichdan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AutoNum type="arabicParenR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2n4c</a:t>
            </a:r>
          </a:p>
          <a:p>
            <a:pPr marL="342900" indent="-342900">
              <a:buAutoNum type="arabicParenR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2n4c</a:t>
            </a:r>
          </a:p>
          <a:p>
            <a:pPr marL="342900" indent="-342900">
              <a:buAutoNum type="arabicParenR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4n4c</a:t>
            </a:r>
          </a:p>
          <a:p>
            <a:pPr marL="342900" indent="-342900">
              <a:buAutoNum type="arabicParenR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2n2c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05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0692DE-3EAF-4DF7-8CA5-E3F58A235680}"/>
              </a:ext>
            </a:extLst>
          </p:cNvPr>
          <p:cNvSpPr/>
          <p:nvPr/>
        </p:nvSpPr>
        <p:spPr>
          <a:xfrm>
            <a:off x="543339" y="1934817"/>
            <a:ext cx="6241774" cy="4359966"/>
          </a:xfrm>
          <a:prstGeom prst="rect">
            <a:avLst/>
          </a:prstGeom>
          <a:solidFill>
            <a:srgbClr val="B94F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2n4c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spirallashadi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Kalta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yo‘g‘on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mikroskopda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ko‘rinadi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parchalanadi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Yadrocha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Sentriola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qutblarga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tarqaladi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4C0584-4730-46FE-874F-BFDE213CB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39" y="2027583"/>
            <a:ext cx="4094922" cy="3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6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26FAD6-C07F-4A3E-93C7-57077D14F180}"/>
              </a:ext>
            </a:extLst>
          </p:cNvPr>
          <p:cNvSpPr/>
          <p:nvPr/>
        </p:nvSpPr>
        <p:spPr>
          <a:xfrm>
            <a:off x="490330" y="1842052"/>
            <a:ext cx="6917635" cy="4439478"/>
          </a:xfrm>
          <a:prstGeom prst="rect">
            <a:avLst/>
          </a:prstGeom>
          <a:solidFill>
            <a:srgbClr val="4EAD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2n4c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Kaltalashgan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yo‘g‘onlshgan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ekvator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tekisligiga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Bo’linish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urchug‘i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sentromerasiga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birikadi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6D31CD-75A8-4184-8CA6-E483FB88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512" y="2107096"/>
            <a:ext cx="3896139" cy="37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4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26FAD6-C07F-4A3E-93C7-57077D14F180}"/>
              </a:ext>
            </a:extLst>
          </p:cNvPr>
          <p:cNvSpPr/>
          <p:nvPr/>
        </p:nvSpPr>
        <p:spPr>
          <a:xfrm>
            <a:off x="490330" y="1842052"/>
            <a:ext cx="6917635" cy="44394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4n4c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urchug‘i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qisqarib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sentromerasidan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xromatidaga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ajratadi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Xromatida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qarama-qarshi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qutblarga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tortiladi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C8EAB6-4CC1-4941-BB48-FFC97CF50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512" y="2093843"/>
            <a:ext cx="4094923" cy="38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5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26FAD6-C07F-4A3E-93C7-57077D14F180}"/>
              </a:ext>
            </a:extLst>
          </p:cNvPr>
          <p:cNvSpPr/>
          <p:nvPr/>
        </p:nvSpPr>
        <p:spPr>
          <a:xfrm>
            <a:off x="490330" y="1842052"/>
            <a:ext cx="6917635" cy="4439478"/>
          </a:xfrm>
          <a:prstGeom prst="rect">
            <a:avLst/>
          </a:prstGeom>
          <a:solidFill>
            <a:srgbClr val="EE4C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2n2c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spirallari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yechiladi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Yadrtocha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shakllanadi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Kariokenez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Sitokenez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7F887B-F80C-4BEA-8369-7E4D6036D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512" y="1842053"/>
            <a:ext cx="400215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5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Sitokenez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8182F9-66B0-44CE-B0CC-384375CAE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6" y="1696278"/>
            <a:ext cx="9700590" cy="48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6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Mitozning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1AD10A-96C4-459E-8563-B11284BCDECB}"/>
              </a:ext>
            </a:extLst>
          </p:cNvPr>
          <p:cNvSpPr/>
          <p:nvPr/>
        </p:nvSpPr>
        <p:spPr>
          <a:xfrm>
            <a:off x="1073426" y="1895061"/>
            <a:ext cx="9356035" cy="43732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hujayraga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Organizmning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o‘sishi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vegetativ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ko‘payishini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ta’minlaydi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Regeneratsiya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29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4409C5-31B8-45B3-A2BE-387951129F3A}"/>
              </a:ext>
            </a:extLst>
          </p:cNvPr>
          <p:cNvSpPr/>
          <p:nvPr/>
        </p:nvSpPr>
        <p:spPr>
          <a:xfrm>
            <a:off x="755374" y="2332383"/>
            <a:ext cx="4810539" cy="15372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Reduksion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2210DC-FD5B-4A50-A813-2527719F0AB4}"/>
              </a:ext>
            </a:extLst>
          </p:cNvPr>
          <p:cNvSpPr/>
          <p:nvPr/>
        </p:nvSpPr>
        <p:spPr>
          <a:xfrm>
            <a:off x="6718854" y="2332383"/>
            <a:ext cx="4929807" cy="15372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Ekvatsion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46FAF44-7078-49D3-914A-C63987E81F35}"/>
              </a:ext>
            </a:extLst>
          </p:cNvPr>
          <p:cNvSpPr/>
          <p:nvPr/>
        </p:nvSpPr>
        <p:spPr>
          <a:xfrm>
            <a:off x="861391" y="4386470"/>
            <a:ext cx="4810539" cy="173603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kamayadi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2A6A0A8-0124-4E77-81D4-4E1449448A1D}"/>
              </a:ext>
            </a:extLst>
          </p:cNvPr>
          <p:cNvSpPr/>
          <p:nvPr/>
        </p:nvSpPr>
        <p:spPr>
          <a:xfrm>
            <a:off x="6718854" y="4386470"/>
            <a:ext cx="5049076" cy="17360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Gaploid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xromosomali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81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503724-9E2D-410A-B988-E1B122B8C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2" y="2239617"/>
            <a:ext cx="3385412" cy="329979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8465A6-03D2-4C6D-9F7F-BDCA3E188885}"/>
              </a:ext>
            </a:extLst>
          </p:cNvPr>
          <p:cNvSpPr/>
          <p:nvPr/>
        </p:nvSpPr>
        <p:spPr>
          <a:xfrm>
            <a:off x="675861" y="1948070"/>
            <a:ext cx="6533322" cy="4346713"/>
          </a:xfrm>
          <a:prstGeom prst="rect">
            <a:avLst/>
          </a:prstGeom>
          <a:solidFill>
            <a:srgbClr val="2DDB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2n4c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yo‘qoladi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Yadrocha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Sentriola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qutblarga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tortiladi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spirallashib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kaltalashadi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yonma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-yon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joylashib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tetrada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Konyugatsiya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krossingover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758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Konyugatsiya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krossingover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95DB9-D7DF-4880-9A45-73FF56A9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65" y="1736035"/>
            <a:ext cx="9117496" cy="44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0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E67600-3A71-46C8-A0AF-E4593CE68B27}"/>
              </a:ext>
            </a:extLst>
          </p:cNvPr>
          <p:cNvSpPr/>
          <p:nvPr/>
        </p:nvSpPr>
        <p:spPr>
          <a:xfrm>
            <a:off x="424069" y="1669774"/>
            <a:ext cx="11396869" cy="21998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jadvalidan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vazopressin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oqsilidagi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ketma-ketligini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DNKdagi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nukleotidlar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ketma-ketligi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TGT TAT TTT GAA GAT TGT CCT CGT GGT</a:t>
            </a:r>
          </a:p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5EFEFE-6036-4108-B271-3594C328B486}"/>
              </a:ext>
            </a:extLst>
          </p:cNvPr>
          <p:cNvSpPr/>
          <p:nvPr/>
        </p:nvSpPr>
        <p:spPr>
          <a:xfrm>
            <a:off x="371062" y="3869635"/>
            <a:ext cx="11449877" cy="27364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DNK1 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TGT  TAT  TTT   GAA  GAT  TGT  CCT CGT GGT</a:t>
            </a:r>
          </a:p>
          <a:p>
            <a:pPr lvl="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-RNK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ACA  AUA  AAA  CUU CUA  ACA  GGA GCA CCA</a:t>
            </a:r>
          </a:p>
          <a:p>
            <a:pPr lvl="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met – 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ley –  ley –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ala - pro</a:t>
            </a:r>
          </a:p>
        </p:txBody>
      </p:sp>
    </p:spTree>
    <p:extLst>
      <p:ext uri="{BB962C8B-B14F-4D97-AF65-F5344CB8AC3E}">
        <p14:creationId xmlns:p14="http://schemas.microsoft.com/office/powerpoint/2010/main" val="37500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E3AE5E-5387-40F0-8048-872D08616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330" y="2544417"/>
            <a:ext cx="3167269" cy="318052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098915-8167-4D61-88CC-B8FA8CF7262C}"/>
              </a:ext>
            </a:extLst>
          </p:cNvPr>
          <p:cNvSpPr/>
          <p:nvPr/>
        </p:nvSpPr>
        <p:spPr>
          <a:xfrm>
            <a:off x="808383" y="1921565"/>
            <a:ext cx="6692347" cy="4306957"/>
          </a:xfrm>
          <a:prstGeom prst="rect">
            <a:avLst/>
          </a:prstGeom>
          <a:solidFill>
            <a:srgbClr val="B94F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2n4c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Ekvatorda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tetradasi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Axromatin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iplari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sentromeraga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birikadi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13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EB92FE-4759-4E88-AA64-8988AF415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194" y="2080591"/>
            <a:ext cx="3737995" cy="367085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D8CE94-8E29-4AB2-9051-6A6A6214C700}"/>
              </a:ext>
            </a:extLst>
          </p:cNvPr>
          <p:cNvSpPr/>
          <p:nvPr/>
        </p:nvSpPr>
        <p:spPr>
          <a:xfrm>
            <a:off x="447041" y="2617270"/>
            <a:ext cx="6983895" cy="2922035"/>
          </a:xfrm>
          <a:prstGeom prst="rect">
            <a:avLst/>
          </a:prstGeom>
          <a:solidFill>
            <a:srgbClr val="EE4C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2n4c</a:t>
            </a: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Axromatin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duk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iplari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qisqarib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qutblarga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tortadi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09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C02A9A-5FDF-4337-BA8A-2D7777AA0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035" y="2120348"/>
            <a:ext cx="3776869" cy="349857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42ABA8-0CB6-4071-AE01-9C19FA0A2384}"/>
              </a:ext>
            </a:extLst>
          </p:cNvPr>
          <p:cNvSpPr/>
          <p:nvPr/>
        </p:nvSpPr>
        <p:spPr>
          <a:xfrm>
            <a:off x="371061" y="1789043"/>
            <a:ext cx="7328452" cy="45454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1n2c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spirallari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yadrocha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Kariokenez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sitokenez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80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Interkenez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ED30E3-A49D-40F4-B650-08FB375DEFAB}"/>
              </a:ext>
            </a:extLst>
          </p:cNvPr>
          <p:cNvSpPr/>
          <p:nvPr/>
        </p:nvSpPr>
        <p:spPr>
          <a:xfrm>
            <a:off x="1013791" y="2577548"/>
            <a:ext cx="10190922" cy="27299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bo‘linishi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reduksion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ekvatsion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bo‘linishi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interkenez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Interfazadan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farqlanib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DNK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sintezlanmaydi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55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" y="33092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110E69-F6A8-456F-A5AE-EADFBE771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2157413"/>
            <a:ext cx="9144000" cy="35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01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99E2AE-FFBC-4E8D-B945-C637CAC4E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591" y="2706688"/>
            <a:ext cx="3201989" cy="27432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9ADAE3-EC2F-4923-910B-2A21FC83E7A5}"/>
              </a:ext>
            </a:extLst>
          </p:cNvPr>
          <p:cNvSpPr/>
          <p:nvPr/>
        </p:nvSpPr>
        <p:spPr>
          <a:xfrm>
            <a:off x="543339" y="1802296"/>
            <a:ext cx="7063409" cy="450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1n2c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qobig‘i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yo‘qoladi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Yadrocha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erib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Sentriola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qutblarga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tortiladi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spirallashib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kaltalashadi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3590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9ADAE3-EC2F-4923-910B-2A21FC83E7A5}"/>
              </a:ext>
            </a:extLst>
          </p:cNvPr>
          <p:cNvSpPr/>
          <p:nvPr/>
        </p:nvSpPr>
        <p:spPr>
          <a:xfrm>
            <a:off x="543339" y="1802296"/>
            <a:ext cx="7063409" cy="4505739"/>
          </a:xfrm>
          <a:prstGeom prst="rect">
            <a:avLst/>
          </a:prstGeom>
          <a:solidFill>
            <a:srgbClr val="B94F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1n2c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Ekvatorda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iplari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sentromeraga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birikadi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B9B815-7C2C-40B8-9234-8D90321EE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183" y="2418522"/>
            <a:ext cx="3684104" cy="32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61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9ADAE3-EC2F-4923-910B-2A21FC83E7A5}"/>
              </a:ext>
            </a:extLst>
          </p:cNvPr>
          <p:cNvSpPr/>
          <p:nvPr/>
        </p:nvSpPr>
        <p:spPr>
          <a:xfrm>
            <a:off x="543339" y="1802296"/>
            <a:ext cx="7063409" cy="4505739"/>
          </a:xfrm>
          <a:prstGeom prst="rect">
            <a:avLst/>
          </a:prstGeom>
          <a:solidFill>
            <a:srgbClr val="2DDB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2n2c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iplari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sentromeraga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birikadi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Qutblarga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xromatidalar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tortiladi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Xromosomaga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6218B5-5B51-48B3-A57C-73F7326A0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748" y="2173358"/>
            <a:ext cx="4386469" cy="33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63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9ADAE3-EC2F-4923-910B-2A21FC83E7A5}"/>
              </a:ext>
            </a:extLst>
          </p:cNvPr>
          <p:cNvSpPr/>
          <p:nvPr/>
        </p:nvSpPr>
        <p:spPr>
          <a:xfrm>
            <a:off x="543339" y="1802296"/>
            <a:ext cx="7063409" cy="450573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1n1c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spirallari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yechiladi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Kariokenez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Sitokenez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64B515-50B6-449D-A5A7-D69995E3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4" y="2478157"/>
            <a:ext cx="3697357" cy="31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0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Meyozning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E22041-E50E-465C-8AFF-077B2833BF1E}"/>
              </a:ext>
            </a:extLst>
          </p:cNvPr>
          <p:cNvSpPr/>
          <p:nvPr/>
        </p:nvSpPr>
        <p:spPr>
          <a:xfrm>
            <a:off x="662609" y="1881809"/>
            <a:ext cx="10787269" cy="43732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diploid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hujayradan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farqlanuvchi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gaploid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Moslashuvchan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Xilma-xillik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5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9C5437-8F94-4DCC-A73A-B5C081287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04" y="1569867"/>
            <a:ext cx="9170505" cy="49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08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D0B48CC-01C2-435E-9AE5-A2BC803A7352}"/>
              </a:ext>
            </a:extLst>
          </p:cNvPr>
          <p:cNvSpPr/>
          <p:nvPr/>
        </p:nvSpPr>
        <p:spPr>
          <a:xfrm>
            <a:off x="583095" y="1828801"/>
            <a:ext cx="6957392" cy="4532242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E41F58D-70AD-440D-96FF-E441301AEE86}"/>
              </a:ext>
            </a:extLst>
          </p:cNvPr>
          <p:cNvSpPr/>
          <p:nvPr/>
        </p:nvSpPr>
        <p:spPr>
          <a:xfrm>
            <a:off x="4837043" y="1828800"/>
            <a:ext cx="6957392" cy="4532241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B5A221E-6E2B-49A5-A27D-604B88AA13BA}"/>
              </a:ext>
            </a:extLst>
          </p:cNvPr>
          <p:cNvSpPr/>
          <p:nvPr/>
        </p:nvSpPr>
        <p:spPr>
          <a:xfrm>
            <a:off x="2809460" y="2105816"/>
            <a:ext cx="2504661" cy="6493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8A3BA4-7CC0-498C-925A-07F4DD9D9C4A}"/>
              </a:ext>
            </a:extLst>
          </p:cNvPr>
          <p:cNvSpPr/>
          <p:nvPr/>
        </p:nvSpPr>
        <p:spPr>
          <a:xfrm>
            <a:off x="7494105" y="2066059"/>
            <a:ext cx="2173355" cy="728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14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8">
            <a:extLst>
              <a:ext uri="{FF2B5EF4-FFF2-40B4-BE49-F238E27FC236}">
                <a16:creationId xmlns:a16="http://schemas.microsoft.com/office/drawing/2014/main" id="{5449E0A3-E1C2-4A0A-9DF2-EBC153B44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74551"/>
              </p:ext>
            </p:extLst>
          </p:nvPr>
        </p:nvGraphicFramePr>
        <p:xfrm>
          <a:off x="437322" y="1722784"/>
          <a:ext cx="11317358" cy="4545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869">
                  <a:extLst>
                    <a:ext uri="{9D8B030D-6E8A-4147-A177-3AD203B41FA5}">
                      <a16:colId xmlns:a16="http://schemas.microsoft.com/office/drawing/2014/main" val="3366712401"/>
                    </a:ext>
                  </a:extLst>
                </a:gridCol>
                <a:gridCol w="4015409">
                  <a:extLst>
                    <a:ext uri="{9D8B030D-6E8A-4147-A177-3AD203B41FA5}">
                      <a16:colId xmlns:a16="http://schemas.microsoft.com/office/drawing/2014/main" val="2479008408"/>
                    </a:ext>
                  </a:extLst>
                </a:gridCol>
                <a:gridCol w="6573080">
                  <a:extLst>
                    <a:ext uri="{9D8B030D-6E8A-4147-A177-3AD203B41FA5}">
                      <a16:colId xmlns:a16="http://schemas.microsoft.com/office/drawing/2014/main" val="1969234864"/>
                    </a:ext>
                  </a:extLst>
                </a:gridCol>
              </a:tblGrid>
              <a:tr h="9090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Olimlar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Fanga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qo‘shgan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hissasi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274322"/>
                  </a:ext>
                </a:extLst>
              </a:tr>
              <a:tr h="9090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Vinogradskiy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16664"/>
                  </a:ext>
                </a:extLst>
              </a:tr>
              <a:tr h="9090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Nirenberg,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Ochao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244872"/>
                  </a:ext>
                </a:extLst>
              </a:tr>
              <a:tr h="9090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Fleming, Strasburger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25097"/>
                  </a:ext>
                </a:extLst>
              </a:tr>
              <a:tr h="9090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Valdeyer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090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426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E00502-B58A-4B5B-A1B4-905D7CF6C980}"/>
              </a:ext>
            </a:extLst>
          </p:cNvPr>
          <p:cNvSpPr/>
          <p:nvPr/>
        </p:nvSpPr>
        <p:spPr>
          <a:xfrm>
            <a:off x="437319" y="3109102"/>
            <a:ext cx="1934818" cy="8096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TETRADA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A86009-720A-4B09-9685-8CDC2A6AFF65}"/>
              </a:ext>
            </a:extLst>
          </p:cNvPr>
          <p:cNvSpPr/>
          <p:nvPr/>
        </p:nvSpPr>
        <p:spPr>
          <a:xfrm>
            <a:off x="4780725" y="3102240"/>
            <a:ext cx="2716695" cy="7951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GOMOLOGIK XROMOSOMA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A44A24-4263-4CF1-8C05-C08A43BB9DD3}"/>
              </a:ext>
            </a:extLst>
          </p:cNvPr>
          <p:cNvSpPr/>
          <p:nvPr/>
        </p:nvSpPr>
        <p:spPr>
          <a:xfrm>
            <a:off x="9147316" y="5389044"/>
            <a:ext cx="2680248" cy="7951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AXROMATIN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IPLARI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563A00-49A8-4AB4-8394-36749A21B7B2}"/>
              </a:ext>
            </a:extLst>
          </p:cNvPr>
          <p:cNvSpPr/>
          <p:nvPr/>
        </p:nvSpPr>
        <p:spPr>
          <a:xfrm>
            <a:off x="9988827" y="3071953"/>
            <a:ext cx="1802295" cy="7951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4n4c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EAC26F-F0B1-43A0-BDE9-DC4E5BE3EEA8}"/>
              </a:ext>
            </a:extLst>
          </p:cNvPr>
          <p:cNvSpPr/>
          <p:nvPr/>
        </p:nvSpPr>
        <p:spPr>
          <a:xfrm>
            <a:off x="294864" y="4288976"/>
            <a:ext cx="2623930" cy="8647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KARIOKENEZ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C096C46-7E76-4544-9DD7-98D79F96E72C}"/>
              </a:ext>
            </a:extLst>
          </p:cNvPr>
          <p:cNvSpPr/>
          <p:nvPr/>
        </p:nvSpPr>
        <p:spPr>
          <a:xfrm>
            <a:off x="6400797" y="4237954"/>
            <a:ext cx="2875722" cy="8912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INTERKENEZ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2ED637-FAA0-40FD-A7A0-14A04A5B18A4}"/>
              </a:ext>
            </a:extLst>
          </p:cNvPr>
          <p:cNvSpPr/>
          <p:nvPr/>
        </p:nvSpPr>
        <p:spPr>
          <a:xfrm>
            <a:off x="3660085" y="5441415"/>
            <a:ext cx="3207026" cy="864704"/>
          </a:xfrm>
          <a:prstGeom prst="rect">
            <a:avLst/>
          </a:prstGeom>
          <a:solidFill>
            <a:srgbClr val="4EAD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SITOKENEZ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B731EA4-60E9-4B1F-A41A-8CB5BCBBE13D}"/>
              </a:ext>
            </a:extLst>
          </p:cNvPr>
          <p:cNvSpPr/>
          <p:nvPr/>
        </p:nvSpPr>
        <p:spPr>
          <a:xfrm>
            <a:off x="374374" y="5518235"/>
            <a:ext cx="2822713" cy="864704"/>
          </a:xfrm>
          <a:prstGeom prst="rect">
            <a:avLst/>
          </a:prstGeom>
          <a:solidFill>
            <a:srgbClr val="EE4C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REDUKSION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F12053E-2AFD-4371-BA0E-173A4A3943C7}"/>
              </a:ext>
            </a:extLst>
          </p:cNvPr>
          <p:cNvSpPr/>
          <p:nvPr/>
        </p:nvSpPr>
        <p:spPr>
          <a:xfrm>
            <a:off x="9468677" y="4231174"/>
            <a:ext cx="2358887" cy="9047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EKVATSION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CDF3CC7-3D3D-40AA-B44D-F4B66E04C9DF}"/>
              </a:ext>
            </a:extLst>
          </p:cNvPr>
          <p:cNvSpPr/>
          <p:nvPr/>
        </p:nvSpPr>
        <p:spPr>
          <a:xfrm>
            <a:off x="7633254" y="3090970"/>
            <a:ext cx="2186609" cy="809658"/>
          </a:xfrm>
          <a:prstGeom prst="rect">
            <a:avLst/>
          </a:prstGeom>
          <a:solidFill>
            <a:srgbClr val="1FC3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GAPLOID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F9C3BB6-D426-4D7F-93D8-72E7C9583DFB}"/>
              </a:ext>
            </a:extLst>
          </p:cNvPr>
          <p:cNvSpPr/>
          <p:nvPr/>
        </p:nvSpPr>
        <p:spPr>
          <a:xfrm>
            <a:off x="2570922" y="3071953"/>
            <a:ext cx="2073970" cy="864705"/>
          </a:xfrm>
          <a:prstGeom prst="rect">
            <a:avLst/>
          </a:prstGeom>
          <a:solidFill>
            <a:srgbClr val="2DDB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DIPLOID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4E2F387-4F60-48FD-953E-4E736A2BC57C}"/>
              </a:ext>
            </a:extLst>
          </p:cNvPr>
          <p:cNvSpPr/>
          <p:nvPr/>
        </p:nvSpPr>
        <p:spPr>
          <a:xfrm>
            <a:off x="7149549" y="5342661"/>
            <a:ext cx="1577009" cy="841513"/>
          </a:xfrm>
          <a:prstGeom prst="rect">
            <a:avLst/>
          </a:prstGeom>
          <a:solidFill>
            <a:srgbClr val="B94F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6151542-18B6-4F64-A1AE-5D3820124F41}"/>
              </a:ext>
            </a:extLst>
          </p:cNvPr>
          <p:cNvSpPr/>
          <p:nvPr/>
        </p:nvSpPr>
        <p:spPr>
          <a:xfrm>
            <a:off x="3008245" y="4248910"/>
            <a:ext cx="3213650" cy="904770"/>
          </a:xfrm>
          <a:prstGeom prst="rect">
            <a:avLst/>
          </a:prstGeom>
          <a:solidFill>
            <a:srgbClr val="8F35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KROSSINGOVER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BD4F595-6E74-4C05-BAB2-F7ED3099A375}"/>
              </a:ext>
            </a:extLst>
          </p:cNvPr>
          <p:cNvSpPr/>
          <p:nvPr/>
        </p:nvSpPr>
        <p:spPr>
          <a:xfrm>
            <a:off x="2372137" y="1748439"/>
            <a:ext cx="7209185" cy="994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Atamalarni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meyozga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atamalarni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46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543339" y="2413338"/>
            <a:ext cx="11052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11-§. 50-58 –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betlardagi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3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E67600-3A71-46C8-A0AF-E4593CE68B27}"/>
              </a:ext>
            </a:extLst>
          </p:cNvPr>
          <p:cNvSpPr/>
          <p:nvPr/>
        </p:nvSpPr>
        <p:spPr>
          <a:xfrm>
            <a:off x="424069" y="1669774"/>
            <a:ext cx="11396869" cy="21998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Oksitotsin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gormoni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vazopressinga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o‘xshab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9ta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aminokislotadan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ketma-ketligi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sis-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iley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-ley-asp-sis-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-ley-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jadvalidan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DNK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kodini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5EFEFE-6036-4108-B271-3594C328B486}"/>
              </a:ext>
            </a:extLst>
          </p:cNvPr>
          <p:cNvSpPr/>
          <p:nvPr/>
        </p:nvSpPr>
        <p:spPr>
          <a:xfrm>
            <a:off x="371062" y="3869635"/>
            <a:ext cx="11449877" cy="27364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sis –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iley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ley – asp – sis –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ley –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-RNK: 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 UAU  AUU  CUU  AAU  UGU  GGU CUU CAC</a:t>
            </a:r>
          </a:p>
          <a:p>
            <a:pPr lvl="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DNK:    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  ATA   TAA   GAA  TTA   ACA   CCA  GAA GTG</a:t>
            </a:r>
          </a:p>
        </p:txBody>
      </p:sp>
    </p:spTree>
    <p:extLst>
      <p:ext uri="{BB962C8B-B14F-4D97-AF65-F5344CB8AC3E}">
        <p14:creationId xmlns:p14="http://schemas.microsoft.com/office/powerpoint/2010/main" val="38003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rejasi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0A12CB-AB5E-4E79-B2B3-0F650AC416AF}"/>
              </a:ext>
            </a:extLst>
          </p:cNvPr>
          <p:cNvSpPr/>
          <p:nvPr/>
        </p:nvSpPr>
        <p:spPr>
          <a:xfrm>
            <a:off x="715617" y="2001078"/>
            <a:ext cx="10442713" cy="4094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sikli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8D65D3-78AD-429F-8B3B-2C83B1D13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476" y="1902561"/>
            <a:ext cx="6473688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0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0A12CB-AB5E-4E79-B2B3-0F650AC416AF}"/>
              </a:ext>
            </a:extLst>
          </p:cNvPr>
          <p:cNvSpPr/>
          <p:nvPr/>
        </p:nvSpPr>
        <p:spPr>
          <a:xfrm>
            <a:off x="715617" y="1902561"/>
            <a:ext cx="10442713" cy="44054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Ixtisoslashish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Yetuklik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Qarilik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8D65D3-78AD-429F-8B3B-2C83B1D13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476" y="1902561"/>
            <a:ext cx="6473688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Hujayraning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3AE8E4-3031-46C6-BE8E-5776396F0435}"/>
              </a:ext>
            </a:extLst>
          </p:cNvPr>
          <p:cNvSpPr/>
          <p:nvPr/>
        </p:nvSpPr>
        <p:spPr>
          <a:xfrm>
            <a:off x="1484243" y="2160104"/>
            <a:ext cx="2981740" cy="11131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3EA452-AA01-432E-A061-D12EC175DD38}"/>
              </a:ext>
            </a:extLst>
          </p:cNvPr>
          <p:cNvSpPr/>
          <p:nvPr/>
        </p:nvSpPr>
        <p:spPr>
          <a:xfrm>
            <a:off x="7398025" y="2160104"/>
            <a:ext cx="3087757" cy="111318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1257D09-30EF-4B8A-A6D7-554030334EDA}"/>
              </a:ext>
            </a:extLst>
          </p:cNvPr>
          <p:cNvSpPr/>
          <p:nvPr/>
        </p:nvSpPr>
        <p:spPr>
          <a:xfrm>
            <a:off x="735495" y="3737111"/>
            <a:ext cx="4479235" cy="26106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taqsimlanadi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5B76490-B105-41F9-8A61-5173EC237685}"/>
              </a:ext>
            </a:extLst>
          </p:cNvPr>
          <p:cNvSpPr/>
          <p:nvPr/>
        </p:nvSpPr>
        <p:spPr>
          <a:xfrm>
            <a:off x="6599583" y="3737112"/>
            <a:ext cx="4684643" cy="261067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hujayralarda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kamayishi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7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F915D2-2B7F-4F37-98E3-3092B2E33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73" y="1678022"/>
            <a:ext cx="5462992" cy="48005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5C5309-936C-4DCA-85D5-5E0A8659037B}"/>
              </a:ext>
            </a:extLst>
          </p:cNvPr>
          <p:cNvSpPr/>
          <p:nvPr/>
        </p:nvSpPr>
        <p:spPr>
          <a:xfrm>
            <a:off x="6347791" y="1961322"/>
            <a:ext cx="5208105" cy="4389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bosqichdan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ctr">
              <a:buAutoNum type="arabicParenR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interfaza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G1 - 2n2c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 - 2n4c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G2 - 2n4c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0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Interfaza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F29825-66AA-4F52-85BE-35E62B15AECC}"/>
              </a:ext>
            </a:extLst>
          </p:cNvPr>
          <p:cNvSpPr/>
          <p:nvPr/>
        </p:nvSpPr>
        <p:spPr>
          <a:xfrm>
            <a:off x="569842" y="1868557"/>
            <a:ext cx="11304105" cy="11185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G1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presintetik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10 soat-1sutka,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o‘sadi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Sitoplazmada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ferment, RNK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sintezlanadi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8D9248-B8C8-4AE4-834B-B48DAF77223C}"/>
              </a:ext>
            </a:extLst>
          </p:cNvPr>
          <p:cNvSpPr/>
          <p:nvPr/>
        </p:nvSpPr>
        <p:spPr>
          <a:xfrm>
            <a:off x="569842" y="3193773"/>
            <a:ext cx="11304105" cy="132521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6-8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DNK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reduplikatsiyasi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sentriolaning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ortishi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xromatidali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83D52E-BCA5-4ED5-9994-D25FF8287D98}"/>
              </a:ext>
            </a:extLst>
          </p:cNvPr>
          <p:cNvSpPr/>
          <p:nvPr/>
        </p:nvSpPr>
        <p:spPr>
          <a:xfrm>
            <a:off x="569842" y="4810539"/>
            <a:ext cx="11304105" cy="1325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G2 -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postsintetik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3-4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RNK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tubulin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oqsili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sintezlanadi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01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761</Words>
  <Application>Microsoft Office PowerPoint</Application>
  <PresentationFormat>Широкоэкранный</PresentationFormat>
  <Paragraphs>168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Тема Office</vt:lpstr>
      <vt:lpstr>BIOLOGIYA</vt:lpstr>
      <vt:lpstr>O‘tgan dars mavzusini mustahkamlash</vt:lpstr>
      <vt:lpstr>Genetik kod</vt:lpstr>
      <vt:lpstr>O‘tgan dars mavzusini mustahkamlash</vt:lpstr>
      <vt:lpstr>Dars rejasi</vt:lpstr>
      <vt:lpstr>Hujayra sikli</vt:lpstr>
      <vt:lpstr>Hujayraning bo‘linishi</vt:lpstr>
      <vt:lpstr>Mitoz sikli</vt:lpstr>
      <vt:lpstr>Interfaza</vt:lpstr>
      <vt:lpstr>Mitoz</vt:lpstr>
      <vt:lpstr>Profaza</vt:lpstr>
      <vt:lpstr>Metafaza</vt:lpstr>
      <vt:lpstr>Anafaza</vt:lpstr>
      <vt:lpstr>Telofaza</vt:lpstr>
      <vt:lpstr>Sitokenez</vt:lpstr>
      <vt:lpstr>Mitozning biologik ahamiyati</vt:lpstr>
      <vt:lpstr>Meyoz</vt:lpstr>
      <vt:lpstr>Profaza I</vt:lpstr>
      <vt:lpstr>Konyugatsiya va krossingover</vt:lpstr>
      <vt:lpstr>Metafaza I</vt:lpstr>
      <vt:lpstr>Anafaza I</vt:lpstr>
      <vt:lpstr>Telofaza I</vt:lpstr>
      <vt:lpstr>Interkenez</vt:lpstr>
      <vt:lpstr>Meyoz II</vt:lpstr>
      <vt:lpstr>Profaza II</vt:lpstr>
      <vt:lpstr>Metafaza II</vt:lpstr>
      <vt:lpstr>Anafaza II</vt:lpstr>
      <vt:lpstr>Telofaza II</vt:lpstr>
      <vt:lpstr>Meyozning biologik ahamiyati</vt:lpstr>
      <vt:lpstr>Mustaqil bajarish uchun topshiriqlar</vt:lpstr>
      <vt:lpstr>Mustaqil bajarish uchun topshiriqlar</vt:lpstr>
      <vt:lpstr>Mustaqil bajarish uchun topshiriqlar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BIOLOGIYA</dc:title>
  <dc:creator>Пользователь</dc:creator>
  <cp:lastModifiedBy>Аскарова Комила</cp:lastModifiedBy>
  <cp:revision>32</cp:revision>
  <dcterms:created xsi:type="dcterms:W3CDTF">2020-10-20T18:04:01Z</dcterms:created>
  <dcterms:modified xsi:type="dcterms:W3CDTF">2022-07-18T07:28:21Z</dcterms:modified>
</cp:coreProperties>
</file>