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411" r:id="rId3"/>
    <p:sldId id="423" r:id="rId4"/>
    <p:sldId id="412" r:id="rId5"/>
    <p:sldId id="422" r:id="rId6"/>
    <p:sldId id="424" r:id="rId7"/>
    <p:sldId id="409" r:id="rId8"/>
    <p:sldId id="370" r:id="rId9"/>
    <p:sldId id="430" r:id="rId10"/>
    <p:sldId id="435" r:id="rId11"/>
    <p:sldId id="438" r:id="rId12"/>
    <p:sldId id="433" r:id="rId13"/>
    <p:sldId id="447" r:id="rId14"/>
    <p:sldId id="445" r:id="rId15"/>
    <p:sldId id="439" r:id="rId16"/>
    <p:sldId id="444" r:id="rId17"/>
    <p:sldId id="431" r:id="rId18"/>
    <p:sldId id="436" r:id="rId19"/>
    <p:sldId id="446" r:id="rId20"/>
    <p:sldId id="434" r:id="rId21"/>
    <p:sldId id="440" r:id="rId22"/>
    <p:sldId id="437" r:id="rId23"/>
    <p:sldId id="441" r:id="rId24"/>
    <p:sldId id="442" r:id="rId25"/>
    <p:sldId id="429" r:id="rId26"/>
    <p:sldId id="42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C5A94-4D8C-4CE0-914B-502D77F1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A2C49E-6E9A-4203-B921-B06C56F20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2FA96-5FAC-46FA-BBA2-86AD3DCD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F6CBF-4C27-465D-925D-5D75481C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A2602-4747-4499-8BB6-07281018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4861-4FE7-4B51-857D-41C34FB7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D3CE8F-00EE-4656-A3A2-E203C58D3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B6994-4BFA-4A4E-81EF-3960BD37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3EF27-62B9-4FA1-B4F2-8351E8E7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C11A62-53C1-4C91-818D-FE711A32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3212A2-2C55-4CA3-AAC0-0D4B47183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33D6F0-7E46-4A0E-B9F5-FD85A1F92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7382B-5800-4710-A652-31F3C6F7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95B974-8ED4-4832-BCCE-081D32F5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DDF2A-739A-4219-A483-C496A3DB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3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0F370-3C83-4640-93DA-BC288267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60283-9689-4A93-82B9-4CE4AD3F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CB9ED-604B-47B7-A087-70003FF7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96505-494C-4670-ADA5-37C8D7A3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41DA1-FAA5-483F-A888-0ED9E23E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3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B0D98-AAC1-4CE0-BE62-ED8E88E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5ABF3-D088-4D65-B494-426DDF939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70F50-0D57-49C1-A767-2A037A9A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4C514-3AED-4E90-BA3F-F646D69C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8A25C-1254-4911-A640-672C5D4C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FDD87-CBA7-4E1F-A68C-92117F68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E0DA4-0B18-44D8-A22F-9C4A2A58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AAB069-8B04-491B-B8FE-22B0DD65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10EBC-3B86-46A1-BB18-F058F222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AB690-B0DB-4DA4-89FC-2C1CFF91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8C24EB-0665-4045-A748-D944B8E2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4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C7E9C-B9BF-4678-9A15-AFCCEC3D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8CA4D-699A-4466-AD03-987189DA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688F00-BC65-4DB7-9B1C-4D451E029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97CD9E-E158-4322-A117-D748F8890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6602D0-A8CF-4CF4-9FDD-74E13545E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43680A-9976-44F9-8195-B976750A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1106D0-D51D-42FB-9134-30DCD9A5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E4B972-4162-4860-9E68-DDC1185E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4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72BFE-57E3-4520-8039-997D1DC4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5D09CC-A5EB-43EF-9691-FA23D601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85833-26C2-44B5-9FE8-163BF4E4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822EC9-6B57-4DAB-BC73-A8F2CCFA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7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952170-5710-4AFB-A086-BC49B8A0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E8034F-F2AB-49DD-8CED-C23E6C74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75B9C5-7426-4A3F-A13A-FE018AC5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9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F4986-9C79-4C90-85BB-F52D2885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150D3-72AE-4870-8248-F09F350C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FA0A4-DE42-411B-AAD2-7CDD03F53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89CE3-C34B-42D7-860B-BC13029D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DE8D0B-A708-4DAE-AD38-B2CF89C3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34CDFE-9337-4792-A231-3D0CDB8C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0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400FD-78DA-4831-896D-2E6F70B9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3C6DBF-880B-42A0-9CD2-4219FB16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A4EB3B-CF39-44C4-8D76-353E74EC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AAD8C2-7726-418A-83C5-751D2AFB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3C30C-458B-4CF2-B277-DD4F9E2A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102AED-921D-4920-BE4F-4306E8AA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819E2-0E31-4F45-8224-8813BE5D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7478B2-C036-45CA-91A7-EDB7FA25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FEE29-F3E4-4268-ACB9-8B01A0875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9D36-11DC-4675-BC5F-2E06D2446A49}" type="datetimeFigureOut">
              <a:rPr lang="ru-RU" smtClean="0"/>
              <a:t>чт 22.10.20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EAFCB-88BF-45FA-B5E2-7F3C10E1A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4A63F2-12B8-4F0E-A677-EB65B064D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71CAE-64A3-419B-A7D1-E482EDA2D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5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470992" y="2098377"/>
            <a:ext cx="645380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pPr>
              <a:spcAft>
                <a:spcPts val="1200"/>
              </a:spcAft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tiriklikning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617963" y="2556946"/>
            <a:ext cx="727075" cy="30224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3F68D7-CC8B-4B27-9303-3DD03A08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65" y="1686897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Reduplikatsiya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1A2CA0-3CBA-4830-A095-F9794ECA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7" y="2559361"/>
            <a:ext cx="5962650" cy="30378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2E9508-0A29-4D89-A0D5-96EE0867121E}"/>
              </a:ext>
            </a:extLst>
          </p:cNvPr>
          <p:cNvSpPr/>
          <p:nvPr/>
        </p:nvSpPr>
        <p:spPr>
          <a:xfrm>
            <a:off x="6400801" y="1895061"/>
            <a:ext cx="5261112" cy="43069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interfazasining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DNKdagi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sintezlanishida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DNK-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polimeraza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replikatsiyasi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8571B5-0BAB-4871-BFBF-A26EF481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6" y="1671016"/>
            <a:ext cx="10191143" cy="47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5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Komplementarlik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44CBAA1-0E38-4CAA-A094-99CA3FBF7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25595"/>
              </p:ext>
            </p:extLst>
          </p:nvPr>
        </p:nvGraphicFramePr>
        <p:xfrm>
          <a:off x="768627" y="1714798"/>
          <a:ext cx="11224590" cy="472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530">
                  <a:extLst>
                    <a:ext uri="{9D8B030D-6E8A-4147-A177-3AD203B41FA5}">
                      <a16:colId xmlns:a16="http://schemas.microsoft.com/office/drawing/2014/main" val="1119187229"/>
                    </a:ext>
                  </a:extLst>
                </a:gridCol>
                <a:gridCol w="3741530">
                  <a:extLst>
                    <a:ext uri="{9D8B030D-6E8A-4147-A177-3AD203B41FA5}">
                      <a16:colId xmlns:a16="http://schemas.microsoft.com/office/drawing/2014/main" val="1061214680"/>
                    </a:ext>
                  </a:extLst>
                </a:gridCol>
                <a:gridCol w="3741530">
                  <a:extLst>
                    <a:ext uri="{9D8B030D-6E8A-4147-A177-3AD203B41FA5}">
                      <a16:colId xmlns:a16="http://schemas.microsoft.com/office/drawing/2014/main" val="295194110"/>
                    </a:ext>
                  </a:extLst>
                </a:gridCol>
              </a:tblGrid>
              <a:tr h="9453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DNK,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-RNK,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kodon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t-RNK,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antikodon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037528"/>
                  </a:ext>
                </a:extLst>
              </a:tr>
              <a:tr h="94539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12883"/>
                  </a:ext>
                </a:extLst>
              </a:tr>
              <a:tr h="94539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504260"/>
                  </a:ext>
                </a:extLst>
              </a:tr>
              <a:tr h="94539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7344"/>
                  </a:ext>
                </a:extLst>
              </a:tr>
              <a:tr h="94539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35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84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1F90E6-C34E-4DB4-BF52-307F0D0F344F}"/>
              </a:ext>
            </a:extLst>
          </p:cNvPr>
          <p:cNvSpPr/>
          <p:nvPr/>
        </p:nvSpPr>
        <p:spPr>
          <a:xfrm>
            <a:off x="1716156" y="5361541"/>
            <a:ext cx="8786192" cy="980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2,3,4,6ta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belgilanishi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B6EF2E-6B03-431F-B693-AE02D2738276}"/>
              </a:ext>
            </a:extLst>
          </p:cNvPr>
          <p:cNvSpPr/>
          <p:nvPr/>
        </p:nvSpPr>
        <p:spPr>
          <a:xfrm>
            <a:off x="2478157" y="4440826"/>
            <a:ext cx="7248939" cy="9045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Terminator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tripletning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kodondan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3tasi: UAA,UAG, UGA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09F408-14A5-4CF7-A8E9-B875EF1D9D67}"/>
              </a:ext>
            </a:extLst>
          </p:cNvPr>
          <p:cNvSpPr/>
          <p:nvPr/>
        </p:nvSpPr>
        <p:spPr>
          <a:xfrm>
            <a:off x="3127513" y="3570220"/>
            <a:ext cx="5658678" cy="8544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o‘qilishi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823B2F-7EC9-4285-8596-33905A36E7F9}"/>
              </a:ext>
            </a:extLst>
          </p:cNvPr>
          <p:cNvSpPr/>
          <p:nvPr/>
        </p:nvSpPr>
        <p:spPr>
          <a:xfrm>
            <a:off x="3670851" y="2699615"/>
            <a:ext cx="4757531" cy="861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Tripletlik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3NK=1AK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4ECA3F-AFA0-4954-8581-CF38E1AB0EE8}"/>
              </a:ext>
            </a:extLst>
          </p:cNvPr>
          <p:cNvSpPr/>
          <p:nvPr/>
        </p:nvSpPr>
        <p:spPr>
          <a:xfrm>
            <a:off x="4267200" y="1972362"/>
            <a:ext cx="3432313" cy="7559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Universallik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9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C5437-8F94-4DCC-A73A-B5C08128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1569867"/>
            <a:ext cx="9170505" cy="49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Transkripsiya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6B7109-AE05-465B-AB69-53EDE2EBA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42" y="2237374"/>
            <a:ext cx="6667500" cy="36818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E4AF80-E781-4B24-8DD6-31C83519A99E}"/>
              </a:ext>
            </a:extLst>
          </p:cNvPr>
          <p:cNvSpPr/>
          <p:nvPr/>
        </p:nvSpPr>
        <p:spPr>
          <a:xfrm>
            <a:off x="543339" y="2237374"/>
            <a:ext cx="4134678" cy="36818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DNKdan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i-RNKning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sintezlanishi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8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Transkripsiya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01FA05-D156-4603-9418-123353B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3" y="2309021"/>
            <a:ext cx="7301948" cy="30215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59F956-4130-4D80-A844-4FCD17D2A993}"/>
              </a:ext>
            </a:extLst>
          </p:cNvPr>
          <p:cNvSpPr/>
          <p:nvPr/>
        </p:nvSpPr>
        <p:spPr>
          <a:xfrm>
            <a:off x="7739271" y="1815548"/>
            <a:ext cx="4108172" cy="4585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Yadroda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Sintezlangan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-RNK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sitoplazmaga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Transkripsiya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D246B7-424F-41A8-A301-6C9C45FCF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8" y="1863938"/>
            <a:ext cx="9920247" cy="44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Translyatsiya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4CD8D4-7F69-44D5-B48C-DAA0D845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1" y="1802295"/>
            <a:ext cx="6521436" cy="455198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948415-9CFC-41FF-9AEE-BE3A2BCFDB52}"/>
              </a:ext>
            </a:extLst>
          </p:cNvPr>
          <p:cNvSpPr/>
          <p:nvPr/>
        </p:nvSpPr>
        <p:spPr>
          <a:xfrm>
            <a:off x="7407965" y="1709530"/>
            <a:ext cx="4386470" cy="4625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-RNK, t-RNK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7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Translyatsiya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1A3AF-7486-47A9-AE61-7B730D99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1749288"/>
            <a:ext cx="7845288" cy="44527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0BC142-857D-4A6A-8342-0D8857D73A2E}"/>
              </a:ext>
            </a:extLst>
          </p:cNvPr>
          <p:cNvSpPr/>
          <p:nvPr/>
        </p:nvSpPr>
        <p:spPr>
          <a:xfrm>
            <a:off x="8282610" y="1749288"/>
            <a:ext cx="3578086" cy="445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biosintezi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AUG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metioninni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sintezlovchi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kodonidan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6E627882-308B-46CB-B6B1-00E69CA24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34894"/>
              </p:ext>
            </p:extLst>
          </p:nvPr>
        </p:nvGraphicFramePr>
        <p:xfrm>
          <a:off x="424070" y="1762539"/>
          <a:ext cx="11463130" cy="459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08">
                  <a:extLst>
                    <a:ext uri="{9D8B030D-6E8A-4147-A177-3AD203B41FA5}">
                      <a16:colId xmlns:a16="http://schemas.microsoft.com/office/drawing/2014/main" val="4030111173"/>
                    </a:ext>
                  </a:extLst>
                </a:gridCol>
                <a:gridCol w="3802761">
                  <a:extLst>
                    <a:ext uri="{9D8B030D-6E8A-4147-A177-3AD203B41FA5}">
                      <a16:colId xmlns:a16="http://schemas.microsoft.com/office/drawing/2014/main" val="2920307853"/>
                    </a:ext>
                  </a:extLst>
                </a:gridCol>
                <a:gridCol w="3802761">
                  <a:extLst>
                    <a:ext uri="{9D8B030D-6E8A-4147-A177-3AD203B41FA5}">
                      <a16:colId xmlns:a16="http://schemas.microsoft.com/office/drawing/2014/main" val="2270426793"/>
                    </a:ext>
                  </a:extLst>
                </a:gridCol>
              </a:tblGrid>
              <a:tr h="649356">
                <a:tc>
                  <a:txBody>
                    <a:bodyPr/>
                    <a:lstStyle/>
                    <a:p>
                      <a:r>
                        <a:rPr lang="en-US" dirty="0"/>
                        <a:t>            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Taqqoslash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Fotosintez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Nafas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61644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Xloroplast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Mitoxondriya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08408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Bosqich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Yorug‘lik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qorong‘ilik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Tayyorgarlik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glikoliz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gidroliz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54634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Boshlang‘ich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mahsulot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ADF,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xlorofill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foton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Glyukoza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kislota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21582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Oxirgi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mahsulot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O2, ATF, NADFH,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glyukoza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CO2, H2O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82194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Reaksiyaning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ifodalanishi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6CO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C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=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6CO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+ 6H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35551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Ahamiyati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Atmosfera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kislorodga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boyitiladi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organik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bo‘ladi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ATF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sintezlanadi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energiya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ta’minlanadi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1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30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Translyatsiya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9D6D0-214F-4531-A4BB-E99479A7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510" y="1976550"/>
            <a:ext cx="6826613" cy="444201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92DFB9-5326-4952-B11D-86AADF90A69D}"/>
              </a:ext>
            </a:extLst>
          </p:cNvPr>
          <p:cNvSpPr/>
          <p:nvPr/>
        </p:nvSpPr>
        <p:spPr>
          <a:xfrm>
            <a:off x="384313" y="1709530"/>
            <a:ext cx="3975652" cy="454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-RNK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bo’ylab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harakatlanadi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kodon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antikodon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tekshiriladi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t-RNK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biriktiradi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uzayib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60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Translyatsiya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3E4C45-FB1D-4F0C-83C6-70AB07B0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6" y="1710290"/>
            <a:ext cx="6698973" cy="47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DF9D6E-E3CD-4676-84E2-7BBE7292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742" y="1710289"/>
            <a:ext cx="4695739" cy="4624249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65226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Translyatsiya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E72187-CD58-4B13-822A-82F72050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5" y="2110340"/>
            <a:ext cx="6156049" cy="39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9744DF-4258-4070-9C63-8D15D3C0CD95}"/>
              </a:ext>
            </a:extLst>
          </p:cNvPr>
          <p:cNvSpPr/>
          <p:nvPr/>
        </p:nvSpPr>
        <p:spPr>
          <a:xfrm>
            <a:off x="510209" y="2110340"/>
            <a:ext cx="4757530" cy="3935896"/>
          </a:xfrm>
          <a:prstGeom prst="rect">
            <a:avLst/>
          </a:prstGeom>
          <a:solidFill>
            <a:srgbClr val="E02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-RNK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zanjirining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UAA, UAG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UGA terminator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tripletlarining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tugaganligidan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dalolat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02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F29868-EE18-4231-B958-B0BBA0FA1876}"/>
              </a:ext>
            </a:extLst>
          </p:cNvPr>
          <p:cNvSpPr/>
          <p:nvPr/>
        </p:nvSpPr>
        <p:spPr>
          <a:xfrm>
            <a:off x="854765" y="2488027"/>
            <a:ext cx="10482469" cy="2574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vazopressin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oqsilidagi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ketma-ketligini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DNKdagi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TGT TAT TTT GAA GAT TGT CCT CGT GGT</a:t>
            </a:r>
          </a:p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12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CED66B-D48B-464C-A120-85190935A8F4}"/>
              </a:ext>
            </a:extLst>
          </p:cNvPr>
          <p:cNvSpPr/>
          <p:nvPr/>
        </p:nvSpPr>
        <p:spPr>
          <a:xfrm>
            <a:off x="530087" y="2372139"/>
            <a:ext cx="11131826" cy="31275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Oksitotsin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gormoni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vazopressinga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o‘xshab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sis-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iley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-ley-asp-sis-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-ley-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DNK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kodini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2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69843" y="1550504"/>
            <a:ext cx="110523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Transkripsiya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Translyatsiya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Reduplikatsiya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Antikodon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DNK-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polimeraza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05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10-§. 47-50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1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E67600-3A71-46C8-A0AF-E4593CE68B27}"/>
              </a:ext>
            </a:extLst>
          </p:cNvPr>
          <p:cNvSpPr/>
          <p:nvPr/>
        </p:nvSpPr>
        <p:spPr>
          <a:xfrm>
            <a:off x="424070" y="1948069"/>
            <a:ext cx="5671930" cy="43997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Sebarga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o‘simligida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yorug‘lik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energiyasi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hisobiga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1140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sintezlangan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aerob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sharoitda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sintezlangan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ATFda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to‘plangan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miqdorini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kJda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hisoblang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1520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45600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2720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1140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5EFEFE-6036-4108-B271-3594C328B486}"/>
              </a:ext>
            </a:extLst>
          </p:cNvPr>
          <p:cNvSpPr/>
          <p:nvPr/>
        </p:nvSpPr>
        <p:spPr>
          <a:xfrm>
            <a:off x="6347794" y="1948070"/>
            <a:ext cx="5526157" cy="39226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1140:30=38 ATF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mitoxondriyada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38x40=1520 kJ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E67600-3A71-46C8-A0AF-E4593CE68B27}"/>
              </a:ext>
            </a:extLst>
          </p:cNvPr>
          <p:cNvSpPr/>
          <p:nvPr/>
        </p:nvSpPr>
        <p:spPr>
          <a:xfrm>
            <a:off x="6228522" y="2014330"/>
            <a:ext cx="5632174" cy="39226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675 : 180= 3,75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1molekula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parchalanganda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2800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molekulada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X=3,75 x 2800=10500 kJ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5EFEFE-6036-4108-B271-3594C328B486}"/>
              </a:ext>
            </a:extLst>
          </p:cNvPr>
          <p:cNvSpPr/>
          <p:nvPr/>
        </p:nvSpPr>
        <p:spPr>
          <a:xfrm>
            <a:off x="556592" y="2014329"/>
            <a:ext cx="5526157" cy="39226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675 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bosqichma-bosqich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parchalansa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4350" indent="-514350" algn="just">
              <a:buAutoNum type="alphaU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2800kj B) 10500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1000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D)  1200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E03BCB-1DCE-4AEF-B962-FA0F5541CECB}"/>
              </a:ext>
            </a:extLst>
          </p:cNvPr>
          <p:cNvSpPr/>
          <p:nvPr/>
        </p:nvSpPr>
        <p:spPr>
          <a:xfrm>
            <a:off x="530087" y="1812165"/>
            <a:ext cx="5857461" cy="44958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simlik mitoxondriylarida 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ma’lum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davomida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2880 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energiya   ATF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jamlandi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davomida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xloroplastlarda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sitoplazmada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molekula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2160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4;  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В) 96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2;     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2;     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2880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CB70E8-78E3-4FE2-9C6B-4310254CAC82}"/>
              </a:ext>
            </a:extLst>
          </p:cNvPr>
          <p:cNvSpPr/>
          <p:nvPr/>
        </p:nvSpPr>
        <p:spPr>
          <a:xfrm>
            <a:off x="6718852" y="1812165"/>
            <a:ext cx="5088835" cy="43633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2880:1440=2molekula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parchalangan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2x36x30=2160 ATF XP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2x2=4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sitoplazmada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E03BCB-1DCE-4AEF-B962-FA0F5541CECB}"/>
              </a:ext>
            </a:extLst>
          </p:cNvPr>
          <p:cNvSpPr/>
          <p:nvPr/>
        </p:nvSpPr>
        <p:spPr>
          <a:xfrm>
            <a:off x="5983356" y="2209731"/>
            <a:ext cx="5857461" cy="373711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 g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sinteziga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molekula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sarflanadi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 – 18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900 – x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X=90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molekula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ADF</a:t>
            </a:r>
          </a:p>
          <a:p>
            <a:pPr lvl="0" algn="just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CB70E8-78E3-4FE2-9C6B-4310254CAC82}"/>
              </a:ext>
            </a:extLst>
          </p:cNvPr>
          <p:cNvSpPr/>
          <p:nvPr/>
        </p:nvSpPr>
        <p:spPr>
          <a:xfrm>
            <a:off x="546652" y="2209731"/>
            <a:ext cx="5088835" cy="39657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900 g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bo‘lishi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sarflanadi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shuncha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sinteziga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514350" indent="-514350" algn="just">
              <a:spcAft>
                <a:spcPts val="0"/>
              </a:spcAft>
              <a:buAutoNum type="alphaUcParenR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90/90 </a:t>
            </a:r>
          </a:p>
          <a:p>
            <a:pPr marL="514350" indent="-514350" algn="just">
              <a:spcAft>
                <a:spcPts val="0"/>
              </a:spcAft>
              <a:buAutoNum type="alphaUcParenR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190/18 </a:t>
            </a:r>
          </a:p>
          <a:p>
            <a:pPr marL="514350" indent="-514350" algn="just">
              <a:spcAft>
                <a:spcPts val="0"/>
              </a:spcAft>
              <a:buAutoNum type="alphaUcParenR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38/18 </a:t>
            </a:r>
          </a:p>
          <a:p>
            <a:pPr marL="514350" indent="-514350" algn="just">
              <a:spcAft>
                <a:spcPts val="0"/>
              </a:spcAft>
              <a:buAutoNum type="alphaUcParenR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90/190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172279" y="1550504"/>
            <a:ext cx="118474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Fotoliz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Fototrof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Xemotrof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Avtotrof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ozuqasini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sintezlaydigan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NADF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nikotinamid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dinukleotidfosfat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Kalvin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fotosintezning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qorong‘ilik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kvantlari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Stroma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suyuqligi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Matriks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mitoxondriya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suyuqligi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 –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mitoxondriyaning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burmalari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4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2BB95-64B6-4AD4-A106-5FDE3574CC03}"/>
              </a:ext>
            </a:extLst>
          </p:cNvPr>
          <p:cNvSpPr/>
          <p:nvPr/>
        </p:nvSpPr>
        <p:spPr>
          <a:xfrm>
            <a:off x="384313" y="1662441"/>
            <a:ext cx="11423374" cy="4831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Matritsali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Reduplikatsiyasi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Transkripsiya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Translyatsiya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0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Matritsali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93810A-2E3E-439B-9277-8F029D1D3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235" y="1817201"/>
            <a:ext cx="2597427" cy="26701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00C774-AC46-4752-A9F7-773BD9F1E1FE}"/>
              </a:ext>
            </a:extLst>
          </p:cNvPr>
          <p:cNvSpPr/>
          <p:nvPr/>
        </p:nvSpPr>
        <p:spPr>
          <a:xfrm>
            <a:off x="2928731" y="3380821"/>
            <a:ext cx="5751444" cy="11396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TRANSKRIPSIYA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98FE25-AA28-4FFC-AA07-3AE4B280CF1B}"/>
              </a:ext>
            </a:extLst>
          </p:cNvPr>
          <p:cNvSpPr/>
          <p:nvPr/>
        </p:nvSpPr>
        <p:spPr>
          <a:xfrm>
            <a:off x="291548" y="1706736"/>
            <a:ext cx="5009322" cy="12324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REDUPLIKATSIYA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6EBAE1-8461-4F20-9DEF-078DE88915D4}"/>
              </a:ext>
            </a:extLst>
          </p:cNvPr>
          <p:cNvSpPr/>
          <p:nvPr/>
        </p:nvSpPr>
        <p:spPr>
          <a:xfrm>
            <a:off x="6294782" y="4963610"/>
            <a:ext cx="5512905" cy="12324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TRANSLYATSIYA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45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750</Words>
  <Application>Microsoft Office PowerPoint</Application>
  <PresentationFormat>Широкоэкранный</PresentationFormat>
  <Paragraphs>152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O‘tgan dars mavzusini mustahkamlash</vt:lpstr>
      <vt:lpstr>O‘tgan dars mavzusini mustahkamlash</vt:lpstr>
      <vt:lpstr>O‘tgan dars mavzusini mustahkamlash</vt:lpstr>
      <vt:lpstr>O‘tgan dars mavzusini mustahkamlash</vt:lpstr>
      <vt:lpstr>O‘tgan dars mavzusini mustahkamlash</vt:lpstr>
      <vt:lpstr>Dars rejasi</vt:lpstr>
      <vt:lpstr>Matritsali sintez reaksiyalari</vt:lpstr>
      <vt:lpstr>Reduplikatsiya</vt:lpstr>
      <vt:lpstr>DNK replikatsiyasi</vt:lpstr>
      <vt:lpstr>Komplementarlik</vt:lpstr>
      <vt:lpstr>Genetik kod</vt:lpstr>
      <vt:lpstr>Genetik kod</vt:lpstr>
      <vt:lpstr>Transkripsiya</vt:lpstr>
      <vt:lpstr>Transkripsiya</vt:lpstr>
      <vt:lpstr>Transkripsiya</vt:lpstr>
      <vt:lpstr>Translyatsiya</vt:lpstr>
      <vt:lpstr>Translyatsiya</vt:lpstr>
      <vt:lpstr>Translyatsiya</vt:lpstr>
      <vt:lpstr>Translyatsiya</vt:lpstr>
      <vt:lpstr>Translyatsiya</vt:lpstr>
      <vt:lpstr>Mustaqil bajarish uchun topshiriqlar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Пользователь</cp:lastModifiedBy>
  <cp:revision>26</cp:revision>
  <dcterms:created xsi:type="dcterms:W3CDTF">2020-10-18T20:16:13Z</dcterms:created>
  <dcterms:modified xsi:type="dcterms:W3CDTF">2020-10-22T04:48:45Z</dcterms:modified>
</cp:coreProperties>
</file>