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66" r:id="rId3"/>
    <p:sldId id="349" r:id="rId4"/>
    <p:sldId id="350" r:id="rId5"/>
    <p:sldId id="351" r:id="rId6"/>
    <p:sldId id="344" r:id="rId7"/>
    <p:sldId id="379" r:id="rId8"/>
    <p:sldId id="368" r:id="rId9"/>
    <p:sldId id="358" r:id="rId10"/>
    <p:sldId id="370" r:id="rId11"/>
    <p:sldId id="373" r:id="rId12"/>
    <p:sldId id="371" r:id="rId13"/>
    <p:sldId id="372" r:id="rId14"/>
    <p:sldId id="374" r:id="rId15"/>
    <p:sldId id="378" r:id="rId16"/>
    <p:sldId id="377" r:id="rId17"/>
    <p:sldId id="384" r:id="rId18"/>
    <p:sldId id="375" r:id="rId19"/>
    <p:sldId id="376" r:id="rId20"/>
    <p:sldId id="380" r:id="rId21"/>
    <p:sldId id="381" r:id="rId22"/>
    <p:sldId id="382" r:id="rId23"/>
    <p:sldId id="38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4795"/>
    <a:srgbClr val="7D7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640EE-9E49-4035-9408-0FC6E118A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1C4D61-0F4E-4FA3-886E-BFE044D2B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7CE035-F017-482F-9634-7A243107C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FCEF-9F10-475A-9619-55773BA8D94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FB52A-DB5A-465C-A94C-040888178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166617-F550-4A7D-969C-E9C95B076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2379-403B-4F87-8B0B-A828A5098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04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F4E3E-651F-4556-8EBB-C7771873B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5AA44B-A851-4F40-A130-F7C09C67A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59512E-E685-4D3F-BF11-545FABAC1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FCEF-9F10-475A-9619-55773BA8D94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BFE36D-2235-493D-8927-4A455BFA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1C7722-0DA7-4167-8D2A-B9B43DC7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2379-403B-4F87-8B0B-A828A5098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86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734AD5-2315-402B-9D65-FA98BCF3F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C60799-8905-4C69-A5CA-53D500141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100AD0-A30B-4CA8-8904-60CB3D53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FCEF-9F10-475A-9619-55773BA8D94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69BCAB-A8BE-416A-AAE6-A904DE1BD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CF2F6A-9639-4A2D-AB2D-A34F9ED8B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2379-403B-4F87-8B0B-A828A5098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2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EB4CD-F802-445F-A8D7-CEF5F4C2A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9237E5-846E-4A46-B774-57659AB61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587AC-46DB-45B2-80E4-EA56B871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FCEF-9F10-475A-9619-55773BA8D94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B97166-34C1-44A0-9BA8-1A2E140B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274EB2-D517-4273-8F3D-440EF6F08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2379-403B-4F87-8B0B-A828A5098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85C0A-96A6-482E-A008-79B43E447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CB09B5-8069-4E52-88E4-C8CD2B005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F4195-9515-4594-A30D-A39B3433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FCEF-9F10-475A-9619-55773BA8D94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340B97-D1CD-44CB-BC9A-EA52C926B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0DB2A-B25B-4A54-9776-B21C87B6F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2379-403B-4F87-8B0B-A828A5098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86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087F5-A77C-4C06-894B-50B7AD418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EA9F-D50A-49AD-A951-9B4BBDA9F1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53BF23-ADE6-4963-81D0-88656323E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C5767A-B2DE-425E-B998-70B46685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FCEF-9F10-475A-9619-55773BA8D94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1DDC16-8750-4E20-9095-8CA287E5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5CE5CC-71FD-4277-9D43-32C4F058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2379-403B-4F87-8B0B-A828A5098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13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72FB3F-A83E-4B5F-8EE7-A6A13CEDC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769D7A-E0C0-4C54-9548-8F4029EE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ECDFC8-600A-4BE5-AA52-605120CA7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0086F3-729E-4FCD-BF12-6AAC348BE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AE28E15-4497-49A7-A90F-111AB8498C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978406-01C3-4967-9CEC-8E7689D77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FCEF-9F10-475A-9619-55773BA8D94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366C4CF-7141-4E11-9CF1-4079251F3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DA6B12-55AC-41B5-B71E-11034117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2379-403B-4F87-8B0B-A828A5098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70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58694-714A-49D3-BC9E-CDB033003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E8E713-E14B-4597-88C0-0381125C9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FCEF-9F10-475A-9619-55773BA8D94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F674C6-B077-4F70-8596-7C144E1E4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5FD836-C2C3-462E-990B-2EDEDAEBE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2379-403B-4F87-8B0B-A828A5098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32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94A951-380B-4F53-8346-F0B568BCA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FCEF-9F10-475A-9619-55773BA8D94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4197A6-F3BB-43FD-BC67-CD147C80A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93B672-B136-4EAE-A033-6DDA55845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2379-403B-4F87-8B0B-A828A5098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2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BF594-247C-4C1E-9192-D130131EA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34B31D-2A9B-45AF-BD60-8A4911E73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FE45E-D900-4F1B-A977-B7FA771B0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E56E97-6234-4E87-B0C4-FED417CF1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FCEF-9F10-475A-9619-55773BA8D94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939D5D-1659-483E-A5DF-6A161B2AB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237645-8E4B-478F-B439-A7A61431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2379-403B-4F87-8B0B-A828A5098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94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6DC03-FAF2-4E39-A491-D092725FF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86BD3C-A2B8-4814-9E76-02F8661B7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EBBC2F-9305-425B-BAD7-528AF7E48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4ABB8F-C3CF-41C2-8695-0AA43F444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FCEF-9F10-475A-9619-55773BA8D94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C5CCF8-9ABB-4F1E-BD9B-D3B05FDA7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386466-0F3D-4A21-A98A-5C54E4116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2379-403B-4F87-8B0B-A828A5098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72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D04BF-CCA2-4D7A-A238-3CEF0C733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56C-11F4-45E1-93B2-5E382B35D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F55259-B501-4E48-8F7C-D79A9176D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9FCEF-9F10-475A-9619-55773BA8D94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72936D-382B-4F40-8107-223694AEA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A31115-E550-4EF0-8147-618B6D79A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C2379-403B-4F87-8B0B-A828A5098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79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8B9AAE6-C2C2-4E00-9D1D-800DDC935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CBCA46-0F7B-4EC8-85D6-FEB33CF4BA6A}"/>
              </a:ext>
            </a:extLst>
          </p:cNvPr>
          <p:cNvSpPr/>
          <p:nvPr/>
        </p:nvSpPr>
        <p:spPr>
          <a:xfrm>
            <a:off x="270588" y="1558212"/>
            <a:ext cx="11616612" cy="501987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ED673-0A00-4754-8F8F-9D5CE3EC9335}"/>
              </a:ext>
            </a:extLst>
          </p:cNvPr>
          <p:cNvSpPr txBox="1"/>
          <p:nvPr/>
        </p:nvSpPr>
        <p:spPr>
          <a:xfrm>
            <a:off x="785812" y="2007943"/>
            <a:ext cx="1037251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</a:p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HUJAYRA TIRIKLIKNING TUZILISH, FUNKSIONAL, RIVOJLANISH BIRLIGI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DF4D50-39C2-45F6-8546-A64B50E46FBC}"/>
              </a:ext>
            </a:extLst>
          </p:cNvPr>
          <p:cNvSpPr/>
          <p:nvPr/>
        </p:nvSpPr>
        <p:spPr>
          <a:xfrm>
            <a:off x="10776856" y="130629"/>
            <a:ext cx="1268963" cy="93638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4F8C591-41F9-482A-AD86-C8A92910E3DF}"/>
              </a:ext>
            </a:extLst>
          </p:cNvPr>
          <p:cNvSpPr/>
          <p:nvPr/>
        </p:nvSpPr>
        <p:spPr>
          <a:xfrm>
            <a:off x="10991461" y="279918"/>
            <a:ext cx="895739" cy="631793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 SINF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5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YADRO QOBIG‘I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168A6C1-AA87-4185-8E35-13D1FE9FC964}"/>
              </a:ext>
            </a:extLst>
          </p:cNvPr>
          <p:cNvSpPr/>
          <p:nvPr/>
        </p:nvSpPr>
        <p:spPr>
          <a:xfrm>
            <a:off x="344557" y="1805539"/>
            <a:ext cx="7407965" cy="45454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Yadro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qobig‘i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eukariot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Yadro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qobig‘i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karioplazmani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sitoplazmadan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U 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qavat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membranali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teshiklari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poralar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sitoplazma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almashinadi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DC2A6D-8857-4555-910D-388DFED51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748" y="2081669"/>
            <a:ext cx="4240695" cy="39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0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YADRO SHIRASI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168A6C1-AA87-4185-8E35-13D1FE9FC964}"/>
              </a:ext>
            </a:extLst>
          </p:cNvPr>
          <p:cNvSpPr/>
          <p:nvPr/>
        </p:nvSpPr>
        <p:spPr>
          <a:xfrm>
            <a:off x="3846444" y="2117377"/>
            <a:ext cx="7881731" cy="3921816"/>
          </a:xfrm>
          <a:prstGeom prst="rect">
            <a:avLst/>
          </a:prstGeom>
          <a:solidFill>
            <a:srgbClr val="C147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Yadro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shirasi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karioplazma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nukleoplazma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Gelsimon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Xromatin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yadrocha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ferment, AK,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nukleotidlar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A994B6-F2A5-4E08-BEAB-89D54FCA7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5" y="2429218"/>
            <a:ext cx="3034749" cy="329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95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YADROCHA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168A6C1-AA87-4185-8E35-13D1FE9FC964}"/>
              </a:ext>
            </a:extLst>
          </p:cNvPr>
          <p:cNvSpPr/>
          <p:nvPr/>
        </p:nvSpPr>
        <p:spPr>
          <a:xfrm>
            <a:off x="523460" y="4654757"/>
            <a:ext cx="11337236" cy="1885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Yadrocha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ribosoma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RNKdan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Hujayrada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1-10tagacha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bo‘linayotgan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davrda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yo‘qolib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026" name="Picture 2" descr="Ядрышко">
            <a:extLst>
              <a:ext uri="{FF2B5EF4-FFF2-40B4-BE49-F238E27FC236}">
                <a16:creationId xmlns:a16="http://schemas.microsoft.com/office/drawing/2014/main" id="{5D02CBE4-D9CF-4021-90C7-17183C44E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011" y="1683716"/>
            <a:ext cx="669607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517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168A6C1-AA87-4185-8E35-13D1FE9FC964}"/>
              </a:ext>
            </a:extLst>
          </p:cNvPr>
          <p:cNvSpPr/>
          <p:nvPr/>
        </p:nvSpPr>
        <p:spPr>
          <a:xfrm>
            <a:off x="357809" y="1815548"/>
            <a:ext cx="5738191" cy="4545495"/>
          </a:xfrm>
          <a:prstGeom prst="rect">
            <a:avLst/>
          </a:prstGeom>
          <a:solidFill>
            <a:srgbClr val="C147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Xromatin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– DNK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oqsildan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nukleoprotein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xromatinning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bo‘linish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davridagi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spirallashgan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holati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Кариотип и беременность">
            <a:extLst>
              <a:ext uri="{FF2B5EF4-FFF2-40B4-BE49-F238E27FC236}">
                <a16:creationId xmlns:a16="http://schemas.microsoft.com/office/drawing/2014/main" id="{CE19AF15-5EF0-4771-BD90-4EBF51E8A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11" y="1815548"/>
            <a:ext cx="5524500" cy="454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166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168A6C1-AA87-4185-8E35-13D1FE9FC964}"/>
              </a:ext>
            </a:extLst>
          </p:cNvPr>
          <p:cNvSpPr/>
          <p:nvPr/>
        </p:nvSpPr>
        <p:spPr>
          <a:xfrm>
            <a:off x="677930" y="2291693"/>
            <a:ext cx="5738191" cy="36973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Kariotip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somatik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hujayradagi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endParaRPr lang="en-US" sz="4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DEE281-F935-4697-94F1-A014CDF73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696" y="2291693"/>
            <a:ext cx="4702451" cy="359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32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457740"/>
            <a:ext cx="11820939" cy="51980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168A6C1-AA87-4185-8E35-13D1FE9FC964}"/>
              </a:ext>
            </a:extLst>
          </p:cNvPr>
          <p:cNvSpPr/>
          <p:nvPr/>
        </p:nvSpPr>
        <p:spPr>
          <a:xfrm>
            <a:off x="371061" y="2915479"/>
            <a:ext cx="6659631" cy="36329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Autosoma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erkak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urg‘ochilarda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qilmaydigan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erkak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urg‘ochilarda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qiladigan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BCE82B-7C16-4BA2-8EC0-7DC656DDD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692" y="1600199"/>
            <a:ext cx="4962525" cy="50555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0B1259-C751-41E8-B9D7-2EE93193E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54" y="1493838"/>
            <a:ext cx="6659631" cy="14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45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168A6C1-AA87-4185-8E35-13D1FE9FC964}"/>
              </a:ext>
            </a:extLst>
          </p:cNvPr>
          <p:cNvSpPr/>
          <p:nvPr/>
        </p:nvSpPr>
        <p:spPr>
          <a:xfrm>
            <a:off x="5989983" y="1805540"/>
            <a:ext cx="5738191" cy="4545495"/>
          </a:xfrm>
          <a:prstGeom prst="rect">
            <a:avLst/>
          </a:prstGeom>
          <a:solidFill>
            <a:srgbClr val="7D7D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Euxromatin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xromosomaning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bo‘yalmaydigan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Geteroxromatin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xromosomaning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bo‘yaladigan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EA5104-3914-470F-B59B-00555C25E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17" y="1805540"/>
            <a:ext cx="5035732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17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168A6C1-AA87-4185-8E35-13D1FE9FC964}"/>
              </a:ext>
            </a:extLst>
          </p:cNvPr>
          <p:cNvSpPr/>
          <p:nvPr/>
        </p:nvSpPr>
        <p:spPr>
          <a:xfrm>
            <a:off x="6188765" y="1805540"/>
            <a:ext cx="5738191" cy="45454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xromatidadan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Xromatida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belbog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‘ –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sentromera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birikadi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373FCA-DE31-4AEC-B17F-2BBDE6B30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05540"/>
            <a:ext cx="57150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28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168A6C1-AA87-4185-8E35-13D1FE9FC964}"/>
              </a:ext>
            </a:extLst>
          </p:cNvPr>
          <p:cNvSpPr/>
          <p:nvPr/>
        </p:nvSpPr>
        <p:spPr>
          <a:xfrm>
            <a:off x="357809" y="1815548"/>
            <a:ext cx="7474226" cy="4545495"/>
          </a:xfrm>
          <a:prstGeom prst="rect">
            <a:avLst/>
          </a:prstGeom>
          <a:solidFill>
            <a:srgbClr val="C147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Akrotsentrik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tayoqchasimon</a:t>
            </a:r>
            <a:endParaRPr lang="ru-RU" sz="4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Submetasentrik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noteng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yelkali</a:t>
            </a:r>
            <a:endParaRPr lang="en-US" sz="4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Metasentrik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yelkali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Ядро">
            <a:extLst>
              <a:ext uri="{FF2B5EF4-FFF2-40B4-BE49-F238E27FC236}">
                <a16:creationId xmlns:a16="http://schemas.microsoft.com/office/drawing/2014/main" id="{7E92E2CF-8922-4545-A7CC-5BB0B5573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817" y="2133600"/>
            <a:ext cx="3962400" cy="371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375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 QOIDALARI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168A6C1-AA87-4185-8E35-13D1FE9FC964}"/>
              </a:ext>
            </a:extLst>
          </p:cNvPr>
          <p:cNvSpPr/>
          <p:nvPr/>
        </p:nvSpPr>
        <p:spPr>
          <a:xfrm>
            <a:off x="357809" y="1550504"/>
            <a:ext cx="11423374" cy="49563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doimiyligi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qoidasi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drozofilada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8ta,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odamda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46ta,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shimpanzeda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48ta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Juftlik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qoidasi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somatik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hujayrada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2n,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hujayrada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O‘xshashlik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qoidasi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somatik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hujayradagi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gomologik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farqlanuvchi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nogomologik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44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O‘TGAN DARS MAVZUSINI MUSTAHKAMLASH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DE4FCA-7AC6-4BE1-A001-A76A8A3F3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7" y="1739280"/>
            <a:ext cx="7381461" cy="486679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55FFC5-CA2A-43B0-BAE9-11778D40CC2E}"/>
              </a:ext>
            </a:extLst>
          </p:cNvPr>
          <p:cNvSpPr/>
          <p:nvPr/>
        </p:nvSpPr>
        <p:spPr>
          <a:xfrm>
            <a:off x="9395791" y="1736491"/>
            <a:ext cx="2491408" cy="662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Sitoplazma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AK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F71D0B6-9120-4BB2-BD00-0A313CFEB8F6}"/>
              </a:ext>
            </a:extLst>
          </p:cNvPr>
          <p:cNvSpPr/>
          <p:nvPr/>
        </p:nvSpPr>
        <p:spPr>
          <a:xfrm>
            <a:off x="9475304" y="2544349"/>
            <a:ext cx="2491408" cy="662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Silliq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EPT: lipid,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uglevod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8A435EF-9D92-4BA6-B42C-2DC46907903B}"/>
              </a:ext>
            </a:extLst>
          </p:cNvPr>
          <p:cNvSpPr/>
          <p:nvPr/>
        </p:nvSpPr>
        <p:spPr>
          <a:xfrm>
            <a:off x="9475304" y="3298378"/>
            <a:ext cx="2491408" cy="662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Sentriola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tubulin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43B7204-E100-4E57-A195-F8E8E16956B3}"/>
              </a:ext>
            </a:extLst>
          </p:cNvPr>
          <p:cNvSpPr/>
          <p:nvPr/>
        </p:nvSpPr>
        <p:spPr>
          <a:xfrm>
            <a:off x="9475304" y="4078288"/>
            <a:ext cx="2491408" cy="662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Lizosoma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ferment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B8E0D31-9727-4DB6-B177-FD5DEBB6BA69}"/>
              </a:ext>
            </a:extLst>
          </p:cNvPr>
          <p:cNvSpPr/>
          <p:nvPr/>
        </p:nvSpPr>
        <p:spPr>
          <a:xfrm>
            <a:off x="9316278" y="4990358"/>
            <a:ext cx="2650434" cy="662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uglevod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DC82851-B6AC-4047-821E-180F67EE7968}"/>
              </a:ext>
            </a:extLst>
          </p:cNvPr>
          <p:cNvSpPr/>
          <p:nvPr/>
        </p:nvSpPr>
        <p:spPr>
          <a:xfrm>
            <a:off x="9316278" y="5943464"/>
            <a:ext cx="2650434" cy="662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SM: lipid,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C028A8B-CF9F-4805-B3D4-46B801A45B61}"/>
              </a:ext>
            </a:extLst>
          </p:cNvPr>
          <p:cNvSpPr/>
          <p:nvPr/>
        </p:nvSpPr>
        <p:spPr>
          <a:xfrm>
            <a:off x="344557" y="5943464"/>
            <a:ext cx="2650434" cy="662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Donador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EPT: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C27EA73-7B05-4FD6-A480-0878E1A0695A}"/>
              </a:ext>
            </a:extLst>
          </p:cNvPr>
          <p:cNvSpPr/>
          <p:nvPr/>
        </p:nvSpPr>
        <p:spPr>
          <a:xfrm>
            <a:off x="344555" y="5221995"/>
            <a:ext cx="2186609" cy="621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Mx: ATF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7B63E61-637A-45D0-901B-DD7996960B78}"/>
              </a:ext>
            </a:extLst>
          </p:cNvPr>
          <p:cNvSpPr/>
          <p:nvPr/>
        </p:nvSpPr>
        <p:spPr>
          <a:xfrm>
            <a:off x="271670" y="4340222"/>
            <a:ext cx="2829339" cy="741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Karioplazma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nukleotid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AK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4853D4F-06C7-4E10-A449-1AA04CC87302}"/>
              </a:ext>
            </a:extLst>
          </p:cNvPr>
          <p:cNvSpPr/>
          <p:nvPr/>
        </p:nvSpPr>
        <p:spPr>
          <a:xfrm>
            <a:off x="344555" y="3598875"/>
            <a:ext cx="1775790" cy="621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Yadrocha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RNK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D5E0583-D237-4FA8-B8EC-CB746F20458C}"/>
              </a:ext>
            </a:extLst>
          </p:cNvPr>
          <p:cNvSpPr/>
          <p:nvPr/>
        </p:nvSpPr>
        <p:spPr>
          <a:xfrm>
            <a:off x="344556" y="1842052"/>
            <a:ext cx="2186608" cy="662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Mikronaycha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39391C8-7E32-457E-B6F8-D1CA287ED6EC}"/>
              </a:ext>
            </a:extLst>
          </p:cNvPr>
          <p:cNvSpPr/>
          <p:nvPr/>
        </p:nvSpPr>
        <p:spPr>
          <a:xfrm>
            <a:off x="284919" y="2757933"/>
            <a:ext cx="2060715" cy="671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Sitoskelet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476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B5555C8-CA4E-49E4-A137-584B2B6CBCEB}"/>
              </a:ext>
            </a:extLst>
          </p:cNvPr>
          <p:cNvSpPr/>
          <p:nvPr/>
        </p:nvSpPr>
        <p:spPr>
          <a:xfrm>
            <a:off x="490330" y="1895061"/>
            <a:ext cx="5141844" cy="44394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Sazanda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104ta,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shimpanzeda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48ta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somatik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hujayradagi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hujayradagi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autosoma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990B7ED-4DEE-45FE-AC08-91922CF61B27}"/>
              </a:ext>
            </a:extLst>
          </p:cNvPr>
          <p:cNvSpPr/>
          <p:nvPr/>
        </p:nvSpPr>
        <p:spPr>
          <a:xfrm>
            <a:off x="6096001" y="1895061"/>
            <a:ext cx="5671930" cy="4439478"/>
          </a:xfrm>
          <a:prstGeom prst="rect">
            <a:avLst/>
          </a:prstGeom>
          <a:solidFill>
            <a:srgbClr val="C147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Makkajo‘xorining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hujayrasida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Makkajo‘xori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murtak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haltasida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donachasida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spermiylarida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70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4BD4047-A912-4398-81E9-E08C59F92A4C}"/>
              </a:ext>
            </a:extLst>
          </p:cNvPr>
          <p:cNvSpPr/>
          <p:nvPr/>
        </p:nvSpPr>
        <p:spPr>
          <a:xfrm>
            <a:off x="198784" y="1550503"/>
            <a:ext cx="11582400" cy="49563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BIOLOGIK DIKTANT</a:t>
            </a: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tomondan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….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o‘raglan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ichiga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usulida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suyuq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usulida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ichkarisida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40dan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fermentga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birikib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tarkibiy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qismlarigacha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parchalanib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mitoxondriyada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ko‘rinishida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to‘planadi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sintez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sarflanadi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Silliq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EPTda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…,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donador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EPTda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sintezlanadi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EPTda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sintezlangan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qismlariga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yetkazib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51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9F1B43-0D6D-4A62-A4E0-EE388F5A15F7}"/>
              </a:ext>
            </a:extLst>
          </p:cNvPr>
          <p:cNvSpPr/>
          <p:nvPr/>
        </p:nvSpPr>
        <p:spPr>
          <a:xfrm>
            <a:off x="397565" y="1643270"/>
            <a:ext cx="11423374" cy="49628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Atamalar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izohini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Akrotsentrik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Autosoma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Karioplazma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Kariotip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Xromatin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Xromatida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Metasentrik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</a:p>
          <a:p>
            <a:pPr algn="just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1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8C2C2C-6087-4C12-8FA9-477B6610AC16}"/>
              </a:ext>
            </a:extLst>
          </p:cNvPr>
          <p:cNvSpPr/>
          <p:nvPr/>
        </p:nvSpPr>
        <p:spPr>
          <a:xfrm>
            <a:off x="543339" y="2413338"/>
            <a:ext cx="110523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7-§. </a:t>
            </a:r>
            <a:r>
              <a:rPr lang="en-US" sz="7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33-37 </a:t>
            </a:r>
            <a:r>
              <a:rPr lang="en-US" sz="7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betlardagi</a:t>
            </a:r>
            <a:r>
              <a:rPr lang="en-US" sz="7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7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endParaRPr lang="en-US" sz="7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2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O‘TGAN DARS MAVZUSINI MUSTAHKAMLASH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C28C41-ED38-4D8B-BC53-D121381871F8}"/>
              </a:ext>
            </a:extLst>
          </p:cNvPr>
          <p:cNvSpPr/>
          <p:nvPr/>
        </p:nvSpPr>
        <p:spPr>
          <a:xfrm>
            <a:off x="198783" y="1669776"/>
            <a:ext cx="5088834" cy="48370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DNK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qo‘sh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zanjirida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180ta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vodorod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bog‘i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bo‘lib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1/3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qismi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guanin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sitozin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orasida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joylashgan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Shu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DNKning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uzunligini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toping. (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nukleotidlar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orasidagi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masofa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0,34  nm) </a:t>
            </a:r>
          </a:p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27,2 B) 54,4 C) 20,4D) 6,8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B3D16DD-3D55-443C-9D8F-BEBEDA5C9F52}"/>
              </a:ext>
            </a:extLst>
          </p:cNvPr>
          <p:cNvSpPr/>
          <p:nvPr/>
        </p:nvSpPr>
        <p:spPr>
          <a:xfrm>
            <a:off x="5433392" y="1669777"/>
            <a:ext cx="6559825" cy="483703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DNK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bitta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zanjirida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timinlar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30ta,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sitozinlar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undan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marta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ko‘p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Transkripsiya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jarayonida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lgan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-RNK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zanjirida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uratsil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umumiy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nukleotidlarning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20%ini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tashkil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etadi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i-RNKdagi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sitozinlar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DNK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zanjiridagi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timinlar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sonidan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marta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ko‘p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ekanligi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ma’lum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lsa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DNK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qo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zanjiridagi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adeninlar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sonini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toping. </a:t>
            </a:r>
          </a:p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180 B) 30 C) 460 D) 150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2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O‘TGAN DARS MAVZUSINI MUSTAHKAMLASH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F8E4209A-6A7E-4CF1-9E50-39BE5581F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304245"/>
              </p:ext>
            </p:extLst>
          </p:nvPr>
        </p:nvGraphicFramePr>
        <p:xfrm>
          <a:off x="424069" y="1608082"/>
          <a:ext cx="11370366" cy="4940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501">
                  <a:extLst>
                    <a:ext uri="{9D8B030D-6E8A-4147-A177-3AD203B41FA5}">
                      <a16:colId xmlns:a16="http://schemas.microsoft.com/office/drawing/2014/main" val="1346806850"/>
                    </a:ext>
                  </a:extLst>
                </a:gridCol>
                <a:gridCol w="2505566">
                  <a:extLst>
                    <a:ext uri="{9D8B030D-6E8A-4147-A177-3AD203B41FA5}">
                      <a16:colId xmlns:a16="http://schemas.microsoft.com/office/drawing/2014/main" val="1543110777"/>
                    </a:ext>
                  </a:extLst>
                </a:gridCol>
                <a:gridCol w="7993299">
                  <a:extLst>
                    <a:ext uri="{9D8B030D-6E8A-4147-A177-3AD203B41FA5}">
                      <a16:colId xmlns:a16="http://schemas.microsoft.com/office/drawing/2014/main" val="1230024286"/>
                    </a:ext>
                  </a:extLst>
                </a:gridCol>
              </a:tblGrid>
              <a:tr h="93560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Olimlar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Fanga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qo‘shgan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hissasi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629851"/>
                  </a:ext>
                </a:extLst>
              </a:tr>
              <a:tr h="935604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Guk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1665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yilda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hujayra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atamasini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fanga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kiritdi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210358"/>
                  </a:ext>
                </a:extLst>
              </a:tr>
              <a:tr h="935604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Braun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1831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yilda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yadroni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aniqladi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873562"/>
                  </a:ext>
                </a:extLst>
              </a:tr>
              <a:tr h="935604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Purkinye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1839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yilda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hujayra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suyuqligini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protoplazma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deb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atadi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170460"/>
                  </a:ext>
                </a:extLst>
              </a:tr>
              <a:tr h="935604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Virxov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Hujayraning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</a:t>
                      </a:r>
                      <a:r>
                        <a:rPr lang="en-US" sz="32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payishida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yadro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katta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ahamiyatga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egaligini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isbotladi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774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D543258-F520-4765-9089-2FF1153EE21B}"/>
              </a:ext>
            </a:extLst>
          </p:cNvPr>
          <p:cNvSpPr/>
          <p:nvPr/>
        </p:nvSpPr>
        <p:spPr>
          <a:xfrm>
            <a:off x="3220276" y="2014330"/>
            <a:ext cx="2040835" cy="1802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0A1FD166-BF97-4053-BAD4-0603523263EA}"/>
              </a:ext>
            </a:extLst>
          </p:cNvPr>
          <p:cNvCxnSpPr>
            <a:cxnSpLocks/>
            <a:stCxn id="3" idx="6"/>
          </p:cNvCxnSpPr>
          <p:nvPr/>
        </p:nvCxnSpPr>
        <p:spPr>
          <a:xfrm>
            <a:off x="5261111" y="2915478"/>
            <a:ext cx="7951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B0006736-FD26-473F-BCEB-26FFAB54CB20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2663685" y="2915478"/>
            <a:ext cx="5565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FCAA596-A96F-411C-BDB5-37A2683960C6}"/>
              </a:ext>
            </a:extLst>
          </p:cNvPr>
          <p:cNvCxnSpPr>
            <a:cxnSpLocks/>
            <a:stCxn id="3" idx="4"/>
          </p:cNvCxnSpPr>
          <p:nvPr/>
        </p:nvCxnSpPr>
        <p:spPr>
          <a:xfrm>
            <a:off x="4240694" y="3816626"/>
            <a:ext cx="0" cy="675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AEF827-003C-4BC2-928F-896DFE1A8E43}"/>
              </a:ext>
            </a:extLst>
          </p:cNvPr>
          <p:cNvSpPr/>
          <p:nvPr/>
        </p:nvSpPr>
        <p:spPr>
          <a:xfrm>
            <a:off x="808383" y="2723322"/>
            <a:ext cx="1881808" cy="503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membrana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C0E8744-2236-4013-A5A5-540D8D569C1B}"/>
              </a:ext>
            </a:extLst>
          </p:cNvPr>
          <p:cNvSpPr/>
          <p:nvPr/>
        </p:nvSpPr>
        <p:spPr>
          <a:xfrm>
            <a:off x="6056242" y="2670313"/>
            <a:ext cx="1948068" cy="49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sitoplazma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D01B5D7-762C-4599-853C-2FEEBD13707E}"/>
              </a:ext>
            </a:extLst>
          </p:cNvPr>
          <p:cNvSpPr/>
          <p:nvPr/>
        </p:nvSpPr>
        <p:spPr>
          <a:xfrm>
            <a:off x="3220276" y="4487484"/>
            <a:ext cx="1994440" cy="54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yadro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E4F5EFDC-ADC3-48D6-B88B-AC7E7BB30263}"/>
              </a:ext>
            </a:extLst>
          </p:cNvPr>
          <p:cNvSpPr/>
          <p:nvPr/>
        </p:nvSpPr>
        <p:spPr>
          <a:xfrm>
            <a:off x="5261112" y="3546988"/>
            <a:ext cx="1888422" cy="490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gialoplazma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B9782A7-B8FC-40E5-BAC7-FBCE3739445B}"/>
              </a:ext>
            </a:extLst>
          </p:cNvPr>
          <p:cNvSpPr/>
          <p:nvPr/>
        </p:nvSpPr>
        <p:spPr>
          <a:xfrm>
            <a:off x="8282604" y="1633040"/>
            <a:ext cx="1709535" cy="49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kiritma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13A66B1-FEC0-4A9B-A55D-4B9CF871378E}"/>
              </a:ext>
            </a:extLst>
          </p:cNvPr>
          <p:cNvSpPr/>
          <p:nvPr/>
        </p:nvSpPr>
        <p:spPr>
          <a:xfrm>
            <a:off x="7759150" y="3625050"/>
            <a:ext cx="2040831" cy="579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organoid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765835E-FCEB-4228-8D9C-64236B55C4B4}"/>
              </a:ext>
            </a:extLst>
          </p:cNvPr>
          <p:cNvSpPr/>
          <p:nvPr/>
        </p:nvSpPr>
        <p:spPr>
          <a:xfrm>
            <a:off x="5347239" y="4689591"/>
            <a:ext cx="2206468" cy="145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membranali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Mitoxondriya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plastida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85894DE-ED03-4F60-9AB5-C2F9CBC5A1B5}"/>
              </a:ext>
            </a:extLst>
          </p:cNvPr>
          <p:cNvSpPr/>
          <p:nvPr/>
        </p:nvSpPr>
        <p:spPr>
          <a:xfrm>
            <a:off x="7686230" y="4692837"/>
            <a:ext cx="1994439" cy="1521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membranali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EPT, GA,L,V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5755689-C66B-4C6F-A654-5A314C8CAC20}"/>
              </a:ext>
            </a:extLst>
          </p:cNvPr>
          <p:cNvSpPr/>
          <p:nvPr/>
        </p:nvSpPr>
        <p:spPr>
          <a:xfrm>
            <a:off x="9799981" y="4685076"/>
            <a:ext cx="2113769" cy="1458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Membranasiz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Ribosoma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sentriola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291B6C1D-D273-41C4-9C36-E5BB1A076B99}"/>
              </a:ext>
            </a:extLst>
          </p:cNvPr>
          <p:cNvCxnSpPr>
            <a:stCxn id="21" idx="2"/>
            <a:endCxn id="22" idx="0"/>
          </p:cNvCxnSpPr>
          <p:nvPr/>
        </p:nvCxnSpPr>
        <p:spPr>
          <a:xfrm flipH="1">
            <a:off x="6450473" y="4204408"/>
            <a:ext cx="2329093" cy="485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771F8E57-B30C-430E-801E-6EA8184DCFC9}"/>
              </a:ext>
            </a:extLst>
          </p:cNvPr>
          <p:cNvCxnSpPr>
            <a:stCxn id="21" idx="2"/>
            <a:endCxn id="23" idx="0"/>
          </p:cNvCxnSpPr>
          <p:nvPr/>
        </p:nvCxnSpPr>
        <p:spPr>
          <a:xfrm flipH="1">
            <a:off x="8683450" y="4204408"/>
            <a:ext cx="96116" cy="488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B2058844-1075-4282-804D-6AA893F66C10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8779566" y="4204408"/>
            <a:ext cx="2083927" cy="457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6F1E99D-30A5-4256-B86A-2774C6CDB135}"/>
              </a:ext>
            </a:extLst>
          </p:cNvPr>
          <p:cNvCxnSpPr>
            <a:cxnSpLocks/>
            <a:stCxn id="9" idx="2"/>
            <a:endCxn id="17" idx="0"/>
          </p:cNvCxnSpPr>
          <p:nvPr/>
        </p:nvCxnSpPr>
        <p:spPr>
          <a:xfrm flipH="1">
            <a:off x="6205323" y="3160643"/>
            <a:ext cx="824953" cy="386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11DB9135-0CFB-43ED-90CA-C39B6F566913}"/>
              </a:ext>
            </a:extLst>
          </p:cNvPr>
          <p:cNvCxnSpPr>
            <a:stCxn id="9" idx="2"/>
            <a:endCxn id="21" idx="0"/>
          </p:cNvCxnSpPr>
          <p:nvPr/>
        </p:nvCxnSpPr>
        <p:spPr>
          <a:xfrm>
            <a:off x="7030276" y="3160643"/>
            <a:ext cx="1749290" cy="464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ED1716AA-9C16-4270-8A9B-63E55D7B3C00}"/>
              </a:ext>
            </a:extLst>
          </p:cNvPr>
          <p:cNvCxnSpPr>
            <a:endCxn id="19" idx="1"/>
          </p:cNvCxnSpPr>
          <p:nvPr/>
        </p:nvCxnSpPr>
        <p:spPr>
          <a:xfrm flipV="1">
            <a:off x="7030276" y="1878205"/>
            <a:ext cx="1252328" cy="779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4EFCFB9-47FA-4EA5-85CF-9617068B0682}"/>
              </a:ext>
            </a:extLst>
          </p:cNvPr>
          <p:cNvSpPr/>
          <p:nvPr/>
        </p:nvSpPr>
        <p:spPr>
          <a:xfrm>
            <a:off x="10217426" y="1633040"/>
            <a:ext cx="1709535" cy="2183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Ozuqa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Pigment</a:t>
            </a:r>
          </a:p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Sekretor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Ekskretor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AB5F6AFE-BA2D-4D7C-BCC3-85C0E87C7F04}"/>
              </a:ext>
            </a:extLst>
          </p:cNvPr>
          <p:cNvCxnSpPr>
            <a:stCxn id="19" idx="3"/>
          </p:cNvCxnSpPr>
          <p:nvPr/>
        </p:nvCxnSpPr>
        <p:spPr>
          <a:xfrm>
            <a:off x="9992139" y="1878205"/>
            <a:ext cx="2252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0A6D429-7396-4CB7-B8BA-018E8C441D79}"/>
              </a:ext>
            </a:extLst>
          </p:cNvPr>
          <p:cNvSpPr/>
          <p:nvPr/>
        </p:nvSpPr>
        <p:spPr>
          <a:xfrm>
            <a:off x="798407" y="4296188"/>
            <a:ext cx="2206468" cy="513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Endotsitoz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6519726-40D6-4F72-854C-02F7F4293E57}"/>
              </a:ext>
            </a:extLst>
          </p:cNvPr>
          <p:cNvSpPr/>
          <p:nvPr/>
        </p:nvSpPr>
        <p:spPr>
          <a:xfrm>
            <a:off x="373568" y="3526094"/>
            <a:ext cx="2083893" cy="581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Ekzotsitoz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9E74202B-2E43-44E7-B067-2AB004205BC9}"/>
              </a:ext>
            </a:extLst>
          </p:cNvPr>
          <p:cNvCxnSpPr>
            <a:cxnSpLocks/>
            <a:stCxn id="5" idx="2"/>
            <a:endCxn id="47" idx="0"/>
          </p:cNvCxnSpPr>
          <p:nvPr/>
        </p:nvCxnSpPr>
        <p:spPr>
          <a:xfrm flipH="1">
            <a:off x="1415515" y="3226904"/>
            <a:ext cx="333772" cy="299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BDEC0164-CDDF-4151-B85C-E96CBDD4FE9D}"/>
              </a:ext>
            </a:extLst>
          </p:cNvPr>
          <p:cNvCxnSpPr/>
          <p:nvPr/>
        </p:nvCxnSpPr>
        <p:spPr>
          <a:xfrm>
            <a:off x="2526182" y="3226904"/>
            <a:ext cx="164009" cy="1140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C9F9A81E-ED43-4742-AF57-6159FFB2FDD9}"/>
              </a:ext>
            </a:extLst>
          </p:cNvPr>
          <p:cNvSpPr/>
          <p:nvPr/>
        </p:nvSpPr>
        <p:spPr>
          <a:xfrm>
            <a:off x="345832" y="5438361"/>
            <a:ext cx="1693771" cy="513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fagotsitoz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03A00B9E-CCAB-4FA2-8C8A-08495252E88E}"/>
              </a:ext>
            </a:extLst>
          </p:cNvPr>
          <p:cNvSpPr/>
          <p:nvPr/>
        </p:nvSpPr>
        <p:spPr>
          <a:xfrm>
            <a:off x="2206532" y="5435715"/>
            <a:ext cx="1815506" cy="518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pinotsitoz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95AE9CF3-E7B6-45A2-8ED0-5609168A0E1F}"/>
              </a:ext>
            </a:extLst>
          </p:cNvPr>
          <p:cNvCxnSpPr>
            <a:cxnSpLocks/>
            <a:stCxn id="46" idx="2"/>
            <a:endCxn id="55" idx="0"/>
          </p:cNvCxnSpPr>
          <p:nvPr/>
        </p:nvCxnSpPr>
        <p:spPr>
          <a:xfrm flipH="1">
            <a:off x="1192718" y="4809709"/>
            <a:ext cx="708923" cy="628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1A97C475-BF53-4F28-BB17-D39ADA4DB2E8}"/>
              </a:ext>
            </a:extLst>
          </p:cNvPr>
          <p:cNvCxnSpPr>
            <a:stCxn id="46" idx="2"/>
            <a:endCxn id="56" idx="0"/>
          </p:cNvCxnSpPr>
          <p:nvPr/>
        </p:nvCxnSpPr>
        <p:spPr>
          <a:xfrm>
            <a:off x="1901641" y="4809709"/>
            <a:ext cx="1212644" cy="626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080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 REJASI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1B8A585-484F-4F6E-9EEF-CB1C87F243B0}"/>
              </a:ext>
            </a:extLst>
          </p:cNvPr>
          <p:cNvSpPr/>
          <p:nvPr/>
        </p:nvSpPr>
        <p:spPr>
          <a:xfrm>
            <a:off x="424070" y="1789043"/>
            <a:ext cx="11357113" cy="45852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nazariyasi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Yadro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6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 NAZARIYASI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2E33D2-4FAA-4F13-BD86-B0624F171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23" y="1694829"/>
            <a:ext cx="2310435" cy="31821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A51F0E-EA7A-4E40-A76C-BF6F64684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4816" y="1694829"/>
            <a:ext cx="2288485" cy="332526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5BD2092-3942-4BEC-97D7-C50F92E0F993}"/>
              </a:ext>
            </a:extLst>
          </p:cNvPr>
          <p:cNvSpPr/>
          <p:nvPr/>
        </p:nvSpPr>
        <p:spPr>
          <a:xfrm>
            <a:off x="9223513" y="5307496"/>
            <a:ext cx="2619788" cy="1027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Matias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Shleyden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567E56-44C7-433F-A705-E8C4561D75B7}"/>
              </a:ext>
            </a:extLst>
          </p:cNvPr>
          <p:cNvSpPr/>
          <p:nvPr/>
        </p:nvSpPr>
        <p:spPr>
          <a:xfrm>
            <a:off x="393423" y="5236058"/>
            <a:ext cx="2310435" cy="1027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Teodor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Shvann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26A6C65-A074-4229-B3B2-DCC329786D10}"/>
              </a:ext>
            </a:extLst>
          </p:cNvPr>
          <p:cNvSpPr/>
          <p:nvPr/>
        </p:nvSpPr>
        <p:spPr>
          <a:xfrm>
            <a:off x="3061252" y="1694829"/>
            <a:ext cx="6162261" cy="33252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1838-1839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Shvann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Shleyden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nazariyasi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yaratildi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474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 NAZARIYASI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C97F95B-E4F6-4005-99C9-3F1DDEA1A36C}"/>
              </a:ext>
            </a:extLst>
          </p:cNvPr>
          <p:cNvSpPr/>
          <p:nvPr/>
        </p:nvSpPr>
        <p:spPr>
          <a:xfrm>
            <a:off x="397566" y="1550504"/>
            <a:ext cx="116221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Barcha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hujayralardan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hujayradan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topganligi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chiqishi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birligidan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dalolat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tuzilish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funksional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5. Har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kechirish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hususiyatiga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0597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YADRO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5B8DE8-C961-460A-8E34-EC3ED41C1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890" y="1735147"/>
            <a:ext cx="4723327" cy="468628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168A6C1-AA87-4185-8E35-13D1FE9FC964}"/>
              </a:ext>
            </a:extLst>
          </p:cNvPr>
          <p:cNvSpPr/>
          <p:nvPr/>
        </p:nvSpPr>
        <p:spPr>
          <a:xfrm>
            <a:off x="583096" y="1815548"/>
            <a:ext cx="6241774" cy="4545495"/>
          </a:xfrm>
          <a:prstGeom prst="rect">
            <a:avLst/>
          </a:prstGeom>
          <a:solidFill>
            <a:srgbClr val="C147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Yadro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qobig‘i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Yadro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shirasi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karioplazma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nukleoplazma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Yadrocha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575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785</Words>
  <Application>Microsoft Office PowerPoint</Application>
  <PresentationFormat>Широкоэкранный</PresentationFormat>
  <Paragraphs>134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BIOLOGIYA</vt:lpstr>
      <vt:lpstr>O‘TGAN DARS MAVZUSINI MUSTAHKAMLASH</vt:lpstr>
      <vt:lpstr>O‘TGAN DARS MAVZUSINI MUSTAHKAMLASH</vt:lpstr>
      <vt:lpstr>O‘TGAN DARS MAVZUSINI MUSTAHKAMLASH</vt:lpstr>
      <vt:lpstr>MUSTAQIL BAJARISH UCHUN TOPSHIRIQLAR</vt:lpstr>
      <vt:lpstr>DARS REJASI</vt:lpstr>
      <vt:lpstr>HUJAYRA NAZARIYASI</vt:lpstr>
      <vt:lpstr>HUJAYRA NAZARIYASI</vt:lpstr>
      <vt:lpstr>YADRO</vt:lpstr>
      <vt:lpstr>YADRO QOBIG‘I</vt:lpstr>
      <vt:lpstr>YADRO SHIRASI</vt:lpstr>
      <vt:lpstr>YADROCHA</vt:lpstr>
      <vt:lpstr>XROMOSOMA</vt:lpstr>
      <vt:lpstr>XROMOSOMA</vt:lpstr>
      <vt:lpstr>XROMOSOMA</vt:lpstr>
      <vt:lpstr>XROMOSOMA</vt:lpstr>
      <vt:lpstr>XROMOSOMA</vt:lpstr>
      <vt:lpstr>XROMOSOMA</vt:lpstr>
      <vt:lpstr>XROMOSOMA QOIDALARI</vt:lpstr>
      <vt:lpstr>MUSTAQIL BAJARISH UCHUN TOPSHIRIQLAR</vt:lpstr>
      <vt:lpstr>MUSTAQIL BAJARISH UCHUN TOPSHIRIQLAR</vt:lpstr>
      <vt:lpstr>MUSTAQIL BAJARISH UCHUN TOPSHIRIQLAR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Аскарова Комила</cp:lastModifiedBy>
  <cp:revision>42</cp:revision>
  <dcterms:created xsi:type="dcterms:W3CDTF">2020-09-28T14:03:42Z</dcterms:created>
  <dcterms:modified xsi:type="dcterms:W3CDTF">2022-07-18T07:25:41Z</dcterms:modified>
</cp:coreProperties>
</file>