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41" r:id="rId3"/>
    <p:sldId id="340" r:id="rId4"/>
    <p:sldId id="369" r:id="rId5"/>
    <p:sldId id="367" r:id="rId6"/>
    <p:sldId id="371" r:id="rId7"/>
    <p:sldId id="343" r:id="rId8"/>
    <p:sldId id="374" r:id="rId9"/>
    <p:sldId id="339" r:id="rId10"/>
    <p:sldId id="365" r:id="rId11"/>
    <p:sldId id="372" r:id="rId12"/>
    <p:sldId id="346" r:id="rId13"/>
    <p:sldId id="347" r:id="rId14"/>
    <p:sldId id="362" r:id="rId15"/>
    <p:sldId id="353" r:id="rId16"/>
    <p:sldId id="357" r:id="rId17"/>
    <p:sldId id="354" r:id="rId18"/>
    <p:sldId id="356" r:id="rId19"/>
    <p:sldId id="345" r:id="rId20"/>
    <p:sldId id="355" r:id="rId21"/>
    <p:sldId id="364" r:id="rId22"/>
    <p:sldId id="361" r:id="rId23"/>
    <p:sldId id="373" r:id="rId24"/>
    <p:sldId id="366" r:id="rId25"/>
    <p:sldId id="349" r:id="rId26"/>
    <p:sldId id="350" r:id="rId27"/>
    <p:sldId id="351" r:id="rId28"/>
    <p:sldId id="31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9BEA2-F57E-48A8-8A6D-F55A31B09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9D004A-A98B-409C-8AB3-300F62D92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E8779-B890-4965-9B2A-D2020C35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19CF64-13AA-4186-96AA-F387C622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785936-AC33-4E55-86F0-CBC85FC4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1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E5C86-72FE-4B41-AAF2-BE6EC051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A9601-C365-4949-A04E-078458B25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F53E0-9AD5-4C76-8B59-BBBF5C3E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992B0-D04E-4E6E-8605-EC2971AB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CCDE9-5811-4FD6-8521-2C085465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4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B900BD-80D4-49F3-9864-720923CAE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05C844-00E8-416E-831A-5157E4090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ECA08-3A65-41BC-810B-8B923D50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9D26A-960E-423B-AC12-301729BB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FBA10-F9A7-4EE6-8962-20517C5D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9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0DA83-1A6C-4384-BDDC-E8AE20B8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37C31-D251-4ECE-BDC7-BFE067C0A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E0AB2-6D50-459E-8212-55D74283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49111-573E-41AD-915D-12738621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9A9F0-6149-427E-A513-A7405AC2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649CA-86EB-487B-8676-369DA6EF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D0CD4A-084F-4FFB-B3CB-BB9BF1861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117DC-A5C5-4ECD-A20A-B99C5452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41086-84D8-4454-8112-1660736F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CDFBB6-2310-4E40-B65A-35B381C9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4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EACCB-13A1-4521-9890-8F5484C7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7077A-460C-4AEF-BAF3-30C5F2593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4CAB5E-E2DA-433F-9F40-4175C3DC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9A9F3-D551-4E74-B369-6D0F89CB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1255F0-8A1C-45C3-B565-C1BDF436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7C551A-B3FA-4C47-9D0B-005C938C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4F798-8E5E-4D3F-955B-9EB6A44B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49F500-C18C-42D9-A65C-9D72712EB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2FB765-C26F-4748-AD89-14ADE2E1B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C0890D-8AAF-44EF-9761-8ABA219A4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2CE622-195D-4117-A68A-C87532AC6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36134C-96D2-4D55-83F2-613A24C0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06A079-426B-4CE1-AB1C-25CA16A4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B0E8C-0782-4478-B84F-F3AE3FA4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45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D7D45-8812-4836-97D0-7CB5CCEB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2AED2C-FE2E-458C-B5BF-FFB5DCB1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40F41D-F6D9-477D-A588-23FA4303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5DA0D1-C363-4663-B97D-1553AFB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9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C6112-D575-4882-A37E-C90B65EC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5AE16D-89A3-487E-849D-DAD89F4F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116528-8D83-4D69-94B5-6A1375C8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8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34A94-E8F8-46FD-A1A2-5CBD04B6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F51A-3BFB-4D68-8726-941022378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83760-6A29-421A-8E72-DC07EAEE3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A534D8-C4C1-4E8F-8677-C4393C4E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1230EC-13DA-4BF2-A0B7-753F2C53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A79FBA-4873-4EB4-857A-253103B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5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D5DCD-1392-45C8-B300-221AE14D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CC1C7-53AD-4C12-A200-82FF5F2BF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50065-A0EA-4E4C-B48A-90FFF1D0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EC10D3-D374-4845-ACAC-097E3F3F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0CBC68-C503-4A6B-AF84-9CFBFA3B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A102FC-0F4A-4755-A3FF-C5B442B1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3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AC0D2-23B5-42AF-BB75-86EAA290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FED001-91F4-4B24-8D1B-431DE0F2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4DC7D6-7EA1-43D7-B69A-CC918A18A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51B3A-5124-4677-92EF-B7E3159380BE}" type="datetimeFigureOut">
              <a:rPr lang="ru-RU" smtClean="0"/>
              <a:t>пн 12.10.20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ED9B31-35F2-43FB-BDDE-B17656F96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23503-59F8-4E8C-906F-6BCD28C7F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D1227-67D3-4EB2-927E-9F89A5205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0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437322" y="2007943"/>
            <a:ext cx="54532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</a:p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HAYOTNING HUJAYRA DARAJASI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9B65E8-DBD0-4E3C-BA20-32520180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592" y="1775295"/>
            <a:ext cx="5864086" cy="46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88B700-7B47-4AA0-BD66-48823D1D1CB2}"/>
              </a:ext>
            </a:extLst>
          </p:cNvPr>
          <p:cNvSpPr/>
          <p:nvPr/>
        </p:nvSpPr>
        <p:spPr>
          <a:xfrm>
            <a:off x="871538" y="1667130"/>
            <a:ext cx="3086100" cy="9429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HUJAYRA MEMBRANASI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FC70BE-FCEF-448C-9FED-1BA12487BC8F}"/>
              </a:ext>
            </a:extLst>
          </p:cNvPr>
          <p:cNvSpPr/>
          <p:nvPr/>
        </p:nvSpPr>
        <p:spPr>
          <a:xfrm>
            <a:off x="4976605" y="1638940"/>
            <a:ext cx="2857500" cy="9429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2C4D8C-DE3B-4E79-9E5F-F99A0301C4D7}"/>
              </a:ext>
            </a:extLst>
          </p:cNvPr>
          <p:cNvSpPr/>
          <p:nvPr/>
        </p:nvSpPr>
        <p:spPr>
          <a:xfrm>
            <a:off x="8779461" y="1667492"/>
            <a:ext cx="2857499" cy="942975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130C6D-B5C3-467F-B116-B8C601BABA2D}"/>
              </a:ext>
            </a:extLst>
          </p:cNvPr>
          <p:cNvSpPr/>
          <p:nvPr/>
        </p:nvSpPr>
        <p:spPr>
          <a:xfrm>
            <a:off x="790989" y="3051621"/>
            <a:ext cx="3448051" cy="1143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GIALOPLAZMA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C5F50F-E6CA-4421-BA89-DD686E9D64AF}"/>
              </a:ext>
            </a:extLst>
          </p:cNvPr>
          <p:cNvSpPr/>
          <p:nvPr/>
        </p:nvSpPr>
        <p:spPr>
          <a:xfrm>
            <a:off x="4689870" y="3036308"/>
            <a:ext cx="3448051" cy="1143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ORGANOID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8459FA-8FB2-4A32-AADB-1DBCBD4BD858}"/>
              </a:ext>
            </a:extLst>
          </p:cNvPr>
          <p:cNvSpPr/>
          <p:nvPr/>
        </p:nvSpPr>
        <p:spPr>
          <a:xfrm>
            <a:off x="8588753" y="2949134"/>
            <a:ext cx="3138903" cy="1143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KIRITMA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01664C-A314-4DAD-A1F2-0E7E6701CC19}"/>
              </a:ext>
            </a:extLst>
          </p:cNvPr>
          <p:cNvSpPr/>
          <p:nvPr/>
        </p:nvSpPr>
        <p:spPr>
          <a:xfrm>
            <a:off x="315930" y="4830290"/>
            <a:ext cx="3529012" cy="16526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IKKI MEMBRANALI</a:t>
            </a:r>
            <a:endParaRPr lang="ru-RU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XLOROPLAST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1E55FF-FA6D-47E8-89E7-2578943BD261}"/>
              </a:ext>
            </a:extLst>
          </p:cNvPr>
          <p:cNvSpPr/>
          <p:nvPr/>
        </p:nvSpPr>
        <p:spPr>
          <a:xfrm>
            <a:off x="3957639" y="4459353"/>
            <a:ext cx="4985920" cy="20923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BIR MEMBRANALI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ENDOPLAZMATIK TO‘R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GOLJI MAJMUASI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VAKUOLA, LIZOSOMA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F94CEF-CBA1-4FAC-9658-15E1BDF26179}"/>
              </a:ext>
            </a:extLst>
          </p:cNvPr>
          <p:cNvSpPr/>
          <p:nvPr/>
        </p:nvSpPr>
        <p:spPr>
          <a:xfrm>
            <a:off x="8979280" y="4878602"/>
            <a:ext cx="3004721" cy="15560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MEMBRANASIZ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2AB05B4-CFBF-4BAA-B20A-348691DABB3C}"/>
              </a:ext>
            </a:extLst>
          </p:cNvPr>
          <p:cNvCxnSpPr>
            <a:stCxn id="6" idx="2"/>
          </p:cNvCxnSpPr>
          <p:nvPr/>
        </p:nvCxnSpPr>
        <p:spPr>
          <a:xfrm flipH="1">
            <a:off x="2414588" y="2581915"/>
            <a:ext cx="3990767" cy="435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4915DD3-5A98-45B2-87FA-76ED96A06909}"/>
              </a:ext>
            </a:extLst>
          </p:cNvPr>
          <p:cNvCxnSpPr>
            <a:stCxn id="6" idx="2"/>
            <a:endCxn id="10" idx="0"/>
          </p:cNvCxnSpPr>
          <p:nvPr/>
        </p:nvCxnSpPr>
        <p:spPr>
          <a:xfrm>
            <a:off x="6405355" y="2581915"/>
            <a:ext cx="3752850" cy="367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93E26AD-6C72-4F25-8645-5B4456267656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6405355" y="2581915"/>
            <a:ext cx="8541" cy="45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9227BC0-4997-4143-A8D9-539290D16B19}"/>
              </a:ext>
            </a:extLst>
          </p:cNvPr>
          <p:cNvCxnSpPr>
            <a:stCxn id="9" idx="2"/>
          </p:cNvCxnSpPr>
          <p:nvPr/>
        </p:nvCxnSpPr>
        <p:spPr>
          <a:xfrm flipH="1">
            <a:off x="2523555" y="4179308"/>
            <a:ext cx="3890341" cy="67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06E4065-739E-49DB-B979-7ABAC8AD7CCA}"/>
              </a:ext>
            </a:extLst>
          </p:cNvPr>
          <p:cNvCxnSpPr>
            <a:cxnSpLocks/>
          </p:cNvCxnSpPr>
          <p:nvPr/>
        </p:nvCxnSpPr>
        <p:spPr>
          <a:xfrm>
            <a:off x="6563812" y="4194621"/>
            <a:ext cx="3890341" cy="670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67B0403-C780-4C1A-8A83-669F5953FDB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437088" y="3979188"/>
            <a:ext cx="13511" cy="480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158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SITOPLAZMATIK MEMBRANA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1BB50D-DEF7-4937-8656-09D95D9B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71" y="1550504"/>
            <a:ext cx="6571962" cy="29959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02CF69-3A5C-45FD-84C9-A23B4F6C6140}"/>
              </a:ext>
            </a:extLst>
          </p:cNvPr>
          <p:cNvSpPr/>
          <p:nvPr/>
        </p:nvSpPr>
        <p:spPr>
          <a:xfrm>
            <a:off x="376238" y="4492488"/>
            <a:ext cx="11439526" cy="19368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Sitoplazmatik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7-10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mkm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qatlamidan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Lipidning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gidrofil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tashqarida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gidrofob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ichkarida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glikoproteinlarni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3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 TASHILISHI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29026-F2A6-4CDB-8F77-BFB85E91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671638"/>
            <a:ext cx="6944551" cy="48148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6DC8DF-5405-4327-ACD1-942C32B5B9C8}"/>
              </a:ext>
            </a:extLst>
          </p:cNvPr>
          <p:cNvSpPr/>
          <p:nvPr/>
        </p:nvSpPr>
        <p:spPr>
          <a:xfrm>
            <a:off x="7458075" y="1671638"/>
            <a:ext cx="4391024" cy="4700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Aktiv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tashish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Endotsitoz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Fagotsitoz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Pinotsitoz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Ekzotsitoz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0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FAGOTSITOZ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PINOTSITOZ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5297A1-8820-48D3-83B1-DFF00D59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33" y="1550504"/>
            <a:ext cx="6918463" cy="48720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F57D19-830E-497A-B787-CA1DE1F78A11}"/>
              </a:ext>
            </a:extLst>
          </p:cNvPr>
          <p:cNvSpPr/>
          <p:nvPr/>
        </p:nvSpPr>
        <p:spPr>
          <a:xfrm>
            <a:off x="516835" y="1775791"/>
            <a:ext cx="4266372" cy="464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Fageo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yemoq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Fagotsitoz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membranasining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sitoplazmaga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“Pino”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ichaman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Pinotsitoz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suyuqlikning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449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DDE430-6A74-40B1-8393-611CB402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414" y="1778001"/>
            <a:ext cx="5372100" cy="46005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B27F19-3FBF-4403-B763-629242FF8110}"/>
              </a:ext>
            </a:extLst>
          </p:cNvPr>
          <p:cNvSpPr/>
          <p:nvPr/>
        </p:nvSpPr>
        <p:spPr>
          <a:xfrm>
            <a:off x="427486" y="1778001"/>
            <a:ext cx="5429250" cy="4457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akkumulyatori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ATF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sintezlanadi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membranalari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krista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Suyuqligi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matriks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0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1DCA5-6693-43CE-AD20-64D37B1AC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37" y="2173288"/>
            <a:ext cx="5310602" cy="3809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056704-6EF1-4F65-9F7E-0A2B2304DF4B}"/>
              </a:ext>
            </a:extLst>
          </p:cNvPr>
          <p:cNvSpPr/>
          <p:nvPr/>
        </p:nvSpPr>
        <p:spPr>
          <a:xfrm>
            <a:off x="5957888" y="1743075"/>
            <a:ext cx="5815012" cy="46148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Taxlangan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tilakoid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birlashtiruvchi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lamella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Tilakoidda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Xloroplast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suyuqligi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5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 TO‘R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9F4B7-CA17-4E18-B92E-B27373F4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554" y="1771892"/>
            <a:ext cx="5100225" cy="47707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86C490-0F28-4809-A527-F8C3C9D59F0E}"/>
              </a:ext>
            </a:extLst>
          </p:cNvPr>
          <p:cNvSpPr/>
          <p:nvPr/>
        </p:nvSpPr>
        <p:spPr>
          <a:xfrm>
            <a:off x="528221" y="1771892"/>
            <a:ext cx="5819361" cy="4612791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30-50%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Donador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EPT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ribosomaga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sintezlaydi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EPT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lipid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sintezlaydi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48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 MAJMUASI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2AE703-7210-405A-B536-27E091C1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84" y="1813645"/>
            <a:ext cx="5274366" cy="45292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3B5460-7E69-431D-B6FB-1FDA2C83B33C}"/>
              </a:ext>
            </a:extLst>
          </p:cNvPr>
          <p:cNvSpPr/>
          <p:nvPr/>
        </p:nvSpPr>
        <p:spPr>
          <a:xfrm>
            <a:off x="6081711" y="1813645"/>
            <a:ext cx="5648327" cy="45292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Yassilangan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bo‘shliq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vakuola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pufakchalardan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EPTda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sintezlangan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mahsulotlarni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qismlariga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3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F516AF-6E4E-4F29-BAE3-5A6AF5C4D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536" y="1885950"/>
            <a:ext cx="5476875" cy="42719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055A35-8FF6-4A4B-9967-833610B86FCA}"/>
              </a:ext>
            </a:extLst>
          </p:cNvPr>
          <p:cNvSpPr/>
          <p:nvPr/>
        </p:nvSpPr>
        <p:spPr>
          <a:xfrm>
            <a:off x="500063" y="1885950"/>
            <a:ext cx="5872162" cy="44434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LIZOSOMA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lizis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eritaman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40ga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ferment bor.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1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7FEC01-57B4-49FE-96B3-8D913D1A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34" y="1883864"/>
            <a:ext cx="4993057" cy="41761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D7CCC8-9607-4F49-BD24-5CA82D1D0EC8}"/>
              </a:ext>
            </a:extLst>
          </p:cNvPr>
          <p:cNvSpPr/>
          <p:nvPr/>
        </p:nvSpPr>
        <p:spPr>
          <a:xfrm>
            <a:off x="6096000" y="1985963"/>
            <a:ext cx="5634038" cy="4176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95 %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mikroelemetlardan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5ADADEA-241C-474B-B4B9-C305096BD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71720"/>
              </p:ext>
            </p:extLst>
          </p:nvPr>
        </p:nvGraphicFramePr>
        <p:xfrm>
          <a:off x="0" y="1399030"/>
          <a:ext cx="12192000" cy="5410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963">
                  <a:extLst>
                    <a:ext uri="{9D8B030D-6E8A-4147-A177-3AD203B41FA5}">
                      <a16:colId xmlns:a16="http://schemas.microsoft.com/office/drawing/2014/main" val="511316550"/>
                    </a:ext>
                  </a:extLst>
                </a:gridCol>
                <a:gridCol w="4488874">
                  <a:extLst>
                    <a:ext uri="{9D8B030D-6E8A-4147-A177-3AD203B41FA5}">
                      <a16:colId xmlns:a16="http://schemas.microsoft.com/office/drawing/2014/main" val="1500784140"/>
                    </a:ext>
                  </a:extLst>
                </a:gridCol>
                <a:gridCol w="4461163">
                  <a:extLst>
                    <a:ext uri="{9D8B030D-6E8A-4147-A177-3AD203B41FA5}">
                      <a16:colId xmlns:a16="http://schemas.microsoft.com/office/drawing/2014/main" val="3332255834"/>
                    </a:ext>
                  </a:extLst>
                </a:gridCol>
              </a:tblGrid>
              <a:tr h="5608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Xususiyatlari</a:t>
                      </a:r>
                      <a:endParaRPr lang="ru-RU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DNK</a:t>
                      </a:r>
                      <a:endParaRPr lang="ru-RU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RNK</a:t>
                      </a:r>
                      <a:endParaRPr lang="ru-RU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07918"/>
                  </a:ext>
                </a:extLst>
              </a:tr>
              <a:tr h="990635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Hujayrada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uchrashi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Yadro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MX, XP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Yadro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MX, XP,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sitoplazma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ribosoma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330680"/>
                  </a:ext>
                </a:extLst>
              </a:tr>
              <a:tr h="91513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Irsiy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nasldan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naslga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o‘tkazish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Oqsil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biosintezida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ishtirok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00290"/>
                  </a:ext>
                </a:extLst>
              </a:tr>
              <a:tr h="501849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Polipeptid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zanjiri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zanjir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bitta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zanjir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664917"/>
                  </a:ext>
                </a:extLst>
              </a:tr>
              <a:tr h="501849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Uglevodlar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dezoksiriboza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riboza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04136"/>
                  </a:ext>
                </a:extLst>
              </a:tr>
              <a:tr h="91513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asoslari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adenin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guanin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adenin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guanin</a:t>
                      </a:r>
                      <a:endPara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190649"/>
                  </a:ext>
                </a:extLst>
              </a:tr>
              <a:tr h="915137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Pirimidin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asoslari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sitozin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sitozin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uratsil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13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30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546BC-45BF-484A-B15B-51DFF50C4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67" y="1741662"/>
            <a:ext cx="5240083" cy="44134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7688CB-394A-43DD-956D-D14EA05514D1}"/>
              </a:ext>
            </a:extLst>
          </p:cNvPr>
          <p:cNvSpPr/>
          <p:nvPr/>
        </p:nvSpPr>
        <p:spPr>
          <a:xfrm>
            <a:off x="374950" y="1741662"/>
            <a:ext cx="6325888" cy="46577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subbirlikka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oqsildan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sintezlashda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8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 MARKAZI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982C83-72AB-4466-89EC-691C98A76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7" y="1966273"/>
            <a:ext cx="5466730" cy="42113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EBC3BE-2F43-4AE4-9B38-65621515D4CB}"/>
              </a:ext>
            </a:extLst>
          </p:cNvPr>
          <p:cNvSpPr/>
          <p:nvPr/>
        </p:nvSpPr>
        <p:spPr>
          <a:xfrm>
            <a:off x="5909641" y="1677988"/>
            <a:ext cx="5963582" cy="480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perpendikulyar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sentrioladan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naychada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9ta triplet,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tripletda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mikronaycha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54ta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mikronaychadan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9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SITOSKELET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41B03-A21E-4AE3-980F-AA19C945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36" y="2092875"/>
            <a:ext cx="5088834" cy="451319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54C036-B660-47C0-A441-18D2061193D5}"/>
              </a:ext>
            </a:extLst>
          </p:cNvPr>
          <p:cNvSpPr/>
          <p:nvPr/>
        </p:nvSpPr>
        <p:spPr>
          <a:xfrm>
            <a:off x="557213" y="1871663"/>
            <a:ext cx="5815013" cy="45131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Mikronaycha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tolalaridan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9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54C036-B660-47C0-A441-18D2061193D5}"/>
              </a:ext>
            </a:extLst>
          </p:cNvPr>
          <p:cNvSpPr/>
          <p:nvPr/>
        </p:nvSpPr>
        <p:spPr>
          <a:xfrm>
            <a:off x="2107406" y="1974574"/>
            <a:ext cx="7977187" cy="39627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Ozuqa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aleyron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donachalari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Pigment – melanin;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Sekretor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ferment,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gormon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Ekskretor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mochevina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2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E4FCA-7AC6-4BE1-A001-A76A8A3F3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6" y="1644890"/>
            <a:ext cx="7381461" cy="486679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353F26-ADED-48FB-B553-62EA2FB5D193}"/>
              </a:ext>
            </a:extLst>
          </p:cNvPr>
          <p:cNvSpPr/>
          <p:nvPr/>
        </p:nvSpPr>
        <p:spPr>
          <a:xfrm>
            <a:off x="7606747" y="1991070"/>
            <a:ext cx="4386470" cy="4174435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organoidlarini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nomlang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76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C28C41-ED38-4D8B-BC53-D121381871F8}"/>
              </a:ext>
            </a:extLst>
          </p:cNvPr>
          <p:cNvSpPr/>
          <p:nvPr/>
        </p:nvSpPr>
        <p:spPr>
          <a:xfrm>
            <a:off x="344557" y="1722785"/>
            <a:ext cx="5380381" cy="45852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DNK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qo‘sh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zanjirida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180ta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vodorod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bog‘i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1/3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guanin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sitozin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Shu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DNKning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uzunligini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toping. (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nukleotidlar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orasidagi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masofa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0,34  nm) 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27,2 B) 54,4 C) 20,4 D) 6,8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3D16DD-3D55-443C-9D8F-BEBEDA5C9F52}"/>
              </a:ext>
            </a:extLst>
          </p:cNvPr>
          <p:cNvSpPr/>
          <p:nvPr/>
        </p:nvSpPr>
        <p:spPr>
          <a:xfrm>
            <a:off x="6016485" y="1789046"/>
            <a:ext cx="5830957" cy="446598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DNK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bitta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zanjirida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timinlar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30ta,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sitozinlar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undan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Transkripsiya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jarayonida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-RNK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zanjirida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uratsil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umumiy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nukleotidlarning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20%ini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i-RNKdagi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sitozinlar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DNK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zanjiridagi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timinlar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sonidan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ekanligi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ma’lum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bo‘lsa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DNK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qo‘sh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zanjiridagi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adeninlar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sonini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toping. 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180 B) 30 C) 460 D) 150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24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F8E4209A-6A7E-4CF1-9E50-39BE5581F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40387"/>
              </p:ext>
            </p:extLst>
          </p:nvPr>
        </p:nvGraphicFramePr>
        <p:xfrm>
          <a:off x="675861" y="1696278"/>
          <a:ext cx="11065565" cy="467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88">
                  <a:extLst>
                    <a:ext uri="{9D8B030D-6E8A-4147-A177-3AD203B41FA5}">
                      <a16:colId xmlns:a16="http://schemas.microsoft.com/office/drawing/2014/main" val="1346806850"/>
                    </a:ext>
                  </a:extLst>
                </a:gridCol>
                <a:gridCol w="3212129">
                  <a:extLst>
                    <a:ext uri="{9D8B030D-6E8A-4147-A177-3AD203B41FA5}">
                      <a16:colId xmlns:a16="http://schemas.microsoft.com/office/drawing/2014/main" val="1543110777"/>
                    </a:ext>
                  </a:extLst>
                </a:gridCol>
                <a:gridCol w="6964348">
                  <a:extLst>
                    <a:ext uri="{9D8B030D-6E8A-4147-A177-3AD203B41FA5}">
                      <a16:colId xmlns:a16="http://schemas.microsoft.com/office/drawing/2014/main" val="1230024286"/>
                    </a:ext>
                  </a:extLst>
                </a:gridCol>
              </a:tblGrid>
              <a:tr h="9356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Olimlar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Fanga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qo‘shgan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hissasi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629851"/>
                  </a:ext>
                </a:extLst>
              </a:tr>
              <a:tr h="93560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210358"/>
                  </a:ext>
                </a:extLst>
              </a:tr>
              <a:tr h="93560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873562"/>
                  </a:ext>
                </a:extLst>
              </a:tr>
              <a:tr h="93560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70460"/>
                  </a:ext>
                </a:extLst>
              </a:tr>
              <a:tr h="935604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8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774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D543258-F520-4765-9089-2FF1153EE21B}"/>
              </a:ext>
            </a:extLst>
          </p:cNvPr>
          <p:cNvSpPr/>
          <p:nvPr/>
        </p:nvSpPr>
        <p:spPr>
          <a:xfrm>
            <a:off x="5300869" y="3177140"/>
            <a:ext cx="2040835" cy="1802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FCAA596-A96F-411C-BDB5-37A2683960C6}"/>
              </a:ext>
            </a:extLst>
          </p:cNvPr>
          <p:cNvCxnSpPr>
            <a:stCxn id="3" idx="4"/>
          </p:cNvCxnSpPr>
          <p:nvPr/>
        </p:nvCxnSpPr>
        <p:spPr>
          <a:xfrm flipH="1">
            <a:off x="6321286" y="4979436"/>
            <a:ext cx="1" cy="94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536BB2B-B35A-4CFE-B2C9-FB48C22C6F6A}"/>
              </a:ext>
            </a:extLst>
          </p:cNvPr>
          <p:cNvCxnSpPr>
            <a:stCxn id="3" idx="7"/>
          </p:cNvCxnSpPr>
          <p:nvPr/>
        </p:nvCxnSpPr>
        <p:spPr>
          <a:xfrm flipV="1">
            <a:off x="7042831" y="2601654"/>
            <a:ext cx="855464" cy="839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076C80D-6847-440C-815E-DBCC482B396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4943061" y="2654084"/>
            <a:ext cx="656681" cy="786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80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EAFE33-5B23-4521-8AA2-3B2334E2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5176"/>
            <a:ext cx="10515600" cy="278857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7-§. 33-34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endParaRPr lang="en-US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78548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582479-A8C0-4EE2-96EB-C637CE7B163F}"/>
              </a:ext>
            </a:extLst>
          </p:cNvPr>
          <p:cNvSpPr/>
          <p:nvPr/>
        </p:nvSpPr>
        <p:spPr>
          <a:xfrm>
            <a:off x="516836" y="2083835"/>
            <a:ext cx="5367130" cy="39889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1- MASALA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zanjirida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ketma-ketlikda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AAA ACG TAG GAC TAT.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DNKning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DNKdagi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bog‘lari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RNKdagi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izchilligi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970693-7620-445A-963D-34D7DCE0DE9E}"/>
              </a:ext>
            </a:extLst>
          </p:cNvPr>
          <p:cNvSpPr/>
          <p:nvPr/>
        </p:nvSpPr>
        <p:spPr>
          <a:xfrm>
            <a:off x="6334541" y="2040835"/>
            <a:ext cx="5367130" cy="403190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2-MASALA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-RNK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nisbatda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G-34%; U-18%; C-28%; A-20%. Shu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RNKni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sintezlashda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DNKdagi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foizini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1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AFFBFE-409E-422F-80A1-0C8ABC79FDB8}"/>
              </a:ext>
            </a:extLst>
          </p:cNvPr>
          <p:cNvSpPr/>
          <p:nvPr/>
        </p:nvSpPr>
        <p:spPr>
          <a:xfrm>
            <a:off x="291549" y="1934817"/>
            <a:ext cx="11701668" cy="4253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organoidlari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28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 GUK  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03395-BC6D-4EF0-8EF4-19DA6A21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13" y="2096442"/>
            <a:ext cx="3164268" cy="39636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05F5CF-CC3D-4073-90AD-44248033F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9" y="2016063"/>
            <a:ext cx="3424860" cy="412444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599C40-85BD-4E76-9EC4-1CDD826978E0}"/>
              </a:ext>
            </a:extLst>
          </p:cNvPr>
          <p:cNvSpPr/>
          <p:nvPr/>
        </p:nvSpPr>
        <p:spPr>
          <a:xfrm>
            <a:off x="4078083" y="3286539"/>
            <a:ext cx="4751591" cy="31873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1665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mikroskopda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po‘kak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kuzatadi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sellyula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806AD-2EB3-4705-86A3-496BFA2B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84" y="1605491"/>
            <a:ext cx="4751590" cy="1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BRAUN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AEBA1-A0A7-4D8B-8549-6CFD3441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4" y="1729442"/>
            <a:ext cx="5486400" cy="47177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D56681-58F0-4341-AE27-6C51348C61B8}"/>
              </a:ext>
            </a:extLst>
          </p:cNvPr>
          <p:cNvSpPr/>
          <p:nvPr/>
        </p:nvSpPr>
        <p:spPr>
          <a:xfrm>
            <a:off x="6374296" y="1789043"/>
            <a:ext cx="5486400" cy="45985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1831-yilda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mavjudligini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aniqladi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4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PURKINYE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379860-8BE9-4B4D-9F70-7916B9169BE1}"/>
              </a:ext>
            </a:extLst>
          </p:cNvPr>
          <p:cNvSpPr/>
          <p:nvPr/>
        </p:nvSpPr>
        <p:spPr>
          <a:xfrm>
            <a:off x="4691269" y="2083836"/>
            <a:ext cx="6851374" cy="398890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4000" dirty="0">
                <a:latin typeface="Arial" panose="020B0604020202020204" pitchFamily="34" charset="0"/>
                <a:cs typeface="Arial" panose="020B0604020202020204" pitchFamily="34" charset="0"/>
              </a:rPr>
              <a:t>1839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suyuqlikni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protoplazma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atashni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A7D92-9427-46A1-8AC2-0DF655A9C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4" y="2083836"/>
            <a:ext cx="3140765" cy="41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0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 VIRXOV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044B66-166C-4215-A3F8-55663C8F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781" y="1664616"/>
            <a:ext cx="3654419" cy="482734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379860-8BE9-4B4D-9F70-7916B9169BE1}"/>
              </a:ext>
            </a:extLst>
          </p:cNvPr>
          <p:cNvSpPr/>
          <p:nvPr/>
        </p:nvSpPr>
        <p:spPr>
          <a:xfrm>
            <a:off x="662609" y="2027583"/>
            <a:ext cx="6851374" cy="39889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Hujayrasiz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hujayradan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1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  ASOSIY QISMLARI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62A779-2005-45E0-ACAF-E56C1E3E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39" y="2201061"/>
            <a:ext cx="3707279" cy="389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B237F-E39E-465B-B541-A2C7FFC11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03" y="2340849"/>
            <a:ext cx="3707279" cy="375445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FF5291-00E1-4C10-881B-C3BB1C6CB11B}"/>
              </a:ext>
            </a:extLst>
          </p:cNvPr>
          <p:cNvSpPr/>
          <p:nvPr/>
        </p:nvSpPr>
        <p:spPr>
          <a:xfrm>
            <a:off x="4069112" y="3498824"/>
            <a:ext cx="3962400" cy="1116475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6A7501-868F-4919-AE5A-290E29EAAD84}"/>
              </a:ext>
            </a:extLst>
          </p:cNvPr>
          <p:cNvSpPr/>
          <p:nvPr/>
        </p:nvSpPr>
        <p:spPr>
          <a:xfrm>
            <a:off x="3746099" y="2063178"/>
            <a:ext cx="4608427" cy="1116476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A7CBB3-8477-4FF2-8558-FC3FE0C2B24F}"/>
              </a:ext>
            </a:extLst>
          </p:cNvPr>
          <p:cNvSpPr/>
          <p:nvPr/>
        </p:nvSpPr>
        <p:spPr>
          <a:xfrm>
            <a:off x="4164329" y="4921486"/>
            <a:ext cx="3998827" cy="1007827"/>
          </a:xfrm>
          <a:prstGeom prst="rect">
            <a:avLst/>
          </a:prstGeom>
          <a:solidFill>
            <a:srgbClr val="D038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882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743</Words>
  <Application>Microsoft Office PowerPoint</Application>
  <PresentationFormat>Широкоэкранный</PresentationFormat>
  <Paragraphs>130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O‘TGAN DARS MAVZUSINI MUSTAHKAMLASH</vt:lpstr>
      <vt:lpstr>DARS REJASI</vt:lpstr>
      <vt:lpstr>ROBERT GUK  </vt:lpstr>
      <vt:lpstr>ROBERT BRAUN</vt:lpstr>
      <vt:lpstr>PURKINYE</vt:lpstr>
      <vt:lpstr>RUDOLF VIRXOV</vt:lpstr>
      <vt:lpstr>HUJAYRA  ASOSIY QISMLARI</vt:lpstr>
      <vt:lpstr>HUJAYRA</vt:lpstr>
      <vt:lpstr>SITOPLAZMATIK MEMBRANA</vt:lpstr>
      <vt:lpstr>MODDALARNING TASHILISHI</vt:lpstr>
      <vt:lpstr>FAGOTSITOZ va PINOTSITOZ</vt:lpstr>
      <vt:lpstr>MITOXONDRIYA</vt:lpstr>
      <vt:lpstr>XLOROPLAST</vt:lpstr>
      <vt:lpstr>ENDOPLAZMATIK TO‘R</vt:lpstr>
      <vt:lpstr>GOLJI MAJMUASI</vt:lpstr>
      <vt:lpstr>LIZOSOMA</vt:lpstr>
      <vt:lpstr>VAKUOLA</vt:lpstr>
      <vt:lpstr>RIBOSOMA</vt:lpstr>
      <vt:lpstr>HUJAYRA MARKAZI</vt:lpstr>
      <vt:lpstr>SITOSKELET</vt:lpstr>
      <vt:lpstr>KIRITMALAR</vt:lpstr>
      <vt:lpstr>MUSTAQIL BAJARISH UCHUN TOPSHIRIQLAR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56</cp:revision>
  <dcterms:created xsi:type="dcterms:W3CDTF">2020-09-25T13:18:41Z</dcterms:created>
  <dcterms:modified xsi:type="dcterms:W3CDTF">2020-10-12T16:33:03Z</dcterms:modified>
</cp:coreProperties>
</file>