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13" r:id="rId3"/>
    <p:sldId id="315" r:id="rId4"/>
    <p:sldId id="316" r:id="rId5"/>
    <p:sldId id="282" r:id="rId6"/>
    <p:sldId id="317" r:id="rId7"/>
    <p:sldId id="333" r:id="rId8"/>
    <p:sldId id="334" r:id="rId9"/>
    <p:sldId id="335" r:id="rId10"/>
    <p:sldId id="341" r:id="rId11"/>
    <p:sldId id="325" r:id="rId12"/>
    <p:sldId id="322" r:id="rId13"/>
    <p:sldId id="336" r:id="rId14"/>
    <p:sldId id="318" r:id="rId15"/>
    <p:sldId id="338" r:id="rId16"/>
    <p:sldId id="320" r:id="rId17"/>
    <p:sldId id="337" r:id="rId18"/>
    <p:sldId id="321" r:id="rId19"/>
    <p:sldId id="319" r:id="rId20"/>
    <p:sldId id="323" r:id="rId21"/>
    <p:sldId id="328" r:id="rId22"/>
    <p:sldId id="331" r:id="rId23"/>
    <p:sldId id="330" r:id="rId24"/>
    <p:sldId id="326" r:id="rId25"/>
    <p:sldId id="327" r:id="rId26"/>
    <p:sldId id="332" r:id="rId27"/>
    <p:sldId id="339" r:id="rId28"/>
    <p:sldId id="340" r:id="rId29"/>
    <p:sldId id="314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23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0E746BB-D5DB-4722-98DC-2F6616391E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AEE683D-F5B8-42F1-93DF-1BFEF2D4A6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92225DF-C8C0-4930-A3BC-61147CCE2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1106-F163-40C9-AF84-9461AF201A0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89C712C-774E-4D09-BD81-8D4407847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AF40965-1BF9-4447-A611-140F31F04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31A6D-8CF7-48BD-83DF-F59E5CBD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685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56442BE-709B-41F8-AF63-36D9779AB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1ACF6DE-9D4E-48DB-A7B6-E9E7477B95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C877296-7DC3-4CE4-A6CC-CBACA57F4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1106-F163-40C9-AF84-9461AF201A0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430160A-59AB-4B9C-A79F-4109C2B16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043A12D-BAED-43A0-A980-596ACE349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31A6D-8CF7-48BD-83DF-F59E5CBD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544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1A0D339B-0C73-4306-963D-FF0AB6A94F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CFA9135-180D-4EDF-8D26-9E47AF7657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AB84CA5-112D-4EF9-B07C-99B17675C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1106-F163-40C9-AF84-9461AF201A0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AB85690-6738-42B1-B8D7-0D4374020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8DD17E4-773A-4FEE-9C2A-0FBB14BEA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31A6D-8CF7-48BD-83DF-F59E5CBD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191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0D3B811-AFC2-4AEB-8649-401DD3DB5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5193134-207D-4E13-BE51-BBDAB767AB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82E5AAC-1036-4325-9AB7-3D42F9B44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1106-F163-40C9-AF84-9461AF201A0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0F78A32-CCE0-4A55-A3D2-FA15454E6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40E525F-3744-4775-81A7-5FCBDB39D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31A6D-8CF7-48BD-83DF-F59E5CBD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260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B40FD7-FB3B-4B86-BCBC-E8593D4BD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EEE7AFB-8471-4EE8-87FB-C3275FAAC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93E6654-E97F-4AE8-B7A6-9CDB5F847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1106-F163-40C9-AF84-9461AF201A0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CA9EE01-4905-4256-9693-F165749E3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606907C-3A60-42C4-8B17-E6F744502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31A6D-8CF7-48BD-83DF-F59E5CBD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495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972BAD5-F6B1-4FEC-B2EB-C479BC120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A8DD66B-18FF-4F47-A218-762A034A55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ED66A7D-01B2-4C52-B7DE-0720F6D16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515DA9B-83C8-4369-938F-1BDE9A91F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1106-F163-40C9-AF84-9461AF201A0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67FC447-883C-4DAA-8535-885C14C2B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43C4EEB-17AD-4A4F-B273-CF138D75B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31A6D-8CF7-48BD-83DF-F59E5CBD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232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5FE4B2A-4A50-4BA4-BD8B-72AA9EE84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CCB0FCA-31DE-49A9-911B-13952CE1F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9455803-4E49-4ECB-8693-F4A9B673D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9A513454-C959-4B89-96E1-386B663232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95DF0F8-7AB5-4F40-8D75-E3059D7E89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DAD635E7-FC6B-444D-A6C2-44373E534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1106-F163-40C9-AF84-9461AF201A0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740F1A7-DE51-48CA-8059-9A82F8873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204301F8-A86B-48E1-9B94-D24A80825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31A6D-8CF7-48BD-83DF-F59E5CBD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516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40C8762-03F7-47FB-A85C-21EFC6BD1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095A060-F13A-401E-AB5D-7CE252EA9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1106-F163-40C9-AF84-9461AF201A0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FB0E345-A92F-4133-AED9-C35C5C587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31779212-1DDC-41C4-AA22-3B134D0B4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31A6D-8CF7-48BD-83DF-F59E5CBD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364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7C6122D5-BCB6-4119-91E8-D9961CB59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1106-F163-40C9-AF84-9461AF201A0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41EEB40C-8192-4EFF-AB67-1BC6FB899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E945885-5829-4E6F-95F4-21F687C4A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31A6D-8CF7-48BD-83DF-F59E5CBD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799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144006-486B-4048-AF0B-25FE99542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11E4739-11AF-4AC2-8DE7-35D46CB30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5EC6FA5-5CFC-4E98-B03A-DD88D7D822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E868B64-DE10-44A3-8777-42B23B3D9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1106-F163-40C9-AF84-9461AF201A0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8087CF8-9ADA-4537-8874-7E9BDCDDD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6B7C3BD-A54A-4D3B-A38E-ED0072584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31A6D-8CF7-48BD-83DF-F59E5CBD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340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A070788-A353-4A2D-9E63-B9827851F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1F1DB991-9CAF-4BE8-B0BC-E3B4C4D8E4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A019DDE-9481-4FF5-8257-FA39EEB64A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F66F2AC-C15E-49F5-B821-461F3BF3F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1106-F163-40C9-AF84-9461AF201A0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DB85FAE-63B6-4D7C-86CC-932CF8599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CE89812-F6AD-454E-BD17-3290FEC64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31A6D-8CF7-48BD-83DF-F59E5CBD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552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4A46FE8-EF66-4052-A5D7-1D14A696D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F8B060A-8F29-4EDD-999E-7AA8EC2E3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2283386-7C0A-49A9-979A-723385793D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D1106-F163-40C9-AF84-9461AF201A0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93D73AE-4605-4D9E-9073-D493C5BE6F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A69FEE6-B62F-408F-B133-E35042C2E5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31A6D-8CF7-48BD-83DF-F59E5CBD5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4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543339" y="2343564"/>
            <a:ext cx="555266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</a:p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NUKLEIN KISLOTALAR</a:t>
            </a:r>
          </a:p>
          <a:p>
            <a:pPr algn="ctr"/>
            <a:endParaRPr lang="ru-RU" sz="6600" b="1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32B8497-2ECE-4619-8EC9-ADC1D8CC3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331347"/>
            <a:ext cx="5343330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 ASOSLARI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F8C973B-7A36-47EA-820B-F14DAD785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357" y="1682890"/>
            <a:ext cx="11025807" cy="492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880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ATF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905BF2B-B143-4631-BE35-B2895A854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261" y="1881809"/>
            <a:ext cx="8249478" cy="409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40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 KISLOTA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7BFA61B-EE79-4556-A3F0-930266154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348" y="1789043"/>
            <a:ext cx="10893287" cy="466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2242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679C120-1C14-414A-8667-0C3DB22D3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7528" y="1785877"/>
            <a:ext cx="2809461" cy="345473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1DCD0C8-5915-4C5E-B0F9-69B2C7CDB6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625" y="2090825"/>
            <a:ext cx="2643804" cy="296411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7F27EB8-89F2-4FF4-AE16-D5D7187839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3180" y="1834843"/>
            <a:ext cx="4145639" cy="449314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CB31E131-9E4F-42BB-9E51-7EE36F72266B}"/>
              </a:ext>
            </a:extLst>
          </p:cNvPr>
          <p:cNvSpPr/>
          <p:nvPr/>
        </p:nvSpPr>
        <p:spPr>
          <a:xfrm>
            <a:off x="424070" y="5343975"/>
            <a:ext cx="3479840" cy="96740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Jeyms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Uotson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="" xmlns:a16="http://schemas.microsoft.com/office/drawing/2014/main" id="{7757AE5F-A497-41AA-A9EE-1C4662E4CC2A}"/>
              </a:ext>
            </a:extLst>
          </p:cNvPr>
          <p:cNvSpPr/>
          <p:nvPr/>
        </p:nvSpPr>
        <p:spPr>
          <a:xfrm>
            <a:off x="8168819" y="5453636"/>
            <a:ext cx="3432313" cy="950659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Frensis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Krik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E8B0DA64-85A5-4EE6-9731-62E1364F3C32}"/>
              </a:ext>
            </a:extLst>
          </p:cNvPr>
          <p:cNvSpPr/>
          <p:nvPr/>
        </p:nvSpPr>
        <p:spPr>
          <a:xfrm>
            <a:off x="6453810" y="1785877"/>
            <a:ext cx="1842052" cy="111634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1953-yil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189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799" y="1470990"/>
            <a:ext cx="11661913" cy="523460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515B88CE-B396-4735-AB48-D012E364DD66}"/>
              </a:ext>
            </a:extLst>
          </p:cNvPr>
          <p:cNvSpPr/>
          <p:nvPr/>
        </p:nvSpPr>
        <p:spPr>
          <a:xfrm>
            <a:off x="471276" y="1563898"/>
            <a:ext cx="11328957" cy="479444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tarafga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buralib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spiral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polinukleotid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zanjir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antiparallel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nukleotid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0,34 nm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Spiralning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buralishi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10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nukleotid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nukleotidning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345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Zanjir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uzunasiga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fosfodiefir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birikadi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Purin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pirimidin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birikadi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nukleotid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tripletni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41B3E095-B5E3-46E4-B0D2-2CC943BF7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8967" y="1563898"/>
            <a:ext cx="2238234" cy="479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5304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799" y="1470990"/>
            <a:ext cx="11661913" cy="523460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1DC574C-6915-4978-9C32-9CC107928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104" y="1749380"/>
            <a:ext cx="7845287" cy="445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00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KOMPLEMENTARLIK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9260D70-80A7-4637-9F3F-FB02536D7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804" y="2099185"/>
            <a:ext cx="2801359" cy="35011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21ADB0E-492F-40AA-BB49-2CBDC43E22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0725" y="2140017"/>
            <a:ext cx="2801358" cy="386321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5BF39A00-4D5F-4347-80D4-C5D7B339DA22}"/>
              </a:ext>
            </a:extLst>
          </p:cNvPr>
          <p:cNvSpPr/>
          <p:nvPr/>
        </p:nvSpPr>
        <p:spPr>
          <a:xfrm>
            <a:off x="4797288" y="2372139"/>
            <a:ext cx="3432312" cy="295523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   T</a:t>
            </a:r>
          </a:p>
          <a:p>
            <a:pPr algn="ctr"/>
            <a:r>
              <a:rPr lang="en-US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   C</a:t>
            </a:r>
            <a:endParaRPr lang="ru-RU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25DF0E6F-5CED-4348-9030-E6FF8EA04A35}"/>
              </a:ext>
            </a:extLst>
          </p:cNvPr>
          <p:cNvCxnSpPr/>
          <p:nvPr/>
        </p:nvCxnSpPr>
        <p:spPr>
          <a:xfrm>
            <a:off x="6427304" y="4214191"/>
            <a:ext cx="927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B1395C78-B43E-4052-9371-185FAB89B102}"/>
              </a:ext>
            </a:extLst>
          </p:cNvPr>
          <p:cNvCxnSpPr/>
          <p:nvPr/>
        </p:nvCxnSpPr>
        <p:spPr>
          <a:xfrm>
            <a:off x="6291850" y="4132717"/>
            <a:ext cx="357808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DFA4F23-FFB9-4978-A3BE-01F2A455CF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1850" y="4295665"/>
            <a:ext cx="390178" cy="54869"/>
          </a:xfrm>
          <a:prstGeom prst="rect">
            <a:avLst/>
          </a:prstGeom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FABE8607-611C-43ED-8B50-BC913033A1F0}"/>
              </a:ext>
            </a:extLst>
          </p:cNvPr>
          <p:cNvCxnSpPr/>
          <p:nvPr/>
        </p:nvCxnSpPr>
        <p:spPr>
          <a:xfrm>
            <a:off x="6291850" y="4499113"/>
            <a:ext cx="357808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B17C39C1-53E1-477D-9FD8-D88F914F49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7791" y="3291826"/>
            <a:ext cx="390178" cy="5486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C61ED6F3-AFA9-4B2A-87B2-CD1FA2DB37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8084" y="3481339"/>
            <a:ext cx="390178" cy="5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4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KOMPLEMENTARLIK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пятиугольник 6">
            <a:extLst>
              <a:ext uri="{FF2B5EF4-FFF2-40B4-BE49-F238E27FC236}">
                <a16:creationId xmlns="" xmlns:a16="http://schemas.microsoft.com/office/drawing/2014/main" id="{CC74009A-FCF3-472E-9FCD-C3B70DF99328}"/>
              </a:ext>
            </a:extLst>
          </p:cNvPr>
          <p:cNvSpPr/>
          <p:nvPr/>
        </p:nvSpPr>
        <p:spPr>
          <a:xfrm>
            <a:off x="424071" y="1774819"/>
            <a:ext cx="2564295" cy="1496430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/>
          </a:p>
        </p:txBody>
      </p:sp>
      <p:sp>
        <p:nvSpPr>
          <p:cNvPr id="9" name="Стрелка: шеврон 8">
            <a:extLst>
              <a:ext uri="{FF2B5EF4-FFF2-40B4-BE49-F238E27FC236}">
                <a16:creationId xmlns="" xmlns:a16="http://schemas.microsoft.com/office/drawing/2014/main" id="{992E3539-D240-4897-989F-F9B275BD9C72}"/>
              </a:ext>
            </a:extLst>
          </p:cNvPr>
          <p:cNvSpPr/>
          <p:nvPr/>
        </p:nvSpPr>
        <p:spPr>
          <a:xfrm>
            <a:off x="2299252" y="1774818"/>
            <a:ext cx="2319130" cy="1496431"/>
          </a:xfrm>
          <a:prstGeom prst="chevr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15" name="Стрелка: пятиугольник 14">
            <a:extLst>
              <a:ext uri="{FF2B5EF4-FFF2-40B4-BE49-F238E27FC236}">
                <a16:creationId xmlns="" xmlns:a16="http://schemas.microsoft.com/office/drawing/2014/main" id="{8C55E347-6FE6-43A8-B83C-A82B25701D26}"/>
              </a:ext>
            </a:extLst>
          </p:cNvPr>
          <p:cNvSpPr/>
          <p:nvPr/>
        </p:nvSpPr>
        <p:spPr>
          <a:xfrm>
            <a:off x="424071" y="3436697"/>
            <a:ext cx="2564295" cy="1518566"/>
          </a:xfrm>
          <a:prstGeom prst="homePlat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dirty="0"/>
          </a:p>
        </p:txBody>
      </p:sp>
      <p:sp>
        <p:nvSpPr>
          <p:cNvPr id="16" name="Стрелка: шеврон 15">
            <a:extLst>
              <a:ext uri="{FF2B5EF4-FFF2-40B4-BE49-F238E27FC236}">
                <a16:creationId xmlns="" xmlns:a16="http://schemas.microsoft.com/office/drawing/2014/main" id="{47AED506-E577-4F2E-9C39-33EDD56A8061}"/>
              </a:ext>
            </a:extLst>
          </p:cNvPr>
          <p:cNvSpPr/>
          <p:nvPr/>
        </p:nvSpPr>
        <p:spPr>
          <a:xfrm>
            <a:off x="2299252" y="3447765"/>
            <a:ext cx="2464905" cy="1496430"/>
          </a:xfrm>
          <a:prstGeom prst="chevron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2BFA71CE-8D39-47F2-B642-AE3268C87856}"/>
              </a:ext>
            </a:extLst>
          </p:cNvPr>
          <p:cNvSpPr/>
          <p:nvPr/>
        </p:nvSpPr>
        <p:spPr>
          <a:xfrm>
            <a:off x="4982818" y="2544417"/>
            <a:ext cx="6785111" cy="326003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DNK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ATT CCG ATG CAT CCT ATG</a:t>
            </a:r>
          </a:p>
          <a:p>
            <a:pPr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</a:t>
            </a:r>
            <a:r>
              <a:rPr lang="en-U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TAA GGC TAC GTA GGA TAC</a:t>
            </a:r>
          </a:p>
          <a:p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-RNK AUUCCG AUGCAUCCUAUG</a:t>
            </a:r>
          </a:p>
          <a:p>
            <a:pPr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10x2 + 8x3 = 44</a:t>
            </a:r>
          </a:p>
          <a:p>
            <a:pPr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x 0,34 = 6,12 nm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17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CHARGAFF QOIDASI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A432D53-4BBB-4737-9341-A867741659AF}"/>
              </a:ext>
            </a:extLst>
          </p:cNvPr>
          <p:cNvSpPr/>
          <p:nvPr/>
        </p:nvSpPr>
        <p:spPr>
          <a:xfrm>
            <a:off x="6089374" y="2279338"/>
            <a:ext cx="4691270" cy="368024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A+T+G+C = 100%</a:t>
            </a:r>
          </a:p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A=T G=C</a:t>
            </a:r>
          </a:p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A+G = T+C = 50%</a:t>
            </a:r>
          </a:p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A+C = T+G = 50%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1F6E267-BAD2-430A-B014-AB0EAB2A3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124" y="1783768"/>
            <a:ext cx="4240694" cy="467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90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REDUPLIKATSIYA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4176AFF-95D8-4972-A4DE-F88E9F1A2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437" y="1885054"/>
            <a:ext cx="3054361" cy="446882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B7E53AB4-E368-4E93-8CD7-9B3C3748D438}"/>
              </a:ext>
            </a:extLst>
          </p:cNvPr>
          <p:cNvSpPr/>
          <p:nvPr/>
        </p:nvSpPr>
        <p:spPr>
          <a:xfrm>
            <a:off x="4651513" y="1987826"/>
            <a:ext cx="6679096" cy="420093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DNKning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ortishi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bo‘linishining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interfaza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bosqichida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04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O‘TGAN DARS MAVZUSINI MUSTAHKAMLASH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BC37EF09-FEF1-45C2-8C16-1A38C93EE4A9}"/>
              </a:ext>
            </a:extLst>
          </p:cNvPr>
          <p:cNvSpPr/>
          <p:nvPr/>
        </p:nvSpPr>
        <p:spPr>
          <a:xfrm>
            <a:off x="9018565" y="5382242"/>
            <a:ext cx="2652930" cy="87451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denaturatsiya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176F80E-4351-4FE3-A765-0A4A0F15C612}"/>
              </a:ext>
            </a:extLst>
          </p:cNvPr>
          <p:cNvSpPr/>
          <p:nvPr/>
        </p:nvSpPr>
        <p:spPr>
          <a:xfrm>
            <a:off x="743243" y="5393880"/>
            <a:ext cx="2968283" cy="8628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dissimilyatsiya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A7C1C2C4-AF91-4A1C-A247-C5147C35D9A7}"/>
              </a:ext>
            </a:extLst>
          </p:cNvPr>
          <p:cNvSpPr/>
          <p:nvPr/>
        </p:nvSpPr>
        <p:spPr>
          <a:xfrm>
            <a:off x="658251" y="4168718"/>
            <a:ext cx="2201594" cy="92899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gomeostaz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="" xmlns:a16="http://schemas.microsoft.com/office/drawing/2014/main" id="{AFCCF920-B59E-4818-AFF4-57767B38AC52}"/>
              </a:ext>
            </a:extLst>
          </p:cNvPr>
          <p:cNvSpPr/>
          <p:nvPr/>
        </p:nvSpPr>
        <p:spPr>
          <a:xfrm>
            <a:off x="4051496" y="5393880"/>
            <a:ext cx="1702191" cy="86287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protein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="" xmlns:a16="http://schemas.microsoft.com/office/drawing/2014/main" id="{DD5AC8CD-0211-4124-8FD3-C31BE2F9DDE9}"/>
              </a:ext>
            </a:extLst>
          </p:cNvPr>
          <p:cNvSpPr/>
          <p:nvPr/>
        </p:nvSpPr>
        <p:spPr>
          <a:xfrm>
            <a:off x="6050282" y="5393879"/>
            <a:ext cx="2652930" cy="78779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glikozid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bog‘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="" xmlns:a16="http://schemas.microsoft.com/office/drawing/2014/main" id="{C9F1D0D0-0036-40AE-8933-4EDEA23C597C}"/>
              </a:ext>
            </a:extLst>
          </p:cNvPr>
          <p:cNvSpPr/>
          <p:nvPr/>
        </p:nvSpPr>
        <p:spPr>
          <a:xfrm>
            <a:off x="8815169" y="3111536"/>
            <a:ext cx="2799471" cy="91567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gomopolimer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2C959C7F-7133-46B5-BB21-7103604CE2CB}"/>
              </a:ext>
            </a:extLst>
          </p:cNvPr>
          <p:cNvSpPr/>
          <p:nvPr/>
        </p:nvSpPr>
        <p:spPr>
          <a:xfrm>
            <a:off x="3318219" y="4215190"/>
            <a:ext cx="2799471" cy="928992"/>
          </a:xfrm>
          <a:prstGeom prst="rect">
            <a:avLst/>
          </a:prstGeom>
          <a:solidFill>
            <a:srgbClr val="DC2C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geteropolimer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="" xmlns:a16="http://schemas.microsoft.com/office/drawing/2014/main" id="{398DAFB3-7C5B-4A54-9700-7B63294CA15F}"/>
              </a:ext>
            </a:extLst>
          </p:cNvPr>
          <p:cNvSpPr/>
          <p:nvPr/>
        </p:nvSpPr>
        <p:spPr>
          <a:xfrm>
            <a:off x="9152207" y="4216854"/>
            <a:ext cx="2429021" cy="92732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peptid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bog‘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C7C246CC-DEB8-4E7A-AC42-CB349FD4CB7A}"/>
              </a:ext>
            </a:extLst>
          </p:cNvPr>
          <p:cNvSpPr/>
          <p:nvPr/>
        </p:nvSpPr>
        <p:spPr>
          <a:xfrm>
            <a:off x="6667792" y="3117435"/>
            <a:ext cx="1730326" cy="90387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geparin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="" xmlns:a16="http://schemas.microsoft.com/office/drawing/2014/main" id="{4D5DF924-B7B9-4862-A677-F4898EF38D01}"/>
              </a:ext>
            </a:extLst>
          </p:cNvPr>
          <p:cNvSpPr/>
          <p:nvPr/>
        </p:nvSpPr>
        <p:spPr>
          <a:xfrm>
            <a:off x="6451797" y="4296124"/>
            <a:ext cx="2363372" cy="9038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globulin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="" xmlns:a16="http://schemas.microsoft.com/office/drawing/2014/main" id="{47B6E6C9-E53F-40C8-8096-EC878A07B249}"/>
              </a:ext>
            </a:extLst>
          </p:cNvPr>
          <p:cNvSpPr/>
          <p:nvPr/>
        </p:nvSpPr>
        <p:spPr>
          <a:xfrm>
            <a:off x="494127" y="2999068"/>
            <a:ext cx="3160543" cy="928992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assimilyatsiya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5B81D6CE-1E2C-415B-94E9-15F8E41F4A3F}"/>
              </a:ext>
            </a:extLst>
          </p:cNvPr>
          <p:cNvSpPr/>
          <p:nvPr/>
        </p:nvSpPr>
        <p:spPr>
          <a:xfrm>
            <a:off x="4015740" y="3080073"/>
            <a:ext cx="2201594" cy="84607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xitin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232A4EA9-0BA2-4E32-82AE-264F31894E7D}"/>
              </a:ext>
            </a:extLst>
          </p:cNvPr>
          <p:cNvSpPr/>
          <p:nvPr/>
        </p:nvSpPr>
        <p:spPr>
          <a:xfrm>
            <a:off x="1988233" y="1743768"/>
            <a:ext cx="8458202" cy="1084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atamalarni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oqsilga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jumlani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3827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RNK TURLARI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FE96F859-33C9-481D-ACAB-63C5E3837D22}"/>
              </a:ext>
            </a:extLst>
          </p:cNvPr>
          <p:cNvSpPr/>
          <p:nvPr/>
        </p:nvSpPr>
        <p:spPr>
          <a:xfrm>
            <a:off x="3583058" y="1950909"/>
            <a:ext cx="5459896" cy="1179444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RIBONUKLEIN KISLOTA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B7B904D5-E814-4EC3-A205-AEEA86E46389}"/>
              </a:ext>
            </a:extLst>
          </p:cNvPr>
          <p:cNvSpPr/>
          <p:nvPr/>
        </p:nvSpPr>
        <p:spPr>
          <a:xfrm>
            <a:off x="649357" y="4134678"/>
            <a:ext cx="3670852" cy="1497496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INFORMATSION RNK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8B848F54-EB2C-4843-A894-57F28A47FCE1}"/>
              </a:ext>
            </a:extLst>
          </p:cNvPr>
          <p:cNvSpPr/>
          <p:nvPr/>
        </p:nvSpPr>
        <p:spPr>
          <a:xfrm>
            <a:off x="4555438" y="4119465"/>
            <a:ext cx="3515136" cy="1497496"/>
          </a:xfrm>
          <a:prstGeom prst="roundRect">
            <a:avLst/>
          </a:prstGeom>
          <a:solidFill>
            <a:srgbClr val="0070C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TRANSPORT RNK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="" xmlns:a16="http://schemas.microsoft.com/office/drawing/2014/main" id="{07DFB71E-22B1-4A0A-B058-FC368069B589}"/>
              </a:ext>
            </a:extLst>
          </p:cNvPr>
          <p:cNvSpPr/>
          <p:nvPr/>
        </p:nvSpPr>
        <p:spPr>
          <a:xfrm>
            <a:off x="8269357" y="4134678"/>
            <a:ext cx="3445565" cy="1497496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RIBOSOMAL RNK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="" xmlns:a16="http://schemas.microsoft.com/office/drawing/2014/main" id="{C59038D0-833D-4CC6-A74E-F4322603A4D8}"/>
              </a:ext>
            </a:extLst>
          </p:cNvPr>
          <p:cNvCxnSpPr>
            <a:stCxn id="5" idx="2"/>
            <a:endCxn id="6" idx="0"/>
          </p:cNvCxnSpPr>
          <p:nvPr/>
        </p:nvCxnSpPr>
        <p:spPr>
          <a:xfrm flipH="1">
            <a:off x="2484783" y="3130353"/>
            <a:ext cx="3828223" cy="10043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="" xmlns:a16="http://schemas.microsoft.com/office/drawing/2014/main" id="{700B2CC9-5BEB-4E40-B045-46B03A7EBA66}"/>
              </a:ext>
            </a:extLst>
          </p:cNvPr>
          <p:cNvCxnSpPr>
            <a:stCxn id="5" idx="2"/>
          </p:cNvCxnSpPr>
          <p:nvPr/>
        </p:nvCxnSpPr>
        <p:spPr>
          <a:xfrm>
            <a:off x="6313006" y="3130353"/>
            <a:ext cx="3747055" cy="95868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="" xmlns:a16="http://schemas.microsoft.com/office/drawing/2014/main" id="{A64BE3BF-B5EA-4821-97A5-4CE239F8292B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>
          <a:xfrm>
            <a:off x="6313006" y="3130353"/>
            <a:ext cx="0" cy="98911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620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INFORMATSION RNK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12BB8C7-9B03-4CCF-A6CF-6BDEBB2A6B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425" y="1769962"/>
            <a:ext cx="7513983" cy="284558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FF1DFCFD-89F3-459D-BA5D-37CED4BA8616}"/>
              </a:ext>
            </a:extLst>
          </p:cNvPr>
          <p:cNvSpPr/>
          <p:nvPr/>
        </p:nvSpPr>
        <p:spPr>
          <a:xfrm>
            <a:off x="715617" y="4615543"/>
            <a:ext cx="10972800" cy="175875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sintezi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ma’lumotni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DNKdan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zanjir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tripletlardan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Boshlovchi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tugatuvchi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tripletlar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terminator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tripletlar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i-RNKdagi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tripletlar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kodon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58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RNK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19270" y="1632857"/>
            <a:ext cx="11913704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9EF7361-8FAC-4951-9200-8B2314EDD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19" y="1749287"/>
            <a:ext cx="4456047" cy="469684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66B281FB-709D-49AD-BAD0-AACF459FF2CB}"/>
              </a:ext>
            </a:extLst>
          </p:cNvPr>
          <p:cNvSpPr/>
          <p:nvPr/>
        </p:nvSpPr>
        <p:spPr>
          <a:xfrm>
            <a:off x="5030856" y="1807502"/>
            <a:ext cx="6864628" cy="4580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t-RNK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eslatadi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sintezi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ribosomaga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qismidagi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triplet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antikodon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-RNK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kodoni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t-RNK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antikodoniga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komplementar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sintezlanadi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Akseptor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antikodonga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biriktiradi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t-RNK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39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RIBOSOMAL RNK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17BE37B-0FB5-4DCD-BEC7-2D70703EDE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052" y="2089397"/>
            <a:ext cx="9889435" cy="406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56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 BIOSINTEZI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1771E007-668E-4088-B94B-2B2BCD223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626" y="1882333"/>
            <a:ext cx="6321287" cy="428873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6CBA3AA-297F-446B-A63F-585B9C56B972}"/>
              </a:ext>
            </a:extLst>
          </p:cNvPr>
          <p:cNvSpPr/>
          <p:nvPr/>
        </p:nvSpPr>
        <p:spPr>
          <a:xfrm>
            <a:off x="7699513" y="2204526"/>
            <a:ext cx="3723861" cy="364434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RNKning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biosintezida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2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RNK VA DNK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1FB09608-4D05-48E7-A444-233896738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826" y="1828258"/>
            <a:ext cx="8520915" cy="458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82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TRANSKRIPSIYA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5B2A461-D917-4404-B6B5-9391F788A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9890" y="1981220"/>
            <a:ext cx="7195965" cy="401681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21F062CC-163B-4881-89C4-263533F4FA4F}"/>
              </a:ext>
            </a:extLst>
          </p:cNvPr>
          <p:cNvSpPr/>
          <p:nvPr/>
        </p:nvSpPr>
        <p:spPr>
          <a:xfrm>
            <a:off x="446145" y="1981220"/>
            <a:ext cx="3962400" cy="427649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RNKning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sintezlanishi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Yadroda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sintezi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-RNK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DNKning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zanjiridan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nusxa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ko‘chiradi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27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="" xmlns:a16="http://schemas.microsoft.com/office/drawing/2014/main" id="{85ADADEA-241C-474B-B4B9-C305096BDA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42906"/>
              </p:ext>
            </p:extLst>
          </p:nvPr>
        </p:nvGraphicFramePr>
        <p:xfrm>
          <a:off x="516834" y="1740082"/>
          <a:ext cx="11158332" cy="4475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9444">
                  <a:extLst>
                    <a:ext uri="{9D8B030D-6E8A-4147-A177-3AD203B41FA5}">
                      <a16:colId xmlns="" xmlns:a16="http://schemas.microsoft.com/office/drawing/2014/main" val="511316550"/>
                    </a:ext>
                  </a:extLst>
                </a:gridCol>
                <a:gridCol w="3719444">
                  <a:extLst>
                    <a:ext uri="{9D8B030D-6E8A-4147-A177-3AD203B41FA5}">
                      <a16:colId xmlns="" xmlns:a16="http://schemas.microsoft.com/office/drawing/2014/main" val="1500784140"/>
                    </a:ext>
                  </a:extLst>
                </a:gridCol>
                <a:gridCol w="3719444">
                  <a:extLst>
                    <a:ext uri="{9D8B030D-6E8A-4147-A177-3AD203B41FA5}">
                      <a16:colId xmlns="" xmlns:a16="http://schemas.microsoft.com/office/drawing/2014/main" val="3332255834"/>
                    </a:ext>
                  </a:extLst>
                </a:gridCol>
              </a:tblGrid>
              <a:tr h="63931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Xususiyatlari</a:t>
                      </a:r>
                      <a:endParaRPr lang="ru-RU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DNK</a:t>
                      </a:r>
                      <a:endParaRPr lang="ru-RU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RNK</a:t>
                      </a:r>
                      <a:endParaRPr lang="ru-RU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47307918"/>
                  </a:ext>
                </a:extLst>
              </a:tr>
              <a:tr h="639312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Hujayrada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uchrashi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01330680"/>
                  </a:ext>
                </a:extLst>
              </a:tr>
              <a:tr h="639312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Funksiyasi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32800290"/>
                  </a:ext>
                </a:extLst>
              </a:tr>
              <a:tr h="639312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Polipeptid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zanjiri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87664917"/>
                  </a:ext>
                </a:extLst>
              </a:tr>
              <a:tr h="639312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Uglevodlar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93304136"/>
                  </a:ext>
                </a:extLst>
              </a:tr>
              <a:tr h="639312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Purin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asoslari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76190649"/>
                  </a:ext>
                </a:extLst>
              </a:tr>
              <a:tr h="639312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Pirimidin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asoslari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34913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058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BD582479-A8C0-4EE2-96EB-C637CE7B163F}"/>
              </a:ext>
            </a:extLst>
          </p:cNvPr>
          <p:cNvSpPr/>
          <p:nvPr/>
        </p:nvSpPr>
        <p:spPr>
          <a:xfrm>
            <a:off x="516836" y="2083835"/>
            <a:ext cx="5367130" cy="398890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molekulasining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zanjirida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ketma-ketlikda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AAA ACG TAG GAC TAT.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DNKning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zanjiri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DNKdagi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bog‘lari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RNKdagi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izchilligi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RNK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97970693-7620-445A-963D-34D7DCE0DE9E}"/>
              </a:ext>
            </a:extLst>
          </p:cNvPr>
          <p:cNvSpPr/>
          <p:nvPr/>
        </p:nvSpPr>
        <p:spPr>
          <a:xfrm>
            <a:off x="6334541" y="2040835"/>
            <a:ext cx="5367130" cy="403190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-RNK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molekulasida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G-34%; U-18%; C-28%; A-20%. Shu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RNKni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sintezlashda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DNKdagi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foizini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31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05EAFE33-5B23-4521-8AA2-3B2334E25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5176"/>
            <a:ext cx="10515600" cy="2788578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7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6-§. </a:t>
            </a:r>
            <a:r>
              <a:rPr lang="en-US" sz="7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28-32-betlardagi </a:t>
            </a:r>
            <a:r>
              <a:rPr lang="en-US" sz="7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7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en-US" sz="7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7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78548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C059AC7-45A7-4A46-B2EC-280AE3D66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326425" y="3410484"/>
            <a:ext cx="487722" cy="116443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BA72E5E8-E769-4E4A-8A93-EF7496609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922521">
            <a:off x="4639368" y="4371404"/>
            <a:ext cx="487722" cy="116443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6D13E288-0B15-49F5-B9FB-EBFFE8646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153945" y="3486215"/>
            <a:ext cx="487722" cy="11994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55D947EA-7132-4D74-BC11-1D32D9634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299588">
            <a:off x="6663331" y="2509178"/>
            <a:ext cx="487722" cy="123019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KLASTER USULI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>
            <a:extLst>
              <a:ext uri="{FF2B5EF4-FFF2-40B4-BE49-F238E27FC236}">
                <a16:creationId xmlns="" xmlns:a16="http://schemas.microsoft.com/office/drawing/2014/main" id="{BF2B35E6-3B57-4B6F-ACC7-84FD67C802E4}"/>
              </a:ext>
            </a:extLst>
          </p:cNvPr>
          <p:cNvSpPr/>
          <p:nvPr/>
        </p:nvSpPr>
        <p:spPr>
          <a:xfrm>
            <a:off x="5094298" y="3338708"/>
            <a:ext cx="1761520" cy="1561514"/>
          </a:xfrm>
          <a:prstGeom prst="ellipse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vazifa-lari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="" xmlns:a16="http://schemas.microsoft.com/office/drawing/2014/main" id="{1996C7DE-F091-462B-A0F0-136351A0CB27}"/>
              </a:ext>
            </a:extLst>
          </p:cNvPr>
          <p:cNvCxnSpPr>
            <a:cxnSpLocks/>
            <a:stCxn id="3" idx="0"/>
          </p:cNvCxnSpPr>
          <p:nvPr/>
        </p:nvCxnSpPr>
        <p:spPr>
          <a:xfrm flipH="1" flipV="1">
            <a:off x="5950638" y="2419644"/>
            <a:ext cx="24420" cy="91906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85A9F74-3E56-4645-A2F1-AF5E70905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753922">
            <a:off x="4743091" y="2522973"/>
            <a:ext cx="487722" cy="116443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10747A5E-D2BA-4EE5-B20C-5540CED2F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092540">
            <a:off x="6554653" y="4416049"/>
            <a:ext cx="896190" cy="126807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B4909865-6EB4-488A-8152-8F4249E283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397860">
            <a:off x="5502539" y="4837323"/>
            <a:ext cx="896190" cy="1268078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3CE25291-55F3-4F7B-9FCD-2D26531A4DF9}"/>
              </a:ext>
            </a:extLst>
          </p:cNvPr>
          <p:cNvSpPr/>
          <p:nvPr/>
        </p:nvSpPr>
        <p:spPr>
          <a:xfrm>
            <a:off x="5141406" y="1786071"/>
            <a:ext cx="1613872" cy="64317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PLASTIK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DBA95F2F-496C-4CEF-A257-F01D26E01903}"/>
              </a:ext>
            </a:extLst>
          </p:cNvPr>
          <p:cNvSpPr/>
          <p:nvPr/>
        </p:nvSpPr>
        <p:spPr>
          <a:xfrm>
            <a:off x="7137645" y="2480229"/>
            <a:ext cx="2490850" cy="59695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FERMENTATIV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="" xmlns:a16="http://schemas.microsoft.com/office/drawing/2014/main" id="{51F66346-B637-400F-A4D2-BB18880B061B}"/>
              </a:ext>
            </a:extLst>
          </p:cNvPr>
          <p:cNvSpPr/>
          <p:nvPr/>
        </p:nvSpPr>
        <p:spPr>
          <a:xfrm>
            <a:off x="7690010" y="3842084"/>
            <a:ext cx="2129851" cy="57176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="" xmlns:a16="http://schemas.microsoft.com/office/drawing/2014/main" id="{D5BB6A65-102E-41BA-AB64-0B33B64D7D9F}"/>
              </a:ext>
            </a:extLst>
          </p:cNvPr>
          <p:cNvSpPr/>
          <p:nvPr/>
        </p:nvSpPr>
        <p:spPr>
          <a:xfrm>
            <a:off x="7242847" y="4873315"/>
            <a:ext cx="1675051" cy="66891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="" xmlns:a16="http://schemas.microsoft.com/office/drawing/2014/main" id="{C8551AE9-5498-470A-8213-B95D7B63970E}"/>
              </a:ext>
            </a:extLst>
          </p:cNvPr>
          <p:cNvSpPr/>
          <p:nvPr/>
        </p:nvSpPr>
        <p:spPr>
          <a:xfrm>
            <a:off x="5277751" y="5793050"/>
            <a:ext cx="1477527" cy="662706"/>
          </a:xfrm>
          <a:prstGeom prst="roundRect">
            <a:avLst>
              <a:gd name="adj" fmla="val 10668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TOKSIN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="" xmlns:a16="http://schemas.microsoft.com/office/drawing/2014/main" id="{A27CCE98-2311-4808-B52A-B7808B997698}"/>
              </a:ext>
            </a:extLst>
          </p:cNvPr>
          <p:cNvSpPr/>
          <p:nvPr/>
        </p:nvSpPr>
        <p:spPr>
          <a:xfrm>
            <a:off x="2796210" y="4806269"/>
            <a:ext cx="1828386" cy="735963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GUMORAL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="" xmlns:a16="http://schemas.microsoft.com/office/drawing/2014/main" id="{01F260E2-49A0-479A-9EE0-E628DFD4AA3C}"/>
              </a:ext>
            </a:extLst>
          </p:cNvPr>
          <p:cNvSpPr/>
          <p:nvPr/>
        </p:nvSpPr>
        <p:spPr>
          <a:xfrm>
            <a:off x="2570863" y="3578087"/>
            <a:ext cx="1696235" cy="75171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="" xmlns:a16="http://schemas.microsoft.com/office/drawing/2014/main" id="{94850425-D49E-429A-883F-B56A1F614816}"/>
              </a:ext>
            </a:extLst>
          </p:cNvPr>
          <p:cNvSpPr/>
          <p:nvPr/>
        </p:nvSpPr>
        <p:spPr>
          <a:xfrm>
            <a:off x="2882701" y="2146852"/>
            <a:ext cx="1888784" cy="735963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="" xmlns:a16="http://schemas.microsoft.com/office/drawing/2014/main" id="{8F0646E2-C780-4B1F-8E0D-70023BCE52E5}"/>
              </a:ext>
            </a:extLst>
          </p:cNvPr>
          <p:cNvSpPr/>
          <p:nvPr/>
        </p:nvSpPr>
        <p:spPr>
          <a:xfrm>
            <a:off x="503524" y="3077184"/>
            <a:ext cx="1851870" cy="7649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AKTIN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="" xmlns:a16="http://schemas.microsoft.com/office/drawing/2014/main" id="{1C25D904-BF5B-40FD-8A0B-3CD942DCFCFC}"/>
              </a:ext>
            </a:extLst>
          </p:cNvPr>
          <p:cNvSpPr/>
          <p:nvPr/>
        </p:nvSpPr>
        <p:spPr>
          <a:xfrm>
            <a:off x="503524" y="4045869"/>
            <a:ext cx="1868615" cy="735963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MIOZIN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="" xmlns:a16="http://schemas.microsoft.com/office/drawing/2014/main" id="{07551E0D-D02B-480B-8C6E-FE607FD6DC6E}"/>
              </a:ext>
            </a:extLst>
          </p:cNvPr>
          <p:cNvCxnSpPr>
            <a:stCxn id="19" idx="1"/>
            <a:endCxn id="21" idx="6"/>
          </p:cNvCxnSpPr>
          <p:nvPr/>
        </p:nvCxnSpPr>
        <p:spPr>
          <a:xfrm flipH="1" flipV="1">
            <a:off x="2355394" y="3459634"/>
            <a:ext cx="215469" cy="49431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="" xmlns:a16="http://schemas.microsoft.com/office/drawing/2014/main" id="{542D507A-2F86-4B7A-BCED-3748FDB9ECA5}"/>
              </a:ext>
            </a:extLst>
          </p:cNvPr>
          <p:cNvCxnSpPr>
            <a:stCxn id="19" idx="1"/>
            <a:endCxn id="22" idx="6"/>
          </p:cNvCxnSpPr>
          <p:nvPr/>
        </p:nvCxnSpPr>
        <p:spPr>
          <a:xfrm flipH="1">
            <a:off x="2372139" y="3953947"/>
            <a:ext cx="198724" cy="45990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Овал 26">
            <a:extLst>
              <a:ext uri="{FF2B5EF4-FFF2-40B4-BE49-F238E27FC236}">
                <a16:creationId xmlns="" xmlns:a16="http://schemas.microsoft.com/office/drawing/2014/main" id="{9D1A88B4-B3D4-4F57-BD43-BB61DB2D5FFA}"/>
              </a:ext>
            </a:extLst>
          </p:cNvPr>
          <p:cNvSpPr/>
          <p:nvPr/>
        </p:nvSpPr>
        <p:spPr>
          <a:xfrm>
            <a:off x="9461658" y="4578534"/>
            <a:ext cx="2209786" cy="89282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FIBRINO-GEN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="" xmlns:a16="http://schemas.microsoft.com/office/drawing/2014/main" id="{8AACCF6F-92D1-443D-BD97-40E908E986D3}"/>
              </a:ext>
            </a:extLst>
          </p:cNvPr>
          <p:cNvSpPr/>
          <p:nvPr/>
        </p:nvSpPr>
        <p:spPr>
          <a:xfrm>
            <a:off x="9336877" y="5562928"/>
            <a:ext cx="2401405" cy="89282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INTERFE-RON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Овал 28">
            <a:extLst>
              <a:ext uri="{FF2B5EF4-FFF2-40B4-BE49-F238E27FC236}">
                <a16:creationId xmlns="" xmlns:a16="http://schemas.microsoft.com/office/drawing/2014/main" id="{8C736BA8-8666-45A2-85DC-1DD5AC53242E}"/>
              </a:ext>
            </a:extLst>
          </p:cNvPr>
          <p:cNvSpPr/>
          <p:nvPr/>
        </p:nvSpPr>
        <p:spPr>
          <a:xfrm>
            <a:off x="6894307" y="5793049"/>
            <a:ext cx="2253076" cy="745983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TROMBIN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 стрелкой 30">
            <a:extLst>
              <a:ext uri="{FF2B5EF4-FFF2-40B4-BE49-F238E27FC236}">
                <a16:creationId xmlns="" xmlns:a16="http://schemas.microsoft.com/office/drawing/2014/main" id="{DDE8F930-988B-4962-9DAA-F87E4254E29D}"/>
              </a:ext>
            </a:extLst>
          </p:cNvPr>
          <p:cNvCxnSpPr>
            <a:stCxn id="16" idx="2"/>
            <a:endCxn id="29" idx="0"/>
          </p:cNvCxnSpPr>
          <p:nvPr/>
        </p:nvCxnSpPr>
        <p:spPr>
          <a:xfrm flipH="1">
            <a:off x="8020845" y="5542232"/>
            <a:ext cx="59528" cy="25081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="" xmlns:a16="http://schemas.microsoft.com/office/drawing/2014/main" id="{0CF86DAC-AAF1-42E7-96DD-2DA403147673}"/>
              </a:ext>
            </a:extLst>
          </p:cNvPr>
          <p:cNvCxnSpPr>
            <a:endCxn id="28" idx="1"/>
          </p:cNvCxnSpPr>
          <p:nvPr/>
        </p:nvCxnSpPr>
        <p:spPr>
          <a:xfrm>
            <a:off x="8917898" y="5504011"/>
            <a:ext cx="770657" cy="1896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="" xmlns:a16="http://schemas.microsoft.com/office/drawing/2014/main" id="{52BF038C-F36F-4EE9-B4B7-E5F7ACA50893}"/>
              </a:ext>
            </a:extLst>
          </p:cNvPr>
          <p:cNvCxnSpPr>
            <a:stCxn id="16" idx="3"/>
            <a:endCxn id="27" idx="2"/>
          </p:cNvCxnSpPr>
          <p:nvPr/>
        </p:nvCxnSpPr>
        <p:spPr>
          <a:xfrm flipV="1">
            <a:off x="8917898" y="5024948"/>
            <a:ext cx="543760" cy="18282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5530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</a:rPr>
              <a:t>VENN DIAGRAMMASI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="" xmlns:a16="http://schemas.microsoft.com/office/drawing/2014/main" id="{FC253FAB-E6CA-47A4-9117-2AE877986842}"/>
              </a:ext>
            </a:extLst>
          </p:cNvPr>
          <p:cNvSpPr/>
          <p:nvPr/>
        </p:nvSpPr>
        <p:spPr>
          <a:xfrm>
            <a:off x="590843" y="1882702"/>
            <a:ext cx="7047914" cy="447352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>
            <a:extLst>
              <a:ext uri="{FF2B5EF4-FFF2-40B4-BE49-F238E27FC236}">
                <a16:creationId xmlns="" xmlns:a16="http://schemas.microsoft.com/office/drawing/2014/main" id="{AFDEFF5D-DD01-4895-A125-62CD03C17683}"/>
              </a:ext>
            </a:extLst>
          </p:cNvPr>
          <p:cNvSpPr/>
          <p:nvPr/>
        </p:nvSpPr>
        <p:spPr>
          <a:xfrm>
            <a:off x="4553243" y="1882701"/>
            <a:ext cx="7047914" cy="4588437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C73DE39E-14F3-4A36-9DFD-2B9A6CBC2CF3}"/>
              </a:ext>
            </a:extLst>
          </p:cNvPr>
          <p:cNvSpPr/>
          <p:nvPr/>
        </p:nvSpPr>
        <p:spPr>
          <a:xfrm>
            <a:off x="3007354" y="2009089"/>
            <a:ext cx="18774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6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glevod</a:t>
            </a:r>
            <a:endParaRPr lang="ru-RU" sz="36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F3F76605-42E7-4E28-BBAF-EBBB29B8E7F4}"/>
              </a:ext>
            </a:extLst>
          </p:cNvPr>
          <p:cNvSpPr/>
          <p:nvPr/>
        </p:nvSpPr>
        <p:spPr>
          <a:xfrm>
            <a:off x="7447511" y="2009089"/>
            <a:ext cx="17973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qsil</a:t>
            </a:r>
            <a:endParaRPr lang="ru-RU" sz="36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7FE566E1-72B0-4802-84FA-1BF7768A57FE}"/>
              </a:ext>
            </a:extLst>
          </p:cNvPr>
          <p:cNvSpPr/>
          <p:nvPr/>
        </p:nvSpPr>
        <p:spPr>
          <a:xfrm>
            <a:off x="1325217" y="2784599"/>
            <a:ext cx="3234653" cy="272830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GOMOPOLIMER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MONOMERI GLYUKOZA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UCH XIL BO‘LADI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GLIKOZID BOG‘I BOR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3E246647-EB67-4758-8369-64A6C481CE7D}"/>
              </a:ext>
            </a:extLst>
          </p:cNvPr>
          <p:cNvSpPr/>
          <p:nvPr/>
        </p:nvSpPr>
        <p:spPr>
          <a:xfrm>
            <a:off x="7705423" y="2905264"/>
            <a:ext cx="3320385" cy="234678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GETEROPOLIMER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MONOMERI AK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 XIL STRUKTURA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PEPTID BOG‘I BOR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="" xmlns:a16="http://schemas.microsoft.com/office/drawing/2014/main" id="{8E27E44A-92EC-4CA4-A0C6-135F9D334418}"/>
              </a:ext>
            </a:extLst>
          </p:cNvPr>
          <p:cNvSpPr/>
          <p:nvPr/>
        </p:nvSpPr>
        <p:spPr>
          <a:xfrm>
            <a:off x="4845913" y="3291057"/>
            <a:ext cx="2500174" cy="182304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C,H,O,N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BIOPOLIMER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1G=4,1 KKAL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YOKI 17,6 kJ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689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D79EF99-B54B-46AC-A44E-3BAD07F5D61C}"/>
              </a:ext>
            </a:extLst>
          </p:cNvPr>
          <p:cNvSpPr txBox="1"/>
          <p:nvPr/>
        </p:nvSpPr>
        <p:spPr>
          <a:xfrm>
            <a:off x="490330" y="1773534"/>
            <a:ext cx="11185854" cy="621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Nukleotid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DNK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RNK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ATF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367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 KISLOTA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12B60CA4-25DB-4CEF-9B39-61EE83524E82}"/>
              </a:ext>
            </a:extLst>
          </p:cNvPr>
          <p:cNvSpPr/>
          <p:nvPr/>
        </p:nvSpPr>
        <p:spPr>
          <a:xfrm>
            <a:off x="3710605" y="1874708"/>
            <a:ext cx="5724939" cy="43670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1869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yilda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shvetsariyalik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Frederik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Misher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hujayralari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yadrosidan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Yadrodan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olingani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nukleus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Kislotali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xususiyatga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deb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boshlagan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3C45389-4333-4814-A0E4-6BF2CE5A6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80" y="2119873"/>
            <a:ext cx="3074505" cy="387673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2AB338C-61B8-4911-8110-F9ECAEBE95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2920" y="2138449"/>
            <a:ext cx="2095500" cy="383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320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8E6193BD-4188-4EA5-B760-DC64546403B3}"/>
              </a:ext>
            </a:extLst>
          </p:cNvPr>
          <p:cNvSpPr/>
          <p:nvPr/>
        </p:nvSpPr>
        <p:spPr>
          <a:xfrm>
            <a:off x="1046925" y="2905539"/>
            <a:ext cx="3313043" cy="165652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AZOT ASOSI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ятиугольник 4">
            <a:extLst>
              <a:ext uri="{FF2B5EF4-FFF2-40B4-BE49-F238E27FC236}">
                <a16:creationId xmlns="" xmlns:a16="http://schemas.microsoft.com/office/drawing/2014/main" id="{DF487374-E9BE-46B7-B4AA-A116A8028E02}"/>
              </a:ext>
            </a:extLst>
          </p:cNvPr>
          <p:cNvSpPr/>
          <p:nvPr/>
        </p:nvSpPr>
        <p:spPr>
          <a:xfrm>
            <a:off x="4793977" y="3034678"/>
            <a:ext cx="3624469" cy="1699592"/>
          </a:xfrm>
          <a:prstGeom prst="pentag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="" xmlns:a16="http://schemas.microsoft.com/office/drawing/2014/main" id="{EE15B03E-0B6D-4D09-A27D-BBF76BEE8ABE}"/>
              </a:ext>
            </a:extLst>
          </p:cNvPr>
          <p:cNvSpPr/>
          <p:nvPr/>
        </p:nvSpPr>
        <p:spPr>
          <a:xfrm>
            <a:off x="9035500" y="2855602"/>
            <a:ext cx="1696276" cy="1656522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61C602EE-8ACD-46EA-9327-8504449C3F2F}"/>
              </a:ext>
            </a:extLst>
          </p:cNvPr>
          <p:cNvCxnSpPr>
            <a:endCxn id="5" idx="1"/>
          </p:cNvCxnSpPr>
          <p:nvPr/>
        </p:nvCxnSpPr>
        <p:spPr>
          <a:xfrm>
            <a:off x="4359968" y="3662501"/>
            <a:ext cx="434013" cy="213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3F093B6E-F559-4876-90DD-55622966B8FB}"/>
              </a:ext>
            </a:extLst>
          </p:cNvPr>
          <p:cNvCxnSpPr>
            <a:cxnSpLocks/>
            <a:stCxn id="5" idx="5"/>
          </p:cNvCxnSpPr>
          <p:nvPr/>
        </p:nvCxnSpPr>
        <p:spPr>
          <a:xfrm>
            <a:off x="8418442" y="3683863"/>
            <a:ext cx="53837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407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8E6193BD-4188-4EA5-B760-DC64546403B3}"/>
              </a:ext>
            </a:extLst>
          </p:cNvPr>
          <p:cNvSpPr/>
          <p:nvPr/>
        </p:nvSpPr>
        <p:spPr>
          <a:xfrm>
            <a:off x="753718" y="2600739"/>
            <a:ext cx="3313043" cy="165652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A, G, C, 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ятиугольник 4">
            <a:extLst>
              <a:ext uri="{FF2B5EF4-FFF2-40B4-BE49-F238E27FC236}">
                <a16:creationId xmlns="" xmlns:a16="http://schemas.microsoft.com/office/drawing/2014/main" id="{DF487374-E9BE-46B7-B4AA-A116A8028E02}"/>
              </a:ext>
            </a:extLst>
          </p:cNvPr>
          <p:cNvSpPr/>
          <p:nvPr/>
        </p:nvSpPr>
        <p:spPr>
          <a:xfrm>
            <a:off x="4515679" y="2600739"/>
            <a:ext cx="3624469" cy="1699592"/>
          </a:xfrm>
          <a:prstGeom prst="pentag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DEZOKSIRIBOZA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="" xmlns:a16="http://schemas.microsoft.com/office/drawing/2014/main" id="{EE15B03E-0B6D-4D09-A27D-BBF76BEE8ABE}"/>
              </a:ext>
            </a:extLst>
          </p:cNvPr>
          <p:cNvSpPr/>
          <p:nvPr/>
        </p:nvSpPr>
        <p:spPr>
          <a:xfrm>
            <a:off x="8574156" y="2600739"/>
            <a:ext cx="1696276" cy="1656522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61C602EE-8ACD-46EA-9327-8504449C3F2F}"/>
              </a:ext>
            </a:extLst>
          </p:cNvPr>
          <p:cNvCxnSpPr>
            <a:endCxn id="5" idx="1"/>
          </p:cNvCxnSpPr>
          <p:nvPr/>
        </p:nvCxnSpPr>
        <p:spPr>
          <a:xfrm>
            <a:off x="4081670" y="3228562"/>
            <a:ext cx="434013" cy="213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3F093B6E-F559-4876-90DD-55622966B8FB}"/>
              </a:ext>
            </a:extLst>
          </p:cNvPr>
          <p:cNvCxnSpPr>
            <a:cxnSpLocks/>
            <a:stCxn id="5" idx="5"/>
          </p:cNvCxnSpPr>
          <p:nvPr/>
        </p:nvCxnSpPr>
        <p:spPr>
          <a:xfrm>
            <a:off x="8140144" y="3249924"/>
            <a:ext cx="53837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7FB30828-1288-475A-B0D0-3135AA54C951}"/>
              </a:ext>
            </a:extLst>
          </p:cNvPr>
          <p:cNvSpPr/>
          <p:nvPr/>
        </p:nvSpPr>
        <p:spPr>
          <a:xfrm>
            <a:off x="2491409" y="4797287"/>
            <a:ext cx="7540487" cy="12191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Dezoksiribonukleotid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761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RNK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8E6193BD-4188-4EA5-B760-DC64546403B3}"/>
              </a:ext>
            </a:extLst>
          </p:cNvPr>
          <p:cNvSpPr/>
          <p:nvPr/>
        </p:nvSpPr>
        <p:spPr>
          <a:xfrm>
            <a:off x="753718" y="2600739"/>
            <a:ext cx="3313043" cy="165652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A, G, C, U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ятиугольник 4">
            <a:extLst>
              <a:ext uri="{FF2B5EF4-FFF2-40B4-BE49-F238E27FC236}">
                <a16:creationId xmlns="" xmlns:a16="http://schemas.microsoft.com/office/drawing/2014/main" id="{DF487374-E9BE-46B7-B4AA-A116A8028E02}"/>
              </a:ext>
            </a:extLst>
          </p:cNvPr>
          <p:cNvSpPr/>
          <p:nvPr/>
        </p:nvSpPr>
        <p:spPr>
          <a:xfrm>
            <a:off x="4515679" y="2600739"/>
            <a:ext cx="3624469" cy="1699592"/>
          </a:xfrm>
          <a:prstGeom prst="pentagon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RIBOZA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="" xmlns:a16="http://schemas.microsoft.com/office/drawing/2014/main" id="{EE15B03E-0B6D-4D09-A27D-BBF76BEE8ABE}"/>
              </a:ext>
            </a:extLst>
          </p:cNvPr>
          <p:cNvSpPr/>
          <p:nvPr/>
        </p:nvSpPr>
        <p:spPr>
          <a:xfrm>
            <a:off x="8574156" y="2600739"/>
            <a:ext cx="1696276" cy="1656522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61C602EE-8ACD-46EA-9327-8504449C3F2F}"/>
              </a:ext>
            </a:extLst>
          </p:cNvPr>
          <p:cNvCxnSpPr>
            <a:endCxn id="5" idx="1"/>
          </p:cNvCxnSpPr>
          <p:nvPr/>
        </p:nvCxnSpPr>
        <p:spPr>
          <a:xfrm>
            <a:off x="4081670" y="3228562"/>
            <a:ext cx="434013" cy="213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3F093B6E-F559-4876-90DD-55622966B8FB}"/>
              </a:ext>
            </a:extLst>
          </p:cNvPr>
          <p:cNvCxnSpPr>
            <a:cxnSpLocks/>
            <a:stCxn id="5" idx="5"/>
          </p:cNvCxnSpPr>
          <p:nvPr/>
        </p:nvCxnSpPr>
        <p:spPr>
          <a:xfrm>
            <a:off x="8140144" y="3249924"/>
            <a:ext cx="53837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98E1CD93-B714-4E80-A150-176867D45D7F}"/>
              </a:ext>
            </a:extLst>
          </p:cNvPr>
          <p:cNvSpPr/>
          <p:nvPr/>
        </p:nvSpPr>
        <p:spPr>
          <a:xfrm>
            <a:off x="2511287" y="4820990"/>
            <a:ext cx="7169426" cy="12213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Ribonukleiotid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2295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529</Words>
  <Application>Microsoft Office PowerPoint</Application>
  <PresentationFormat>Широкоэкранный</PresentationFormat>
  <Paragraphs>153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Тема Office</vt:lpstr>
      <vt:lpstr>BIOLOGIYA</vt:lpstr>
      <vt:lpstr>O‘TGAN DARS MAVZUSINI MUSTAHKAMLASH</vt:lpstr>
      <vt:lpstr>KLASTER USULI</vt:lpstr>
      <vt:lpstr>VENN DIAGRAMMASI</vt:lpstr>
      <vt:lpstr>DARS REJASI</vt:lpstr>
      <vt:lpstr>NUKLEIN KISLOTA</vt:lpstr>
      <vt:lpstr>NUKLEOTID</vt:lpstr>
      <vt:lpstr>DNK</vt:lpstr>
      <vt:lpstr>RNK</vt:lpstr>
      <vt:lpstr>AZOT ASOSLARI</vt:lpstr>
      <vt:lpstr>ATF</vt:lpstr>
      <vt:lpstr>NUKLEIN KISLOTA</vt:lpstr>
      <vt:lpstr>DNK</vt:lpstr>
      <vt:lpstr>DNK </vt:lpstr>
      <vt:lpstr>DNK </vt:lpstr>
      <vt:lpstr>KOMPLEMENTARLIK</vt:lpstr>
      <vt:lpstr>KOMPLEMENTARLIK</vt:lpstr>
      <vt:lpstr>CHARGAFF QOIDASI</vt:lpstr>
      <vt:lpstr>REDUPLIKATSIYA</vt:lpstr>
      <vt:lpstr>RNK TURLARI</vt:lpstr>
      <vt:lpstr>INFORMATSION RNK</vt:lpstr>
      <vt:lpstr>TRANSPORT RNK</vt:lpstr>
      <vt:lpstr>RIBOSOMAL RNK</vt:lpstr>
      <vt:lpstr>OQSIL BIOSINTEZI</vt:lpstr>
      <vt:lpstr>RNK VA DNK</vt:lpstr>
      <vt:lpstr>TRANSKRIPSIYA</vt:lpstr>
      <vt:lpstr>MUSTAQIL BAJARISH UCHUN TOPSHIRIQLAR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Учетная запись Майкрософт</cp:lastModifiedBy>
  <cp:revision>43</cp:revision>
  <dcterms:created xsi:type="dcterms:W3CDTF">2020-09-24T12:09:00Z</dcterms:created>
  <dcterms:modified xsi:type="dcterms:W3CDTF">2020-09-25T05:42:26Z</dcterms:modified>
</cp:coreProperties>
</file>