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87" r:id="rId3"/>
    <p:sldId id="259" r:id="rId4"/>
    <p:sldId id="260" r:id="rId5"/>
    <p:sldId id="258" r:id="rId6"/>
    <p:sldId id="282" r:id="rId7"/>
    <p:sldId id="312" r:id="rId8"/>
    <p:sldId id="269" r:id="rId9"/>
    <p:sldId id="288" r:id="rId10"/>
    <p:sldId id="290" r:id="rId11"/>
    <p:sldId id="292" r:id="rId12"/>
    <p:sldId id="317" r:id="rId13"/>
    <p:sldId id="293" r:id="rId14"/>
    <p:sldId id="294" r:id="rId15"/>
    <p:sldId id="291" r:id="rId16"/>
    <p:sldId id="295" r:id="rId17"/>
    <p:sldId id="297" r:id="rId18"/>
    <p:sldId id="286" r:id="rId19"/>
    <p:sldId id="296" r:id="rId20"/>
    <p:sldId id="309" r:id="rId21"/>
    <p:sldId id="303" r:id="rId22"/>
    <p:sldId id="299" r:id="rId23"/>
    <p:sldId id="301" r:id="rId24"/>
    <p:sldId id="300" r:id="rId25"/>
    <p:sldId id="304" r:id="rId26"/>
    <p:sldId id="305" r:id="rId27"/>
    <p:sldId id="311" r:id="rId28"/>
    <p:sldId id="302" r:id="rId29"/>
    <p:sldId id="306" r:id="rId30"/>
    <p:sldId id="307" r:id="rId31"/>
    <p:sldId id="310" r:id="rId32"/>
    <p:sldId id="298" r:id="rId33"/>
    <p:sldId id="308" r:id="rId34"/>
    <p:sldId id="313" r:id="rId35"/>
    <p:sldId id="315" r:id="rId36"/>
    <p:sldId id="316" r:id="rId37"/>
    <p:sldId id="31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6EFD477-516D-4FAE-A14B-32F0E767BEA3}">
          <p14:sldIdLst>
            <p14:sldId id="257"/>
            <p14:sldId id="287"/>
            <p14:sldId id="259"/>
            <p14:sldId id="260"/>
          </p14:sldIdLst>
        </p14:section>
        <p14:section name="Раздел без заголовка" id="{E70560B0-A74F-4B09-B740-5E3E0432B3FF}">
          <p14:sldIdLst>
            <p14:sldId id="258"/>
          </p14:sldIdLst>
        </p14:section>
        <p14:section name="Раздел без заголовка" id="{FECB1889-A1B6-4BE2-BD9A-2E4F6837F3F4}">
          <p14:sldIdLst>
            <p14:sldId id="282"/>
            <p14:sldId id="312"/>
            <p14:sldId id="269"/>
            <p14:sldId id="288"/>
            <p14:sldId id="290"/>
            <p14:sldId id="292"/>
            <p14:sldId id="317"/>
            <p14:sldId id="293"/>
            <p14:sldId id="294"/>
            <p14:sldId id="291"/>
            <p14:sldId id="295"/>
            <p14:sldId id="297"/>
            <p14:sldId id="286"/>
            <p14:sldId id="296"/>
            <p14:sldId id="309"/>
            <p14:sldId id="303"/>
            <p14:sldId id="299"/>
            <p14:sldId id="301"/>
            <p14:sldId id="300"/>
            <p14:sldId id="304"/>
            <p14:sldId id="305"/>
            <p14:sldId id="311"/>
            <p14:sldId id="302"/>
            <p14:sldId id="306"/>
            <p14:sldId id="307"/>
            <p14:sldId id="310"/>
            <p14:sldId id="298"/>
            <p14:sldId id="308"/>
            <p14:sldId id="313"/>
            <p14:sldId id="315"/>
            <p14:sldId id="316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CDC"/>
    <a:srgbClr val="DE3E0C"/>
    <a:srgbClr val="FB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186" autoAdjust="0"/>
  </p:normalViewPr>
  <p:slideViewPr>
    <p:cSldViewPr snapToGrid="0">
      <p:cViewPr varScale="1">
        <p:scale>
          <a:sx n="88" d="100"/>
          <a:sy n="88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21D0B-E7D4-40A4-AB93-3C7FE5437C5F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C49EF-6E70-4867-B878-709E3D97CD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2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8F81D-C9EC-4BE1-842C-ADF49C2AFA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6F9D9-2575-4E4E-95BD-E1D18C107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0FCD30-BEA0-4382-9699-918CAB0FA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41CE6-1610-4992-94A9-BD1317DF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09D31-0924-4CEF-91F5-26E43D63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A3914-8E3F-45BF-ACE5-B0E46CB3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0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7D8D1-356A-4102-A002-14926425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089161-4389-489C-9F23-43D224AF7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6FB30-BCE8-438D-A316-A5237842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9DBC9D-73D4-4CBF-BAEF-52798605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D6AAA-30E8-4B12-A934-F3EF4BBF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3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F05D76-9EDB-4338-8CE5-B4D56B6E0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8835D-B057-4C7E-81E3-DE68E0799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35B2E-6C87-46C8-AEF9-BFCEDCD32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18FF18-4D3C-4DED-B284-310E5CAD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8582F1-558D-41FC-97B5-C6363E78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2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F64F7-6E3A-47D7-A980-02E91CF4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64EA8D-2B9A-4720-916B-54AA1FB91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4E337-113A-43E2-B03E-8EAC22A2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A70A30-9F68-4DBA-BC39-CF0525BD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55B70D-0241-4B6B-AEBD-28A286F5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75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E1316-1859-4578-8BB9-69DB02BA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287856-EAF0-42C0-AD6B-07835C3E4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A550BD-6443-416E-A1C7-4A3C4321E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A5E22-5D06-4E1B-A5D5-01CD83CA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221DF-E22F-47B2-9EC3-4F83C835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0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25559-2BBA-41F3-BE48-78903F5B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B0711B-3943-48F8-8F9E-D7876CDFF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25022C-C079-49CE-A9E2-10DCC72CE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FFBB44-F415-42AD-A7DB-8C7F2E41D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C814FC-4F09-406B-9FC9-FACDAA8F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AA9DD-21BF-4D6A-A75A-0D5857CF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24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18440-0BF0-43DB-8DC6-6EBDFF8E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745F6B-32D7-42D4-AE62-237C0B754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3B8CB4-0AF1-4FF3-824E-32B4C62DF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DABD5-BDCF-4E8D-9804-1770EBDC0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42319-FEE0-4245-AB35-D2DA7F61D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DB76BB-5D34-45A3-881C-07C537A2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1DB87C-B20C-48CB-ABB3-C648C77C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CCAFA-F788-43C0-8005-1D940BA3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AAE81-BB25-436B-97CB-A8AE3ABF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B33C84-043E-4345-B236-9F37DD4A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C6A1C6-0132-42F0-9166-2EE408AF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9FB17E-1610-4F31-8659-0804874D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1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441F62-DAFC-4A92-8431-B5A324B4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BAA194-1AA8-4CA1-B53B-896E0F5E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3028E9-0C7B-4A6E-A21D-96F44FA3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57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5B8FD-B6CF-47F5-B343-8C1E409A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17132F-D572-48CA-BFE0-4B15EA45B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8A05DE-EF92-4665-B125-DEF3DF2C9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F401CC-9E1E-427F-A940-945C692A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6A05C-01B1-4746-AF0D-824D0349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33A45-8003-4A51-B27B-1535AB93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48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25A52-DA99-4283-BE34-033265F7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01919C-6957-46F5-A927-F5470D767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78812C-F2F1-4D8B-8F20-DAE694F62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952F2-5FED-4ACD-94AC-F31C8705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61F1E-70C1-475E-A20C-E421FA7F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B5E936-FBF0-44DA-AABB-F0F8EB41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6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7D565-898E-4E92-9388-497BA36A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14F89-C0CB-4DA9-ACA4-5C5CE2F4A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9BF28E-E7FA-4FA6-B381-66BDD25E3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6B0FC-8A74-4C81-BEBE-2BE5F8793CBC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CD7D6-DB6D-48A1-A39D-C386B1090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08D497-79A5-428B-9497-21EBD3C8C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5D0BC-3DDE-4226-9E9B-FE1721EC3A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94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B23C53-88FE-4CDF-92A3-CBA35BA5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143" y="2492399"/>
            <a:ext cx="3917071" cy="3859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493486" y="1815233"/>
            <a:ext cx="825862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OQSILLAR.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OQSILLARNING TUZILISHI. OQSILLARNING FUNKSIYALARI.</a:t>
            </a:r>
          </a:p>
          <a:p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BEFD24-C633-4FF0-AD9B-4623906A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9" y="1705970"/>
            <a:ext cx="11263085" cy="48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3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GURUHLARI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2D26462-ABFB-4B46-8CE0-5BCECA9577F3}"/>
              </a:ext>
            </a:extLst>
          </p:cNvPr>
          <p:cNvSpPr/>
          <p:nvPr/>
        </p:nvSpPr>
        <p:spPr>
          <a:xfrm>
            <a:off x="513471" y="1771716"/>
            <a:ext cx="3995225" cy="12238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7DC641C-775D-469E-8427-C9464D405D4E}"/>
              </a:ext>
            </a:extLst>
          </p:cNvPr>
          <p:cNvSpPr/>
          <p:nvPr/>
        </p:nvSpPr>
        <p:spPr>
          <a:xfrm>
            <a:off x="6096000" y="1771716"/>
            <a:ext cx="4750191" cy="12238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AD3F7F0-E77F-41F9-B56E-ADF45687E160}"/>
              </a:ext>
            </a:extLst>
          </p:cNvPr>
          <p:cNvSpPr/>
          <p:nvPr/>
        </p:nvSpPr>
        <p:spPr>
          <a:xfrm>
            <a:off x="309490" y="3473957"/>
            <a:ext cx="4403186" cy="27701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Parchalanganda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Albumin, insulin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globulin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76DCA3-9055-458A-99B7-9A9443CA0718}"/>
              </a:ext>
            </a:extLst>
          </p:cNvPr>
          <p:cNvSpPr/>
          <p:nvPr/>
        </p:nvSpPr>
        <p:spPr>
          <a:xfrm>
            <a:off x="4979963" y="3246938"/>
            <a:ext cx="6902546" cy="3224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Parchalanganda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aminokislotalardan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=Fe+ AK; lipoprotein=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‘+AK;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glikoprotein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uglevod+AK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nukleoprtotein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=NK+AK.</a:t>
            </a:r>
            <a:endParaRPr lang="ru-RU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03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STRUKTURALARI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146A1-5788-4EB4-832E-258784F2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41" y="1585775"/>
            <a:ext cx="3903929" cy="5031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CFB10-9431-44C5-B45F-B4D8057B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14" y="1741715"/>
            <a:ext cx="6241143" cy="45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79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STRUKTURALARI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4241AF-50E2-4136-9E2C-65609C2FC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1" y="1720298"/>
            <a:ext cx="4752975" cy="4762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335028-3DEC-48E4-A297-2DFF3F350B14}"/>
              </a:ext>
            </a:extLst>
          </p:cNvPr>
          <p:cNvSpPr/>
          <p:nvPr/>
        </p:nvSpPr>
        <p:spPr>
          <a:xfrm>
            <a:off x="6125030" y="1973943"/>
            <a:ext cx="5157260" cy="42962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Birlamchi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ketma-ketligidan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Insulin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oqsili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Peptid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7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STRUKTURALARI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4C478-E0FE-4608-BD3B-398EFEF9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29" y="1825073"/>
            <a:ext cx="4876800" cy="45529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AB9FD6-D2A3-48C7-A7A0-D393F4654AED}"/>
              </a:ext>
            </a:extLst>
          </p:cNvPr>
          <p:cNvSpPr/>
          <p:nvPr/>
        </p:nvSpPr>
        <p:spPr>
          <a:xfrm>
            <a:off x="5544457" y="1644891"/>
            <a:ext cx="6008913" cy="461076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Ikkilamchi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spiralsimon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taxlangan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ko‘rinishga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Kollagen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keratin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5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STRUKTURALARI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D64BA-2F30-47FA-84D1-9D9D51A31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12" y="1792356"/>
            <a:ext cx="4981548" cy="461838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185083-4B44-4FE1-94BD-624E324BCD70}"/>
              </a:ext>
            </a:extLst>
          </p:cNvPr>
          <p:cNvSpPr/>
          <p:nvPr/>
        </p:nvSpPr>
        <p:spPr>
          <a:xfrm>
            <a:off x="6096000" y="1669143"/>
            <a:ext cx="5675086" cy="47415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Uchlamchi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ion,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disulfid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gidrofob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kompakt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taxlangan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globula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shaklidagi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tuzilmani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Mioglobin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4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STRUKTURALARI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BF581-F5D9-4736-8FD7-5C85EBC6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6" y="1649080"/>
            <a:ext cx="5808345" cy="49049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670D91-7FF2-442C-85AB-9B7A16EDA581}"/>
              </a:ext>
            </a:extLst>
          </p:cNvPr>
          <p:cNvSpPr/>
          <p:nvPr/>
        </p:nvSpPr>
        <p:spPr>
          <a:xfrm>
            <a:off x="5683348" y="1885071"/>
            <a:ext cx="5808345" cy="416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To‘rtlamchi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ion,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disulfid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gidrifob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Bir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subbirlikning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birikishidan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09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DENATURATSIYASI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3D2E4-1F57-4141-8F1C-7ABD9E325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6" y="2124222"/>
            <a:ext cx="4009292" cy="39530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2846E8-6095-4078-A20C-EC58543ED013}"/>
              </a:ext>
            </a:extLst>
          </p:cNvPr>
          <p:cNvSpPr/>
          <p:nvPr/>
        </p:nvSpPr>
        <p:spPr>
          <a:xfrm>
            <a:off x="4431323" y="1772529"/>
            <a:ext cx="7272997" cy="46564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Denaturatsiya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oqsillarning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yo‘qotishi</a:t>
            </a:r>
            <a:r>
              <a:rPr lang="en-US" dirty="0"/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tuzlari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nurlanish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denaturatsiyaga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Denaturatsiya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qaytar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qaytmas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Qaytar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denaturatsiya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renaturatsiya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06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DENATURATSIYASI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AF7CAF-6B70-41BB-9D0B-7C751597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6" y="2464301"/>
            <a:ext cx="5084298" cy="39534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572973-F380-4D7C-AAF2-630A4A9F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64300"/>
            <a:ext cx="5740789" cy="39534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E979D0-E990-4565-8AD7-C2B51A456FFF}"/>
              </a:ext>
            </a:extLst>
          </p:cNvPr>
          <p:cNvSpPr/>
          <p:nvPr/>
        </p:nvSpPr>
        <p:spPr>
          <a:xfrm>
            <a:off x="627186" y="1786597"/>
            <a:ext cx="5084298" cy="48941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Qaytar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denaturatsiya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5774DB-7D23-4E05-9801-E97E610C050C}"/>
              </a:ext>
            </a:extLst>
          </p:cNvPr>
          <p:cNvSpPr/>
          <p:nvPr/>
        </p:nvSpPr>
        <p:spPr>
          <a:xfrm>
            <a:off x="6096000" y="1758460"/>
            <a:ext cx="5604801" cy="48941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Qaytmas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denaturatsiya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87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DENATURATSIYASI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51D4FC-430E-4856-8C51-F9004C63D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30" y="1801920"/>
            <a:ext cx="4792904" cy="4599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574C5-AD5E-4759-AF42-10CBD30E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35" y="1691723"/>
            <a:ext cx="509946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9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CD3F757-1914-4311-B29E-B3FB5A2C3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777973"/>
              </p:ext>
            </p:extLst>
          </p:nvPr>
        </p:nvGraphicFramePr>
        <p:xfrm>
          <a:off x="356381" y="1811695"/>
          <a:ext cx="11479237" cy="4615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3595">
                  <a:extLst>
                    <a:ext uri="{9D8B030D-6E8A-4147-A177-3AD203B41FA5}">
                      <a16:colId xmlns:a16="http://schemas.microsoft.com/office/drawing/2014/main" val="2520062703"/>
                    </a:ext>
                  </a:extLst>
                </a:gridCol>
                <a:gridCol w="5157559">
                  <a:extLst>
                    <a:ext uri="{9D8B030D-6E8A-4147-A177-3AD203B41FA5}">
                      <a16:colId xmlns:a16="http://schemas.microsoft.com/office/drawing/2014/main" val="2953623757"/>
                    </a:ext>
                  </a:extLst>
                </a:gridCol>
                <a:gridCol w="3248083">
                  <a:extLst>
                    <a:ext uri="{9D8B030D-6E8A-4147-A177-3AD203B41FA5}">
                      <a16:colId xmlns:a16="http://schemas.microsoft.com/office/drawing/2014/main" val="1857446373"/>
                    </a:ext>
                  </a:extLst>
                </a:gridCol>
              </a:tblGrid>
              <a:tr h="923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Vitamin </a:t>
                      </a:r>
                      <a:r>
                        <a:rPr lang="en-US" sz="2600" dirty="0" err="1">
                          <a:effectLst/>
                        </a:rPr>
                        <a:t>nomi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</a:rPr>
                        <a:t>Jarayondagi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ishtiroki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</a:rPr>
                        <a:t>Kasallik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163827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Retinol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 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ko‘zning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ko‘rish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o‘tkirligi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shabko‘rlik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353893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Kalsiferol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 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almashinuvi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raxit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666037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Tokoferol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 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ko‘payish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osteoporoz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38547"/>
                  </a:ext>
                </a:extLst>
              </a:tr>
              <a:tr h="923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 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Fitomenadion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 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qonning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normal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ivishi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ivimasligi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14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40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 FUNKSIYALARI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75B5A9-EDEC-4730-ACA4-29E8BBCFB56A}"/>
              </a:ext>
            </a:extLst>
          </p:cNvPr>
          <p:cNvSpPr/>
          <p:nvPr/>
        </p:nvSpPr>
        <p:spPr>
          <a:xfrm>
            <a:off x="478302" y="1758462"/>
            <a:ext cx="4473525" cy="46423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PLASTIK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FERMENTATIV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HIMOYA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ZAHAR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GUMORAL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HARAKAT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ENERGETIK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F2CB22-B54D-4821-9A14-3FB2852A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505" y="1619836"/>
            <a:ext cx="6780628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A98732-19F9-48C9-942A-C0A060BF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2621279"/>
            <a:ext cx="11310425" cy="392019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7082235-EB94-4B6D-BD06-FA82CB5BE8DA}"/>
              </a:ext>
            </a:extLst>
          </p:cNvPr>
          <p:cNvSpPr/>
          <p:nvPr/>
        </p:nvSpPr>
        <p:spPr>
          <a:xfrm>
            <a:off x="3698271" y="1724005"/>
            <a:ext cx="4768948" cy="7596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KOLLAGEN</a:t>
            </a:r>
            <a:endParaRPr lang="ru-RU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56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647C7-7B73-47D3-A40C-931F4A87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57" y="2644727"/>
            <a:ext cx="4785437" cy="3845901"/>
          </a:xfrm>
          <a:prstGeom prst="rect">
            <a:avLst/>
          </a:prstGeom>
        </p:spPr>
      </p:pic>
      <p:pic>
        <p:nvPicPr>
          <p:cNvPr id="2050" name="Picture 2" descr="Снятие покрытия гель-лак с ногтевой пластины | Дизайн ногтей">
            <a:extLst>
              <a:ext uri="{FF2B5EF4-FFF2-40B4-BE49-F238E27FC236}">
                <a16:creationId xmlns:a16="http://schemas.microsoft.com/office/drawing/2014/main" id="{8A32783C-340E-4E21-825E-C468370F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76" y="2644727"/>
            <a:ext cx="5051767" cy="384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0B6EA97-EE06-4A2D-9CFF-857ED03E9672}"/>
              </a:ext>
            </a:extLst>
          </p:cNvPr>
          <p:cNvSpPr/>
          <p:nvPr/>
        </p:nvSpPr>
        <p:spPr>
          <a:xfrm>
            <a:off x="4431323" y="1583965"/>
            <a:ext cx="3629464" cy="64711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KERATIN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09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1DE12F-A741-498D-9187-D70689DB0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086" y="2419641"/>
            <a:ext cx="5029504" cy="4001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931BF-BD76-4F10-A977-0DA5629AF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46" y="2419643"/>
            <a:ext cx="5029505" cy="4001096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349EB1-BAB5-4E2C-9CE0-AF9E8104B95E}"/>
              </a:ext>
            </a:extLst>
          </p:cNvPr>
          <p:cNvSpPr/>
          <p:nvPr/>
        </p:nvSpPr>
        <p:spPr>
          <a:xfrm>
            <a:off x="4169540" y="1641230"/>
            <a:ext cx="3826412" cy="66117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KERATIN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3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4" y="-3804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PLASTIK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925AA0-8BA1-4BFE-BBED-043D1731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19" y="2445080"/>
            <a:ext cx="5238164" cy="3975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AA444-FA52-48FA-AC70-73E493137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033" y="2377440"/>
            <a:ext cx="6055381" cy="4043444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40D3AA1-2307-4384-824C-E70CDEDB515A}"/>
              </a:ext>
            </a:extLst>
          </p:cNvPr>
          <p:cNvSpPr/>
          <p:nvPr/>
        </p:nvSpPr>
        <p:spPr>
          <a:xfrm>
            <a:off x="7305311" y="1627162"/>
            <a:ext cx="3080824" cy="70338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TUBULIN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8437CEB-C116-473B-B969-566C2E850E17}"/>
              </a:ext>
            </a:extLst>
          </p:cNvPr>
          <p:cNvSpPr/>
          <p:nvPr/>
        </p:nvSpPr>
        <p:spPr>
          <a:xfrm>
            <a:off x="1392811" y="1617784"/>
            <a:ext cx="3399180" cy="6471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ELASTIN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08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FERMENTATIV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78BB2E-9F65-4EB0-B1D3-D3CA03BF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4" y="1730327"/>
            <a:ext cx="11338560" cy="479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51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67150-88D5-4E91-9508-836C49569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66" y="1659989"/>
            <a:ext cx="5330929" cy="477253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F007F31-53DD-40F3-A861-442942E37EC7}"/>
              </a:ext>
            </a:extLst>
          </p:cNvPr>
          <p:cNvSpPr/>
          <p:nvPr/>
        </p:nvSpPr>
        <p:spPr>
          <a:xfrm>
            <a:off x="6177915" y="1659989"/>
            <a:ext cx="5330929" cy="80185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GEMOGLOBIN, GEMOSIANIN, MIOGLOBIN, ALBUMIN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47B2C7-AEDE-46EA-94A4-F58024509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914" y="2799471"/>
            <a:ext cx="5330929" cy="38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8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B29E0D-4E2A-40F2-90A7-0265FE18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34" y="1606061"/>
            <a:ext cx="9073661" cy="49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0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01F35-C1E2-42E1-989C-0891DC96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33" y="2433711"/>
            <a:ext cx="5777132" cy="4048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EB4387-B31F-4303-BF30-CAA0E717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39" y="2433711"/>
            <a:ext cx="5551028" cy="40487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56BE1D5-530D-437E-AC60-34E6183ACB01}"/>
              </a:ext>
            </a:extLst>
          </p:cNvPr>
          <p:cNvSpPr/>
          <p:nvPr/>
        </p:nvSpPr>
        <p:spPr>
          <a:xfrm>
            <a:off x="411633" y="1664678"/>
            <a:ext cx="5317587" cy="58885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IMMUNNOGLOBULIN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EC5D7A2-4D02-44E9-8CD0-2BE3908D77C5}"/>
              </a:ext>
            </a:extLst>
          </p:cNvPr>
          <p:cNvSpPr/>
          <p:nvPr/>
        </p:nvSpPr>
        <p:spPr>
          <a:xfrm>
            <a:off x="6188765" y="1648268"/>
            <a:ext cx="5551028" cy="5888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FIBRINOGEN, TROMBIN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91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A4CBA5-C420-4EC9-AB79-E67DF8CE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192" y="2006812"/>
            <a:ext cx="5492689" cy="4189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BC4B4B-3757-483A-9B61-A704D578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19" y="1957214"/>
            <a:ext cx="5492690" cy="42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9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8F4F79-3F61-4054-8E7B-F18627CD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180E47-8E1E-4504-92A4-47E872935BE5}"/>
              </a:ext>
            </a:extLst>
          </p:cNvPr>
          <p:cNvSpPr/>
          <p:nvPr/>
        </p:nvSpPr>
        <p:spPr>
          <a:xfrm>
            <a:off x="1" y="294252"/>
            <a:ext cx="12075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O‘TGAN DARS MAVZUSINI MUSTAHKAMLASH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9D4061-43C9-4241-B7B4-9940ECE0BFCC}"/>
              </a:ext>
            </a:extLst>
          </p:cNvPr>
          <p:cNvSpPr/>
          <p:nvPr/>
        </p:nvSpPr>
        <p:spPr>
          <a:xfrm>
            <a:off x="391886" y="1625600"/>
            <a:ext cx="11379200" cy="49381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fikrni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toping!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1gr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oksidlanganda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17,6 kJ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Laktoza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glyukozaning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birikishidan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disaxariddir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zapas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tugunagida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Glikogen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hayvonlarda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ivimasligini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AutoNum type="arabicPeriod"/>
            </a:pP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8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A853A9-B1DA-47A4-86B9-B029793B3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62" y="1841279"/>
            <a:ext cx="5054022" cy="4188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A61D8B-202C-40A3-90EC-7DBBC0536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084" y="1886219"/>
            <a:ext cx="5694954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06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GUMORAL FUNKSIYA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Гормоны старости и гормоны юности: стать моложе никогда не поздно">
            <a:extLst>
              <a:ext uri="{FF2B5EF4-FFF2-40B4-BE49-F238E27FC236}">
                <a16:creationId xmlns:a16="http://schemas.microsoft.com/office/drawing/2014/main" id="{3F65F706-D3A3-427E-B2A4-EE0EC0F8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3052688"/>
            <a:ext cx="4590757" cy="36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C467B-84A4-4C43-81AE-F8C1DE416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416" y="2019341"/>
            <a:ext cx="4476750" cy="2476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CADE93-FBF6-4CD8-BA33-6522ACC56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128" y="2650051"/>
            <a:ext cx="3632395" cy="393895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7C0758-23C7-48CE-AF4A-88443A2B55EA}"/>
              </a:ext>
            </a:extLst>
          </p:cNvPr>
          <p:cNvSpPr/>
          <p:nvPr/>
        </p:nvSpPr>
        <p:spPr>
          <a:xfrm>
            <a:off x="445477" y="1955409"/>
            <a:ext cx="3282461" cy="917097"/>
          </a:xfrm>
          <a:prstGeom prst="rect">
            <a:avLst/>
          </a:prstGeom>
          <a:solidFill>
            <a:srgbClr val="DC2C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BCA895-1BA9-48C8-B178-D596389C751A}"/>
              </a:ext>
            </a:extLst>
          </p:cNvPr>
          <p:cNvSpPr/>
          <p:nvPr/>
        </p:nvSpPr>
        <p:spPr>
          <a:xfrm>
            <a:off x="5036234" y="4675212"/>
            <a:ext cx="3077894" cy="9026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VAZOPRESSIN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BD7CAD-EA7B-42BC-845D-FE57FEA45356}"/>
              </a:ext>
            </a:extLst>
          </p:cNvPr>
          <p:cNvSpPr/>
          <p:nvPr/>
        </p:nvSpPr>
        <p:spPr>
          <a:xfrm>
            <a:off x="8257735" y="1687219"/>
            <a:ext cx="3488788" cy="85236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SOMATOTROPIN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87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D6175-902D-4541-B6F2-3D3C10DF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86" y="3667680"/>
            <a:ext cx="4262991" cy="2533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0AC7D4-089F-4FF0-9B17-0C5B0F5F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91" y="1684649"/>
            <a:ext cx="5701209" cy="478648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0E39F7B-430D-4FB6-B3CB-3B1802BA9548}"/>
              </a:ext>
            </a:extLst>
          </p:cNvPr>
          <p:cNvSpPr/>
          <p:nvPr/>
        </p:nvSpPr>
        <p:spPr>
          <a:xfrm>
            <a:off x="7118252" y="2011681"/>
            <a:ext cx="4262991" cy="99880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AKTIN VA MIOZIN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09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 FUNKSIYASI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29" y="1524000"/>
            <a:ext cx="11794435" cy="51550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Выноска: стрелка вправо 2">
            <a:extLst>
              <a:ext uri="{FF2B5EF4-FFF2-40B4-BE49-F238E27FC236}">
                <a16:creationId xmlns:a16="http://schemas.microsoft.com/office/drawing/2014/main" id="{957D77AD-4B6F-46D9-91D7-F306E0DC6A18}"/>
              </a:ext>
            </a:extLst>
          </p:cNvPr>
          <p:cNvSpPr/>
          <p:nvPr/>
        </p:nvSpPr>
        <p:spPr>
          <a:xfrm>
            <a:off x="351693" y="3099400"/>
            <a:ext cx="6921304" cy="2365717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 gr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parchalanganda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31B6E622-D578-4067-89E0-A68685630262}"/>
              </a:ext>
            </a:extLst>
          </p:cNvPr>
          <p:cNvSpPr/>
          <p:nvPr/>
        </p:nvSpPr>
        <p:spPr>
          <a:xfrm>
            <a:off x="7272997" y="1653126"/>
            <a:ext cx="4360985" cy="2532184"/>
          </a:xfrm>
          <a:prstGeom prst="wedgeEllipseCallout">
            <a:avLst>
              <a:gd name="adj1" fmla="val -50578"/>
              <a:gd name="adj2" fmla="val 5361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4,1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17,6 kJ</a:t>
            </a:r>
          </a:p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50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37EF09-FEF1-45C2-8C16-1A38C93EE4A9}"/>
              </a:ext>
            </a:extLst>
          </p:cNvPr>
          <p:cNvSpPr/>
          <p:nvPr/>
        </p:nvSpPr>
        <p:spPr>
          <a:xfrm>
            <a:off x="9018565" y="5382242"/>
            <a:ext cx="2652930" cy="8745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denaturatsiya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76F80E-4351-4FE3-A765-0A4A0F15C612}"/>
              </a:ext>
            </a:extLst>
          </p:cNvPr>
          <p:cNvSpPr/>
          <p:nvPr/>
        </p:nvSpPr>
        <p:spPr>
          <a:xfrm>
            <a:off x="743243" y="5393880"/>
            <a:ext cx="2968283" cy="862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dissimilyatsiya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7C1C2C4-AF91-4A1C-A247-C5147C35D9A7}"/>
              </a:ext>
            </a:extLst>
          </p:cNvPr>
          <p:cNvSpPr/>
          <p:nvPr/>
        </p:nvSpPr>
        <p:spPr>
          <a:xfrm>
            <a:off x="658251" y="4168718"/>
            <a:ext cx="2201594" cy="9289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gomeostaz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FCCF920-B59E-4818-AFF4-57767B38AC52}"/>
              </a:ext>
            </a:extLst>
          </p:cNvPr>
          <p:cNvSpPr/>
          <p:nvPr/>
        </p:nvSpPr>
        <p:spPr>
          <a:xfrm>
            <a:off x="4051496" y="5393880"/>
            <a:ext cx="1702191" cy="8628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D5AC8CD-0211-4124-8FD3-C31BE2F9DDE9}"/>
              </a:ext>
            </a:extLst>
          </p:cNvPr>
          <p:cNvSpPr/>
          <p:nvPr/>
        </p:nvSpPr>
        <p:spPr>
          <a:xfrm>
            <a:off x="6050282" y="5393879"/>
            <a:ext cx="2652930" cy="78779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glikozid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9F1D0D0-0036-40AE-8933-4EDEA23C597C}"/>
              </a:ext>
            </a:extLst>
          </p:cNvPr>
          <p:cNvSpPr/>
          <p:nvPr/>
        </p:nvSpPr>
        <p:spPr>
          <a:xfrm>
            <a:off x="8815169" y="3111536"/>
            <a:ext cx="2799471" cy="9156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gomopolimer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959C7F-7133-46B5-BB21-7103604CE2CB}"/>
              </a:ext>
            </a:extLst>
          </p:cNvPr>
          <p:cNvSpPr/>
          <p:nvPr/>
        </p:nvSpPr>
        <p:spPr>
          <a:xfrm>
            <a:off x="3318219" y="4215190"/>
            <a:ext cx="2799471" cy="928992"/>
          </a:xfrm>
          <a:prstGeom prst="rect">
            <a:avLst/>
          </a:prstGeom>
          <a:solidFill>
            <a:srgbClr val="DC2C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geteropolimer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DAFB3-7C5B-4A54-9700-7B63294CA15F}"/>
              </a:ext>
            </a:extLst>
          </p:cNvPr>
          <p:cNvSpPr/>
          <p:nvPr/>
        </p:nvSpPr>
        <p:spPr>
          <a:xfrm>
            <a:off x="9152207" y="4216854"/>
            <a:ext cx="2429021" cy="92732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peptid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7C246CC-DEB8-4E7A-AC42-CB349FD4CB7A}"/>
              </a:ext>
            </a:extLst>
          </p:cNvPr>
          <p:cNvSpPr/>
          <p:nvPr/>
        </p:nvSpPr>
        <p:spPr>
          <a:xfrm>
            <a:off x="6667792" y="3117435"/>
            <a:ext cx="1730326" cy="90387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geparin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D5DF924-B7B9-4862-A677-F4898EF38D01}"/>
              </a:ext>
            </a:extLst>
          </p:cNvPr>
          <p:cNvSpPr/>
          <p:nvPr/>
        </p:nvSpPr>
        <p:spPr>
          <a:xfrm>
            <a:off x="6451797" y="4296124"/>
            <a:ext cx="2363372" cy="903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globulin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7B6E6C9-E53F-40C8-8096-EC878A07B249}"/>
              </a:ext>
            </a:extLst>
          </p:cNvPr>
          <p:cNvSpPr/>
          <p:nvPr/>
        </p:nvSpPr>
        <p:spPr>
          <a:xfrm>
            <a:off x="494127" y="2999068"/>
            <a:ext cx="3160543" cy="92899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assimilyatsiya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B81D6CE-1E2C-415B-94E9-15F8E41F4A3F}"/>
              </a:ext>
            </a:extLst>
          </p:cNvPr>
          <p:cNvSpPr/>
          <p:nvPr/>
        </p:nvSpPr>
        <p:spPr>
          <a:xfrm>
            <a:off x="4015740" y="3080073"/>
            <a:ext cx="2201594" cy="84607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xitin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32A4EA9-0BA2-4E32-82AE-264F31894E7D}"/>
              </a:ext>
            </a:extLst>
          </p:cNvPr>
          <p:cNvSpPr/>
          <p:nvPr/>
        </p:nvSpPr>
        <p:spPr>
          <a:xfrm>
            <a:off x="1988233" y="1743768"/>
            <a:ext cx="8458202" cy="1084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atamalarni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oqsilga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jumlani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ajrating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82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5A9F74-3E56-4645-A2F1-AF5E70905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53922">
            <a:off x="4743091" y="2522973"/>
            <a:ext cx="487722" cy="11644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059AC7-45A7-4A46-B2EC-280AE3D66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24908" y="3208966"/>
            <a:ext cx="487722" cy="15674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72E5E8-E769-4E4A-8A93-EF7496609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22521">
            <a:off x="4457938" y="4282832"/>
            <a:ext cx="487722" cy="16246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747A5E-D2BA-4EE5-B20C-5540CED2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98180">
            <a:off x="6690448" y="4305217"/>
            <a:ext cx="896190" cy="17212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13E288-0B15-49F5-B9FB-EBFFE864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53005" y="3087154"/>
            <a:ext cx="487722" cy="19975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D947EA-7132-4D74-BC11-1D32D963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99588">
            <a:off x="6736321" y="2299145"/>
            <a:ext cx="487722" cy="14655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F2B35E6-3B57-4B6F-ACC7-84FD67C802E4}"/>
              </a:ext>
            </a:extLst>
          </p:cNvPr>
          <p:cNvSpPr/>
          <p:nvPr/>
        </p:nvSpPr>
        <p:spPr>
          <a:xfrm>
            <a:off x="4804229" y="3338708"/>
            <a:ext cx="2422055" cy="1561514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vazifalari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996C7DE-F091-462B-A0F0-136351A0CB27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950637" y="2419644"/>
            <a:ext cx="64620" cy="9190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909865-6EB4-488A-8152-8F4249E2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97860">
            <a:off x="5502539" y="4837323"/>
            <a:ext cx="89619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30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C253FAB-E6CA-47A4-9117-2AE877986842}"/>
              </a:ext>
            </a:extLst>
          </p:cNvPr>
          <p:cNvSpPr/>
          <p:nvPr/>
        </p:nvSpPr>
        <p:spPr>
          <a:xfrm>
            <a:off x="590843" y="1882702"/>
            <a:ext cx="7047914" cy="44735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FDEFF5D-DD01-4895-A125-62CD03C17683}"/>
              </a:ext>
            </a:extLst>
          </p:cNvPr>
          <p:cNvSpPr/>
          <p:nvPr/>
        </p:nvSpPr>
        <p:spPr>
          <a:xfrm>
            <a:off x="4989341" y="1882701"/>
            <a:ext cx="6611816" cy="45884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3DE39E-14F3-4A36-9DFD-2B9A6CBC2CF3}"/>
              </a:ext>
            </a:extLst>
          </p:cNvPr>
          <p:cNvSpPr/>
          <p:nvPr/>
        </p:nvSpPr>
        <p:spPr>
          <a:xfrm>
            <a:off x="3045826" y="2009089"/>
            <a:ext cx="1800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u="sng" dirty="0" err="1">
                <a:latin typeface="Arial" panose="020B0604020202020204" pitchFamily="34" charset="0"/>
                <a:cs typeface="Arial" panose="020B0604020202020204" pitchFamily="34" charset="0"/>
              </a:rPr>
              <a:t>uglevod</a:t>
            </a:r>
            <a:endParaRPr lang="ru-RU" sz="3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F76605-42E7-4E28-BBAF-EBBB29B8E7F4}"/>
              </a:ext>
            </a:extLst>
          </p:cNvPr>
          <p:cNvSpPr/>
          <p:nvPr/>
        </p:nvSpPr>
        <p:spPr>
          <a:xfrm>
            <a:off x="7447511" y="2009089"/>
            <a:ext cx="1797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endParaRPr lang="ru-RU" sz="3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89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EAFE33-5B23-4521-8AA2-3B2334E2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5176"/>
            <a:ext cx="10515600" cy="278857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6-§. 25-28-betlardagi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78548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8F4F79-3F61-4054-8E7B-F18627CD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453E64-A866-4999-96D4-0A7FA8A03B34}"/>
              </a:ext>
            </a:extLst>
          </p:cNvPr>
          <p:cNvSpPr/>
          <p:nvPr/>
        </p:nvSpPr>
        <p:spPr>
          <a:xfrm>
            <a:off x="515255" y="2152357"/>
            <a:ext cx="11161485" cy="4168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fikrni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toping!</a:t>
            </a:r>
          </a:p>
          <a:p>
            <a:pPr marL="742950" indent="-742950" algn="just">
              <a:buAutoNum type="arabi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elementi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Riboza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dezoksiriboza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tetroza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gomopolimer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o‘simlikda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zaxira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Triozalarga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eritroza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784934-FE9F-4859-A8EE-2F5B86F5E961}"/>
              </a:ext>
            </a:extLst>
          </p:cNvPr>
          <p:cNvSpPr/>
          <p:nvPr/>
        </p:nvSpPr>
        <p:spPr>
          <a:xfrm>
            <a:off x="-1" y="431132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O‘TGAN DARS MAVZUSINI MUSTAHKAMLASH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2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8F4F79-3F61-4054-8E7B-F18627CD1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002" y="-321086"/>
            <a:ext cx="12539002" cy="705319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FBD4A25-2491-4CDF-8DD4-1519D9722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454296"/>
              </p:ext>
            </p:extLst>
          </p:nvPr>
        </p:nvGraphicFramePr>
        <p:xfrm>
          <a:off x="-217716" y="1063796"/>
          <a:ext cx="12308115" cy="5487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1435">
                  <a:extLst>
                    <a:ext uri="{9D8B030D-6E8A-4147-A177-3AD203B41FA5}">
                      <a16:colId xmlns:a16="http://schemas.microsoft.com/office/drawing/2014/main" val="39870353"/>
                    </a:ext>
                  </a:extLst>
                </a:gridCol>
                <a:gridCol w="841805">
                  <a:extLst>
                    <a:ext uri="{9D8B030D-6E8A-4147-A177-3AD203B41FA5}">
                      <a16:colId xmlns:a16="http://schemas.microsoft.com/office/drawing/2014/main" val="3200199055"/>
                    </a:ext>
                  </a:extLst>
                </a:gridCol>
                <a:gridCol w="5247252">
                  <a:extLst>
                    <a:ext uri="{9D8B030D-6E8A-4147-A177-3AD203B41FA5}">
                      <a16:colId xmlns:a16="http://schemas.microsoft.com/office/drawing/2014/main" val="742306062"/>
                    </a:ext>
                  </a:extLst>
                </a:gridCol>
                <a:gridCol w="757623">
                  <a:extLst>
                    <a:ext uri="{9D8B030D-6E8A-4147-A177-3AD203B41FA5}">
                      <a16:colId xmlns:a16="http://schemas.microsoft.com/office/drawing/2014/main" val="1344234232"/>
                    </a:ext>
                  </a:extLst>
                </a:gridCol>
              </a:tblGrid>
              <a:tr h="480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Uglevod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xususiyati</a:t>
                      </a:r>
                      <a:endParaRPr lang="ru-RU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Uglevod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xususiyati</a:t>
                      </a:r>
                      <a:endParaRPr lang="ru-RU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9313776"/>
                  </a:ext>
                </a:extLst>
              </a:tr>
              <a:tr h="390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RNK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nukleotidi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tarkibida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DNK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nukleotidlari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tarkibida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0685089"/>
                  </a:ext>
                </a:extLst>
              </a:tr>
              <a:tr h="390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Mevalarda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nektarda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asalda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shakari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854167"/>
                  </a:ext>
                </a:extLst>
              </a:tr>
              <a:tr h="390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Hayvon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kraxmali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shakari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1450276"/>
                  </a:ext>
                </a:extLst>
              </a:tr>
              <a:tr h="748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shakari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Hujayraning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asosiy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energiya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manbai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4881788"/>
                  </a:ext>
                </a:extLst>
              </a:tr>
              <a:tr h="748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Jigarda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zaxira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sifatida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to‘planadi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Kraxmal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glikogen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sellyulozaning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monomeri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7507949"/>
                  </a:ext>
                </a:extLst>
              </a:tr>
              <a:tr h="780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Ptialin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amilaza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fermentlari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yordamida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parchalanadi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Tamaki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mozaikasi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virusida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1066556"/>
                  </a:ext>
                </a:extLst>
              </a:tr>
              <a:tr h="532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Uzum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shakari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qandi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ATF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tarkibida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7620881"/>
                  </a:ext>
                </a:extLst>
              </a:tr>
              <a:tr h="780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Saxaroza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maltoza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laktoza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tarkibida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lavlagi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shakari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833583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908314-BBCC-4D5A-893D-5B1CC8B5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327"/>
            <a:ext cx="12192000" cy="11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5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9EF99-B54B-46AC-A44E-3BAD07F5D61C}"/>
              </a:ext>
            </a:extLst>
          </p:cNvPr>
          <p:cNvSpPr txBox="1"/>
          <p:nvPr/>
        </p:nvSpPr>
        <p:spPr>
          <a:xfrm>
            <a:off x="801858" y="1773534"/>
            <a:ext cx="10874326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</a:p>
          <a:p>
            <a:pPr marL="514350" indent="-51435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strukturalari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Denaturatsiya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guruhlari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Oqsilning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funksiyalari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6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ru-RU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9EF99-B54B-46AC-A44E-3BAD07F5D61C}"/>
              </a:ext>
            </a:extLst>
          </p:cNvPr>
          <p:cNvSpPr txBox="1"/>
          <p:nvPr/>
        </p:nvSpPr>
        <p:spPr>
          <a:xfrm>
            <a:off x="1012874" y="2659799"/>
            <a:ext cx="1087432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PROTOS –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birlamchi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Geteropolimer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monomeri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78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304800" y="1632857"/>
            <a:ext cx="11582400" cy="4973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0900F1-25FE-43D8-9F8F-F352BDE6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658" y="1888592"/>
            <a:ext cx="3276600" cy="27719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020830-F273-4823-AEEB-6693EDAC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764" y="2809461"/>
            <a:ext cx="3896139" cy="30239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69E20F-7ED7-449E-AB0D-E7D814689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50" y="4321454"/>
            <a:ext cx="4520695" cy="203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95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497496"/>
            <a:ext cx="11781182" cy="52213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D459EE2-2FA2-48EF-ADED-CA0194F47260}"/>
              </a:ext>
            </a:extLst>
          </p:cNvPr>
          <p:cNvSpPr/>
          <p:nvPr/>
        </p:nvSpPr>
        <p:spPr>
          <a:xfrm>
            <a:off x="771939" y="1532969"/>
            <a:ext cx="4747343" cy="98682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almashinadigan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0D20A2F-5563-442B-96B3-6E04AE1B7CBB}"/>
              </a:ext>
            </a:extLst>
          </p:cNvPr>
          <p:cNvSpPr/>
          <p:nvPr/>
        </p:nvSpPr>
        <p:spPr>
          <a:xfrm>
            <a:off x="6310564" y="1515932"/>
            <a:ext cx="5512159" cy="10393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almashinmaydigan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374FB74-C2E0-4A30-AF7F-043748D2DCFE}"/>
              </a:ext>
            </a:extLst>
          </p:cNvPr>
          <p:cNvSpPr/>
          <p:nvPr/>
        </p:nvSpPr>
        <p:spPr>
          <a:xfrm>
            <a:off x="1248229" y="2555264"/>
            <a:ext cx="3991427" cy="416358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Glitsin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Alanin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Prolin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Serin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Sistin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Sistein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Tirozin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Asparagin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Glutamin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Oksiprolin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endParaRPr lang="ru-RU" sz="24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8AE0CD1-C4B7-43B1-9626-8DD1D6C13303}"/>
              </a:ext>
            </a:extLst>
          </p:cNvPr>
          <p:cNvSpPr/>
          <p:nvPr/>
        </p:nvSpPr>
        <p:spPr>
          <a:xfrm>
            <a:off x="7315201" y="2555263"/>
            <a:ext cx="3570514" cy="41635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Valin</a:t>
            </a: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Leytsin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Izoleytsin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Treonin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Metionin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Lizin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Triptofan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Fenilalanin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Arginin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ctr"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Gistidin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798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713</Words>
  <Application>Microsoft Office PowerPoint</Application>
  <PresentationFormat>Широкоэкранный</PresentationFormat>
  <Paragraphs>190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BIOLOGIYA</vt:lpstr>
      <vt:lpstr>O‘TGAN DARS MAVZUSINI MUSTAHKAMLASH</vt:lpstr>
      <vt:lpstr>Презентация PowerPoint</vt:lpstr>
      <vt:lpstr>Презентация PowerPoint</vt:lpstr>
      <vt:lpstr>Презентация PowerPoint</vt:lpstr>
      <vt:lpstr>DARS REJASI</vt:lpstr>
      <vt:lpstr>PROTEIN</vt:lpstr>
      <vt:lpstr>AMINOKISLOTALAR</vt:lpstr>
      <vt:lpstr>AMINOKISLOTALAR</vt:lpstr>
      <vt:lpstr>AMINOKISLOTALAR</vt:lpstr>
      <vt:lpstr>OQSIL GURUHLARI</vt:lpstr>
      <vt:lpstr>OQSIL STRUKTURALARI</vt:lpstr>
      <vt:lpstr>OQSIL STRUKTURALARI</vt:lpstr>
      <vt:lpstr>OQSIL STRUKTURALARI</vt:lpstr>
      <vt:lpstr>OQSIL STRUKTURALARI</vt:lpstr>
      <vt:lpstr>OQSIL STRUKTURALARI</vt:lpstr>
      <vt:lpstr>OQSIL DENATURATSIYASI</vt:lpstr>
      <vt:lpstr>OQSIL DENATURATSIYASI</vt:lpstr>
      <vt:lpstr>OQSIL DENATURATSIYASI</vt:lpstr>
      <vt:lpstr>OQSIL FUNKSIYALARI</vt:lpstr>
      <vt:lpstr>PLASTIK FUNKSIYASI</vt:lpstr>
      <vt:lpstr>PLASTIK FUNKSIYASI</vt:lpstr>
      <vt:lpstr>PLASTIK FUNKSIYASI</vt:lpstr>
      <vt:lpstr>PLASTIK FUNKSIYASI</vt:lpstr>
      <vt:lpstr>FERMENTATIV FUNKSIYASI</vt:lpstr>
      <vt:lpstr>TRANSPORT FUNKSIYASI</vt:lpstr>
      <vt:lpstr>TRANSPORT FUNKSIYASI</vt:lpstr>
      <vt:lpstr>HIMOYA FUNKSIYASI</vt:lpstr>
      <vt:lpstr>ZAHAR FUNKSIYASI</vt:lpstr>
      <vt:lpstr>ZAHAR FUNKSIYASI</vt:lpstr>
      <vt:lpstr>GUMORAL FUNKSIYA</vt:lpstr>
      <vt:lpstr>HARAKAT FUNKSIYASI</vt:lpstr>
      <vt:lpstr>ENERGETIK FUNKSIYASI</vt:lpstr>
      <vt:lpstr>MUSTAQIL BAJARISH UCHUN TOPSHIRIQLAR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Аскарова Комила</cp:lastModifiedBy>
  <cp:revision>58</cp:revision>
  <dcterms:created xsi:type="dcterms:W3CDTF">2020-09-23T09:13:00Z</dcterms:created>
  <dcterms:modified xsi:type="dcterms:W3CDTF">2022-07-18T07:24:28Z</dcterms:modified>
</cp:coreProperties>
</file>