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93" r:id="rId4"/>
    <p:sldId id="294" r:id="rId5"/>
    <p:sldId id="282" r:id="rId6"/>
    <p:sldId id="262" r:id="rId7"/>
    <p:sldId id="266" r:id="rId8"/>
    <p:sldId id="268" r:id="rId9"/>
    <p:sldId id="263" r:id="rId10"/>
    <p:sldId id="264" r:id="rId11"/>
    <p:sldId id="269" r:id="rId12"/>
    <p:sldId id="270" r:id="rId13"/>
    <p:sldId id="265" r:id="rId14"/>
    <p:sldId id="267" r:id="rId15"/>
    <p:sldId id="284" r:id="rId16"/>
    <p:sldId id="285" r:id="rId17"/>
    <p:sldId id="272" r:id="rId18"/>
    <p:sldId id="271" r:id="rId19"/>
    <p:sldId id="273" r:id="rId20"/>
    <p:sldId id="288" r:id="rId21"/>
    <p:sldId id="274" r:id="rId22"/>
    <p:sldId id="277" r:id="rId23"/>
    <p:sldId id="278" r:id="rId24"/>
    <p:sldId id="275" r:id="rId25"/>
    <p:sldId id="276" r:id="rId26"/>
    <p:sldId id="287" r:id="rId27"/>
    <p:sldId id="259" r:id="rId28"/>
    <p:sldId id="260" r:id="rId29"/>
    <p:sldId id="286" r:id="rId30"/>
    <p:sldId id="25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2895"/>
    <a:srgbClr val="7B4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8078D-441D-42A7-8866-50B92DB982C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8F81D-C9EC-4BE1-842C-ADF49C2AF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3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C7BE-2AF3-418A-867F-0670504B614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2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C7BE-2AF3-418A-867F-0670504B61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9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8F81D-C9EC-4BE1-842C-ADF49C2AFA9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1066C0-0AC4-451D-A3B6-753D9E1A5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9BC4C20-0B7D-46A0-8A30-0D7A201C1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CBE11C-0F28-42FE-86B8-56C2D12E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178024-046A-469F-87DC-2E7E51B5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78DB27-33A4-4735-86A3-CA63E1F4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25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831E05-F261-4744-A400-BF1194A9B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7012CF-B43B-4826-A4DA-DDC0BB8BB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4384B68-781C-4AA1-BE78-2F378FCA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DB4120-B951-49CF-9079-88EAA9F2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472AA1-C935-4C70-A5A7-9B4EA166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38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E08DCC8-CB41-40DC-A628-D9B0ABE7A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AE1BEC1-F299-4583-AF76-CB7367062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77678D-C738-43D9-9261-A701B2CC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A85ECA-0EF2-4142-9260-DB09D70D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54B47F-3B0F-4FF3-93F7-010169F2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4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5C7E83-E90E-4701-8306-CFB96538D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5F82A7-8A35-468F-B40D-F2C680BDE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C8D354-F09D-4DDF-BBAE-F05E4C73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4BF7FB-86E8-4394-9D00-9610A12F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245693-F5F6-44E1-A270-53E588DD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55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B2C565-ACEB-4991-BD2B-56531A1B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0384196-1A2F-4B6D-97D8-C48BA5B23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BAD0BB-184F-4BB7-8B39-A1F3733F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B7E183-EFCB-4B50-A2DF-BD3CEC5E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6E0A0D-0D4C-4295-BE7D-0502BCA0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01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690478-6CA1-4E85-9BA1-004F4FB9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3AB5E2-4DFC-45B6-B2B4-4F3B64AE3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14A57AC-2DAD-42FB-A3CB-DB03675A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48A809-CEF8-4BC5-857C-C7B5E49B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601BA71-74CC-4E5C-B689-CA301DE1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B4DF411-22FE-4677-837F-F7F9B67A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82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A9D5C4-2527-4876-B626-928294681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E4644F-F57F-40A2-AD19-3440C242E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162A179-37D3-4177-8BE6-732166F98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DBB5DD3-F3F6-459B-957B-956E11A64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E6C17D0-F838-48EF-B342-D72D23777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051B593-8363-466B-90A4-A1873F85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9F699A0-1A98-4733-9539-112B9A5B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D1A55F5-5BCD-471C-9F4E-3620E136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9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87C498-21D2-4BF7-AD9C-4CF1DE7DE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27E0BD9-D885-46C7-8C69-AFCC4948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E1A5804-8149-4F05-B9BF-0979268B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F2CA6DE-D18D-4621-A294-D311222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6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E26F349-C41E-4911-BF2E-885D6CDD6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A5FE290-31BA-4030-8043-C1A158DF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15F898C-92A9-4186-92BF-9579D077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0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547EBD-E0C1-4C49-9F27-9A36EAAC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554D97-0CFA-4809-8CA0-242AC0BA1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EA8D44-5F92-44B9-9F5A-28E3E657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7C3E696-FE17-4502-87DD-9A77259AB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D2EF099-2C49-4AAE-8745-9590FA2F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15FA9A-8745-416F-8E94-96C742A8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5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2C9F32-F3BD-4BBB-9E90-7CB3423B6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B8D3171-1153-49B3-8FDC-5DBBA1376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278DC63-34D6-4467-BA44-6FB2E66D8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26A0FCB-5123-4AE0-BFD0-7AEE5342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F24742-D0A1-4693-94A1-DCD1C4E25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9D2B6D3-0C54-4FF8-83D4-B00D8634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0EF66F-9349-477F-8270-B27892AF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6EC176B-B918-4BBF-BA4C-444662040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7512F2-B6E3-4BC0-AE05-1DCFB824C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E4A7-0683-4FC0-8306-6530D414723C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9842D3-51CC-45DF-9333-B37F68DC9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A1E8DB-DF44-4F5C-838A-C059230A9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C535E-9CBA-4CAF-B44F-3297C58C9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2D798CC-4BFE-430B-AFD1-3C5DD6CDC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995" y="3324960"/>
            <a:ext cx="4419356" cy="317578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BED673-0A00-4754-8F8F-9D5CE3EC9335}"/>
              </a:ext>
            </a:extLst>
          </p:cNvPr>
          <p:cNvSpPr txBox="1"/>
          <p:nvPr/>
        </p:nvSpPr>
        <p:spPr>
          <a:xfrm>
            <a:off x="972457" y="2231963"/>
            <a:ext cx="8983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LIPIDLAR</a:t>
            </a:r>
            <a:endParaRPr lang="ru-RU" sz="66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5FC638C-CCD9-4AD2-8049-E3D592354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29" y="3324960"/>
            <a:ext cx="3889310" cy="317578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5DF4D50-39C2-45F6-8546-A64B50E46FBC}"/>
              </a:ext>
            </a:extLst>
          </p:cNvPr>
          <p:cNvSpPr/>
          <p:nvPr/>
        </p:nvSpPr>
        <p:spPr>
          <a:xfrm>
            <a:off x="9955762" y="194590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4F8C591-41F9-482A-AD86-C8A92910E3DF}"/>
              </a:ext>
            </a:extLst>
          </p:cNvPr>
          <p:cNvSpPr/>
          <p:nvPr/>
        </p:nvSpPr>
        <p:spPr>
          <a:xfrm>
            <a:off x="9955762" y="194590"/>
            <a:ext cx="1268963" cy="93638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LIPIDLAR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5D3CE1D-65F3-4748-BEEC-02C73636B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115" y="2649893"/>
            <a:ext cx="4788937" cy="36311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964441-1A6E-4BEC-9ADC-E924EADD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899" y="2752321"/>
            <a:ext cx="4572396" cy="352873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047696F-652D-4066-AEB8-9EAF758680A3}"/>
              </a:ext>
            </a:extLst>
          </p:cNvPr>
          <p:cNvSpPr/>
          <p:nvPr/>
        </p:nvSpPr>
        <p:spPr>
          <a:xfrm>
            <a:off x="765110" y="1875453"/>
            <a:ext cx="4823927" cy="662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HAYVON YOG‘LARI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D63108E-C116-47BF-BCE9-2A954ABC61CB}"/>
              </a:ext>
            </a:extLst>
          </p:cNvPr>
          <p:cNvSpPr/>
          <p:nvPr/>
        </p:nvSpPr>
        <p:spPr>
          <a:xfrm>
            <a:off x="6562432" y="1861353"/>
            <a:ext cx="4491330" cy="662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O‘SIMLIK MOYLARI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4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 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6F92420-AC11-4754-A170-267E6F9EE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7216" y="1875453"/>
            <a:ext cx="4558391" cy="44600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CE1EC9-6132-426A-AEE5-DB6CC8163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3" y="2328824"/>
            <a:ext cx="5178490" cy="37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9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ASALARI MUMI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C43D1878-C536-409D-A87F-9F3B14811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1232" y="2190337"/>
            <a:ext cx="5128727" cy="41848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F66AC0-40E0-4841-996A-9945CEEF6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97" y="2190336"/>
            <a:ext cx="5396204" cy="41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83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LIPIDLARNING VAZIFASI</a:t>
            </a:r>
            <a:endParaRPr lang="ru-RU" sz="66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19E8D10B-4604-4682-ACEA-67EB4CA6C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632858"/>
            <a:ext cx="10961914" cy="4861248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Plastik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Gumoral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gormonlar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kartekosteroid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gormonlar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parchalanganda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9,3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38,9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ajraladi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sovuqdan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Zaxira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manbai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100 g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parchalanganda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100 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A,D,E,K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vitaminlari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koferment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97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LIPIDLARNING PLASTIK FUNKSIYASI</a:t>
            </a:r>
            <a:endParaRPr lang="ru-RU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239464C-2B5B-4D69-8032-ABE8F86E4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83" y="1950098"/>
            <a:ext cx="7208117" cy="4572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387483F-9413-4214-8249-F356013655C8}"/>
              </a:ext>
            </a:extLst>
          </p:cNvPr>
          <p:cNvSpPr/>
          <p:nvPr/>
        </p:nvSpPr>
        <p:spPr>
          <a:xfrm>
            <a:off x="7641771" y="1875453"/>
            <a:ext cx="4037046" cy="4320074"/>
          </a:xfrm>
          <a:prstGeom prst="rect">
            <a:avLst/>
          </a:prstGeom>
          <a:solidFill>
            <a:srgbClr val="982895">
              <a:alpha val="6549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fosfolipid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glikolipid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lipoprotein,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xolesterin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ko‘rinishida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1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LIPIDLARNING GUMORAL FUNKSIYASI</a:t>
            </a:r>
            <a:endParaRPr 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775B4771-D70A-4F6E-B7A2-4FD86426E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735" y="2099388"/>
            <a:ext cx="5022979" cy="408680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32B3FC1-F3D0-4639-8279-80543A4A5179}"/>
              </a:ext>
            </a:extLst>
          </p:cNvPr>
          <p:cNvSpPr/>
          <p:nvPr/>
        </p:nvSpPr>
        <p:spPr>
          <a:xfrm>
            <a:off x="6096001" y="2164702"/>
            <a:ext cx="5455298" cy="402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Buyrak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bezidan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ajraladigan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mineralokortikoid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glyukokortikoid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gormonlari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gormonlar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androgen, estrogen,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testosteron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gormonlari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40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LIPIDLARNING ENERGETIK FUNKSIYASI</a:t>
            </a:r>
            <a:endParaRPr lang="ru-RU" sz="48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xmlns="" id="{D49B4A18-41AF-4138-8D2F-A3CE2E1DC2D0}"/>
              </a:ext>
            </a:extLst>
          </p:cNvPr>
          <p:cNvSpPr/>
          <p:nvPr/>
        </p:nvSpPr>
        <p:spPr>
          <a:xfrm>
            <a:off x="6820677" y="1800915"/>
            <a:ext cx="4867470" cy="3097762"/>
          </a:xfrm>
          <a:prstGeom prst="wedgeEllipseCallout">
            <a:avLst>
              <a:gd name="adj1" fmla="val -43055"/>
              <a:gd name="adj2" fmla="val 4318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9,3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38,9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xmlns="" id="{57707F97-6145-4FA8-A6A4-5A23242299C2}"/>
              </a:ext>
            </a:extLst>
          </p:cNvPr>
          <p:cNvSpPr/>
          <p:nvPr/>
        </p:nvSpPr>
        <p:spPr>
          <a:xfrm>
            <a:off x="802433" y="3195735"/>
            <a:ext cx="6400799" cy="2836506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1g YOG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oksidlanganda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51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LIPIDLARNING HIMOYA FUNKSIYASI</a:t>
            </a:r>
            <a:endParaRPr lang="ru-RU" sz="5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BDEB0E-550E-44CF-9C19-F50D20F62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731" y="2043405"/>
            <a:ext cx="6279502" cy="4352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F54693-7F81-4EBF-8DE1-B3983C408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67" y="2043405"/>
            <a:ext cx="598679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9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LIPID – SUV MANBAI</a:t>
            </a:r>
            <a:endParaRPr lang="ru-RU" sz="5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E6B164CA-7715-4A7D-8C74-C0914BA3B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850" y="1943796"/>
            <a:ext cx="6501656" cy="435133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D876658-C282-499C-A416-440B0528D7F3}"/>
              </a:ext>
            </a:extLst>
          </p:cNvPr>
          <p:cNvSpPr/>
          <p:nvPr/>
        </p:nvSpPr>
        <p:spPr>
          <a:xfrm>
            <a:off x="7492482" y="1900172"/>
            <a:ext cx="4152122" cy="435133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urkachidagi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parchalanib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suvsizlikka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45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LIPID – ZAXIRA MODDA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94EB83-7768-4E5D-ABB5-75281E40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32857"/>
            <a:ext cx="3527944" cy="3449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282FBA0-FF08-4354-AF99-069823F1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408" y="3268780"/>
            <a:ext cx="3853543" cy="28085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976767-8A37-47FD-B07D-512667D02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804" y="3676261"/>
            <a:ext cx="3853543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000" b="1" kern="0" dirty="0" smtClean="0">
                <a:solidFill>
                  <a:prstClr val="white"/>
                </a:solidFill>
                <a:latin typeface="Arial"/>
                <a:cs typeface="Arial"/>
              </a:rPr>
              <a:t>   O‘TGAN 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DARS MAVZUSINI MUSTAHKAMLASH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B097734-B334-4DFD-B520-5AE306734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632856"/>
            <a:ext cx="11310423" cy="4866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ORTIQCHASINI TOP!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galaktoza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fruktoza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Maltoza,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dezoksiriboza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galaktoza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glikogen</a:t>
            </a:r>
            <a:endParaRPr lang="en-US" sz="4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Xitin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pektin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glitseraldegid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geparin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fruktoza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endParaRPr lang="en-US" sz="4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5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LIPID – ZAXIRA MODDA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8C28B5-0A8C-40EF-A1F8-C1A068415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71" y="1760229"/>
            <a:ext cx="3020204" cy="41007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367007-117D-4306-87F7-169DFB45C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147" y="1876813"/>
            <a:ext cx="3377682" cy="39841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D8A437-795E-4D15-8218-B653B7075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854" y="3309111"/>
            <a:ext cx="4131653" cy="31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42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FAOL MODDA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6FEE9A1F-91C3-4847-9A79-EB9C41A4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0152" y="3133627"/>
            <a:ext cx="5173242" cy="3333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A584D8-FDBA-47BF-AFD2-9198A7C4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04" y="1771552"/>
            <a:ext cx="5696144" cy="469582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2BF6278-63FA-41B9-92AD-F0E06C974A0E}"/>
              </a:ext>
            </a:extLst>
          </p:cNvPr>
          <p:cNvSpPr/>
          <p:nvPr/>
        </p:nvSpPr>
        <p:spPr>
          <a:xfrm>
            <a:off x="6522098" y="1884784"/>
            <a:ext cx="5081296" cy="136226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Yog‘da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eriydigan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vitaminlar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00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VITAMINI - RETINOL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5DC0B791-BD17-4C23-B932-BE0AA4AC3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631" y="1907698"/>
            <a:ext cx="3841475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935E84-0F63-4AB6-8CB9-F31039194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20" y="1632857"/>
            <a:ext cx="2408349" cy="25227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4DF7E7-A384-424D-8698-B5A23F8E6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436" y="1632857"/>
            <a:ext cx="5435344" cy="23215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5736AB1-0C94-4C15-84E4-0EEC3B31689F}"/>
              </a:ext>
            </a:extLst>
          </p:cNvPr>
          <p:cNvSpPr/>
          <p:nvPr/>
        </p:nvSpPr>
        <p:spPr>
          <a:xfrm>
            <a:off x="4269937" y="4301412"/>
            <a:ext cx="7393328" cy="21087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o‘tkirligini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sochning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mustahkamligini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faoliyatini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yaxshilashda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tiklanishida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Organizmda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yetishmasa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shabko‘rlik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07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VITAMINI - KALSIFEROL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A9A28362-4D20-41FD-BB69-DB7C2E3C8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7820" y="1825625"/>
            <a:ext cx="6326156" cy="45658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5085A9-2005-4AD0-B110-6279465B8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4" y="1825625"/>
            <a:ext cx="4058331" cy="4645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F0A7FB-5B4C-43BB-B808-2933D7CF5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8866" y="93362"/>
            <a:ext cx="1331167" cy="11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92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E VITAMINI - TOKOFEROL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F6A770-06CA-496D-AC82-E9A7B618B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010" y="1825625"/>
            <a:ext cx="3663577" cy="19626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3C83C7-DE50-47FA-BBD0-290A7BB61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03" y="1825625"/>
            <a:ext cx="3774981" cy="46027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08F31A0-1926-455B-8A29-79B23D394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294" y="127702"/>
            <a:ext cx="1611575" cy="103610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808D5BB-59C9-4A79-8870-DB55D2445AB3}"/>
              </a:ext>
            </a:extLst>
          </p:cNvPr>
          <p:cNvSpPr/>
          <p:nvPr/>
        </p:nvSpPr>
        <p:spPr>
          <a:xfrm>
            <a:off x="4186823" y="1825625"/>
            <a:ext cx="3526972" cy="451899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sistemasining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ishlashini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yangilanishini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vitamini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deb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1B26459-F071-4DAA-96D1-85FEAD373635}"/>
              </a:ext>
            </a:extLst>
          </p:cNvPr>
          <p:cNvSpPr/>
          <p:nvPr/>
        </p:nvSpPr>
        <p:spPr>
          <a:xfrm>
            <a:off x="8037010" y="3906352"/>
            <a:ext cx="3663577" cy="24382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dukkakli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62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VITAMINI - FITOMENADION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9D47DF21-479D-46A8-B9C4-B2FDB2EEF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050" y="1943796"/>
            <a:ext cx="3767956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F89B94-AF8D-461A-886B-822059CCA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498" y="1729192"/>
            <a:ext cx="4418822" cy="161116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9D9A20A-22DF-46A8-BEA5-855784E53C84}"/>
              </a:ext>
            </a:extLst>
          </p:cNvPr>
          <p:cNvSpPr/>
          <p:nvPr/>
        </p:nvSpPr>
        <p:spPr>
          <a:xfrm>
            <a:off x="4453006" y="3517642"/>
            <a:ext cx="3151443" cy="287382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ivishida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qon-tomir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faoliyatining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borishida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A320948-0D9C-4468-B9F5-219989213683}"/>
              </a:ext>
            </a:extLst>
          </p:cNvPr>
          <p:cNvSpPr/>
          <p:nvPr/>
        </p:nvSpPr>
        <p:spPr>
          <a:xfrm>
            <a:off x="8220962" y="3517641"/>
            <a:ext cx="3181046" cy="286613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sabzavotlar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qovoq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pomidor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noxot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sarig‘i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jigar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47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5CD3F757-1914-4311-B29E-B3FB5A2C3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753533"/>
              </p:ext>
            </p:extLst>
          </p:nvPr>
        </p:nvGraphicFramePr>
        <p:xfrm>
          <a:off x="566058" y="1828801"/>
          <a:ext cx="11001828" cy="4615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7276">
                  <a:extLst>
                    <a:ext uri="{9D8B030D-6E8A-4147-A177-3AD203B41FA5}">
                      <a16:colId xmlns:a16="http://schemas.microsoft.com/office/drawing/2014/main" xmlns="" val="2520062703"/>
                    </a:ext>
                  </a:extLst>
                </a:gridCol>
                <a:gridCol w="3667276">
                  <a:extLst>
                    <a:ext uri="{9D8B030D-6E8A-4147-A177-3AD203B41FA5}">
                      <a16:colId xmlns:a16="http://schemas.microsoft.com/office/drawing/2014/main" xmlns="" val="2953623757"/>
                    </a:ext>
                  </a:extLst>
                </a:gridCol>
                <a:gridCol w="3667276">
                  <a:extLst>
                    <a:ext uri="{9D8B030D-6E8A-4147-A177-3AD203B41FA5}">
                      <a16:colId xmlns:a16="http://schemas.microsoft.com/office/drawing/2014/main" xmlns="" val="1857446373"/>
                    </a:ext>
                  </a:extLst>
                </a:gridCol>
              </a:tblGrid>
              <a:tr h="923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Vitamin </a:t>
                      </a:r>
                      <a:r>
                        <a:rPr lang="en-US" sz="2600" dirty="0" err="1">
                          <a:effectLst/>
                        </a:rPr>
                        <a:t>nomi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</a:rPr>
                        <a:t>I</a:t>
                      </a:r>
                      <a:r>
                        <a:rPr lang="en-US" sz="2600" dirty="0" err="1" smtClean="0">
                          <a:effectLst/>
                        </a:rPr>
                        <a:t>shtiroki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</a:rPr>
                        <a:t>K</a:t>
                      </a:r>
                      <a:r>
                        <a:rPr lang="en-US" sz="2600" dirty="0" err="1" smtClean="0">
                          <a:effectLst/>
                        </a:rPr>
                        <a:t>asallik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0163827"/>
                  </a:ext>
                </a:extLst>
              </a:tr>
              <a:tr h="923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9353893"/>
                  </a:ext>
                </a:extLst>
              </a:tr>
              <a:tr h="923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0666037"/>
                  </a:ext>
                </a:extLst>
              </a:tr>
              <a:tr h="923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8738547"/>
                  </a:ext>
                </a:extLst>
              </a:tr>
              <a:tr h="923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614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406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A8F4F79-3F61-4054-8E7B-F18627CD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A180E47-8E1E-4504-92A4-47E872935BE5}"/>
              </a:ext>
            </a:extLst>
          </p:cNvPr>
          <p:cNvSpPr/>
          <p:nvPr/>
        </p:nvSpPr>
        <p:spPr>
          <a:xfrm>
            <a:off x="1" y="294252"/>
            <a:ext cx="12075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MUSTAQIL BAJARISH UCHUN TOPSHIRIQLAR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A9D4061-43C9-4241-B7B4-9940ECE0BFCC}"/>
              </a:ext>
            </a:extLst>
          </p:cNvPr>
          <p:cNvSpPr/>
          <p:nvPr/>
        </p:nvSpPr>
        <p:spPr>
          <a:xfrm>
            <a:off x="391886" y="1625600"/>
            <a:ext cx="11379200" cy="49381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fikrni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toping!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oksidlanganda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17,6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glyukozaning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birikishidan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disaxariddir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zapas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tugunagida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Glikogen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ivimasligini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buAutoNum type="arabicPeriod"/>
            </a:pP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84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A8F4F79-3F61-4054-8E7B-F18627CD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9453E64-A866-4999-96D4-0A7FA8A03B34}"/>
              </a:ext>
            </a:extLst>
          </p:cNvPr>
          <p:cNvSpPr/>
          <p:nvPr/>
        </p:nvSpPr>
        <p:spPr>
          <a:xfrm>
            <a:off x="595086" y="1872343"/>
            <a:ext cx="11161485" cy="4513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fikrni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toping!</a:t>
            </a:r>
          </a:p>
          <a:p>
            <a:pPr marL="742950" indent="-742950" algn="just">
              <a:buAutoNum type="arabicPeriod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elementi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dezoksiriboza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tetroza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gomopolimer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Triozalarga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eritroza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94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5EAFE33-5B23-4521-8AA2-3B2334E2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5-§ 23-24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24 -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betdagi</a:t>
            </a: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to‘ldirish</a:t>
            </a:r>
            <a:r>
              <a:rPr lang="en-US" sz="7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7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08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DB112E-1566-453C-B9A1-F53509C7A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65" y="1852670"/>
            <a:ext cx="2732118" cy="26343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D45C6F-5581-4FAE-AE36-48D52847F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467" y="1823526"/>
            <a:ext cx="3833467" cy="26763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D066B7F-F628-49F1-8875-8BD187438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58" y="1823524"/>
            <a:ext cx="3924168" cy="26343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1ADBDF5-131B-43D8-8184-542B5E49E552}"/>
              </a:ext>
            </a:extLst>
          </p:cNvPr>
          <p:cNvSpPr/>
          <p:nvPr/>
        </p:nvSpPr>
        <p:spPr>
          <a:xfrm>
            <a:off x="4722165" y="4789714"/>
            <a:ext cx="2732118" cy="14949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maltoza,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B8CD56D-43AD-4BF1-B7BC-67755C4C2B23}"/>
              </a:ext>
            </a:extLst>
          </p:cNvPr>
          <p:cNvSpPr/>
          <p:nvPr/>
        </p:nvSpPr>
        <p:spPr>
          <a:xfrm>
            <a:off x="577461" y="4789714"/>
            <a:ext cx="3512457" cy="149497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21B49F3-58C0-42D3-A9F0-278EF2BB1210}"/>
              </a:ext>
            </a:extLst>
          </p:cNvPr>
          <p:cNvSpPr/>
          <p:nvPr/>
        </p:nvSpPr>
        <p:spPr>
          <a:xfrm>
            <a:off x="7881257" y="4789714"/>
            <a:ext cx="3623677" cy="14949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39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A8F4F79-3F61-4054-8E7B-F18627CD1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572"/>
            <a:ext cx="12192000" cy="6858001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FBD4A25-2491-4CDF-8DD4-1519D9722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53727"/>
              </p:ext>
            </p:extLst>
          </p:nvPr>
        </p:nvGraphicFramePr>
        <p:xfrm>
          <a:off x="420914" y="1596571"/>
          <a:ext cx="11379201" cy="4875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0475">
                  <a:extLst>
                    <a:ext uri="{9D8B030D-6E8A-4147-A177-3AD203B41FA5}">
                      <a16:colId xmlns:a16="http://schemas.microsoft.com/office/drawing/2014/main" xmlns="" val="39870353"/>
                    </a:ext>
                  </a:extLst>
                </a:gridCol>
                <a:gridCol w="747491">
                  <a:extLst>
                    <a:ext uri="{9D8B030D-6E8A-4147-A177-3AD203B41FA5}">
                      <a16:colId xmlns:a16="http://schemas.microsoft.com/office/drawing/2014/main" xmlns="" val="3200199055"/>
                    </a:ext>
                  </a:extLst>
                </a:gridCol>
                <a:gridCol w="4896541">
                  <a:extLst>
                    <a:ext uri="{9D8B030D-6E8A-4147-A177-3AD203B41FA5}">
                      <a16:colId xmlns:a16="http://schemas.microsoft.com/office/drawing/2014/main" xmlns="" val="742306062"/>
                    </a:ext>
                  </a:extLst>
                </a:gridCol>
                <a:gridCol w="864694">
                  <a:extLst>
                    <a:ext uri="{9D8B030D-6E8A-4147-A177-3AD203B41FA5}">
                      <a16:colId xmlns:a16="http://schemas.microsoft.com/office/drawing/2014/main" xmlns="" val="1344234232"/>
                    </a:ext>
                  </a:extLst>
                </a:gridCol>
              </a:tblGrid>
              <a:tr h="503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</a:rPr>
                        <a:t>Uglevod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xususiyati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</a:rPr>
                        <a:t>Uglevod</a:t>
                      </a:r>
                      <a:r>
                        <a:rPr lang="en-US" sz="2600" dirty="0">
                          <a:effectLst/>
                        </a:rPr>
                        <a:t>  </a:t>
                      </a:r>
                      <a:r>
                        <a:rPr lang="en-US" sz="2600" dirty="0" err="1">
                          <a:effectLst/>
                        </a:rPr>
                        <a:t>xususiyati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89313776"/>
                  </a:ext>
                </a:extLst>
              </a:tr>
              <a:tr h="842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RNK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nukleotidi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tarkibida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70685089"/>
                  </a:ext>
                </a:extLst>
              </a:tr>
              <a:tr h="503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7854167"/>
                  </a:ext>
                </a:extLst>
              </a:tr>
              <a:tr h="503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71450276"/>
                  </a:ext>
                </a:extLst>
              </a:tr>
              <a:tr h="503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44881788"/>
                  </a:ext>
                </a:extLst>
              </a:tr>
              <a:tr h="503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27507949"/>
                  </a:ext>
                </a:extLst>
              </a:tr>
              <a:tr h="503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81066556"/>
                  </a:ext>
                </a:extLst>
              </a:tr>
              <a:tr h="503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17620881"/>
                  </a:ext>
                </a:extLst>
              </a:tr>
              <a:tr h="503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98833583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908314-BBCC-4D5A-893D-5B1CC8B5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72571"/>
            <a:ext cx="12192000" cy="11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5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9959A5-B788-4227-89F1-BA0A390E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294679C-12A6-4C8B-AAB5-6EDF0FADB00E}"/>
              </a:ext>
            </a:extLst>
          </p:cNvPr>
          <p:cNvSpPr/>
          <p:nvPr/>
        </p:nvSpPr>
        <p:spPr>
          <a:xfrm>
            <a:off x="298580" y="1586204"/>
            <a:ext cx="11579289" cy="50012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946FCB-5489-4322-B1F5-726C649A5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955" y="1915783"/>
            <a:ext cx="3449465" cy="28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947496-16C2-4B79-A381-DB35A3708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138" y="2034645"/>
            <a:ext cx="4077723" cy="2649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D65FBC9-E81F-40B3-B91B-0A0EC282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80" y="1949102"/>
            <a:ext cx="3232009" cy="280256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A2AA4C9-71E8-4C96-BD2D-533A816F6754}"/>
              </a:ext>
            </a:extLst>
          </p:cNvPr>
          <p:cNvSpPr/>
          <p:nvPr/>
        </p:nvSpPr>
        <p:spPr>
          <a:xfrm>
            <a:off x="529580" y="4994054"/>
            <a:ext cx="2937326" cy="9579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A9186A9-94EC-44C1-8A80-A393185D54B4}"/>
              </a:ext>
            </a:extLst>
          </p:cNvPr>
          <p:cNvSpPr/>
          <p:nvPr/>
        </p:nvSpPr>
        <p:spPr>
          <a:xfrm>
            <a:off x="8468317" y="5011888"/>
            <a:ext cx="2613621" cy="1001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2213B72-6CCE-465D-AF06-3C1DEE918C6C}"/>
              </a:ext>
            </a:extLst>
          </p:cNvPr>
          <p:cNvSpPr/>
          <p:nvPr/>
        </p:nvSpPr>
        <p:spPr>
          <a:xfrm>
            <a:off x="4164865" y="4762395"/>
            <a:ext cx="3507522" cy="14212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galaktoza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89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D79EF99-B54B-46AC-A44E-3BAD07F5D61C}"/>
              </a:ext>
            </a:extLst>
          </p:cNvPr>
          <p:cNvSpPr txBox="1"/>
          <p:nvPr/>
        </p:nvSpPr>
        <p:spPr>
          <a:xfrm>
            <a:off x="844062" y="1632857"/>
            <a:ext cx="1087432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Lipid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Lipid –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gidrofob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‘,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moy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mum</a:t>
            </a:r>
          </a:p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Lipidlarning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vazifasi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Yog‘da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eriydigan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vitaminlar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67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 TARKIBI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Аминокислоты, входящие в состав белков - стр. 2">
            <a:extLst>
              <a:ext uri="{FF2B5EF4-FFF2-40B4-BE49-F238E27FC236}">
                <a16:creationId xmlns:a16="http://schemas.microsoft.com/office/drawing/2014/main" xmlns="" id="{3ADD7898-4E26-4C81-93BA-01C8D8F0D6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32" y="1892478"/>
            <a:ext cx="34969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37F464D-35B0-4B4B-A6B8-47AC1A7B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816" y="2024743"/>
            <a:ext cx="4167799" cy="40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3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LIPID TARKIBI</a:t>
            </a:r>
            <a:endParaRPr lang="ru-RU" sz="66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72E208F-0C69-4D79-8840-F08A9251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890" y="1912776"/>
            <a:ext cx="9498563" cy="441337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7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MARGARIN OLISH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A7415CE-5A0E-4D8B-B7D9-958E9F759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746" y="1871003"/>
            <a:ext cx="4514352" cy="43609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9532F0-0E51-42DA-A48B-9DD3E19C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050" y="1687801"/>
            <a:ext cx="3937518" cy="2807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557054-A3C4-4523-B77F-A3FB6B845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45" y="3990563"/>
            <a:ext cx="3394404" cy="253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77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 – GIDROFOB MODDA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FBEC303-3939-4460-8126-2F198F352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065" y="2057400"/>
            <a:ext cx="4480250" cy="4124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68C2DC-83BD-4333-A2A9-26C3949C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96" y="1931437"/>
            <a:ext cx="4236098" cy="412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66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498</Words>
  <Application>Microsoft Office PowerPoint</Application>
  <PresentationFormat>Широкоэкранный</PresentationFormat>
  <Paragraphs>140</Paragraphs>
  <Slides>30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BIOLOGIYA</vt:lpstr>
      <vt:lpstr>   O‘TGAN DARS MAVZUSINI MUSTAHKAMLASH</vt:lpstr>
      <vt:lpstr>O‘TGAN DARS MAVZUSINI MUSTAHKAMLASH</vt:lpstr>
      <vt:lpstr>O‘TGAN DARS MAVZUSINI MUSTAHKAMLASH</vt:lpstr>
      <vt:lpstr>DARS REJASI</vt:lpstr>
      <vt:lpstr>LIPID TARKIBI</vt:lpstr>
      <vt:lpstr>LIPID TARKIBI</vt:lpstr>
      <vt:lpstr>MARGARIN OLISH</vt:lpstr>
      <vt:lpstr>LIPID – GIDROFOB MODDA</vt:lpstr>
      <vt:lpstr>LIPIDLAR</vt:lpstr>
      <vt:lpstr>MUM </vt:lpstr>
      <vt:lpstr>ASALARI MUMI</vt:lpstr>
      <vt:lpstr>LIPIDLARNING VAZIFASI</vt:lpstr>
      <vt:lpstr>LIPIDLARNING PLASTIK FUNKSIYASI</vt:lpstr>
      <vt:lpstr>LIPIDLARNING GUMORAL FUNKSIYASI</vt:lpstr>
      <vt:lpstr>LIPIDLARNING ENERGETIK FUNKSIYASI</vt:lpstr>
      <vt:lpstr>LIPIDLARNING HIMOYA FUNKSIYASI</vt:lpstr>
      <vt:lpstr>LIPID – SUV MANBAI</vt:lpstr>
      <vt:lpstr>LIPID – ZAXIRA MODDA</vt:lpstr>
      <vt:lpstr>LIPID – ZAXIRA MODDA</vt:lpstr>
      <vt:lpstr>BIOLOGIK FAOL MODDA</vt:lpstr>
      <vt:lpstr>A VITAMINI - RETINOL</vt:lpstr>
      <vt:lpstr> D VITAMINI - KALSIFEROL</vt:lpstr>
      <vt:lpstr>  E VITAMINI - TOKOFEROL</vt:lpstr>
      <vt:lpstr>K VITAMINI - FITOMENADION</vt:lpstr>
      <vt:lpstr>MUSTAQIL BAJARISH UCHUN TOPSHIRIQLAR</vt:lpstr>
      <vt:lpstr>Презентация PowerPoint</vt:lpstr>
      <vt:lpstr>Презентация PowerPoint</vt:lpstr>
      <vt:lpstr>MUSTAQIL BAJARISH UCHUN TOPSHIRIQLAR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Учетная запись Майкрософт</cp:lastModifiedBy>
  <cp:revision>48</cp:revision>
  <dcterms:created xsi:type="dcterms:W3CDTF">2020-09-15T10:21:01Z</dcterms:created>
  <dcterms:modified xsi:type="dcterms:W3CDTF">2020-09-22T06:14:10Z</dcterms:modified>
</cp:coreProperties>
</file>