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92" r:id="rId3"/>
    <p:sldId id="278" r:id="rId4"/>
    <p:sldId id="296" r:id="rId5"/>
    <p:sldId id="261" r:id="rId6"/>
    <p:sldId id="297" r:id="rId7"/>
    <p:sldId id="262" r:id="rId8"/>
    <p:sldId id="275" r:id="rId9"/>
    <p:sldId id="294" r:id="rId10"/>
    <p:sldId id="263" r:id="rId11"/>
    <p:sldId id="282" r:id="rId12"/>
    <p:sldId id="264" r:id="rId13"/>
    <p:sldId id="257" r:id="rId14"/>
    <p:sldId id="279" r:id="rId15"/>
    <p:sldId id="280" r:id="rId16"/>
    <p:sldId id="281" r:id="rId17"/>
    <p:sldId id="276" r:id="rId18"/>
    <p:sldId id="283" r:id="rId19"/>
    <p:sldId id="265" r:id="rId20"/>
    <p:sldId id="272" r:id="rId21"/>
    <p:sldId id="260" r:id="rId22"/>
    <p:sldId id="258" r:id="rId23"/>
    <p:sldId id="285" r:id="rId24"/>
    <p:sldId id="266" r:id="rId25"/>
    <p:sldId id="284" r:id="rId26"/>
    <p:sldId id="269" r:id="rId27"/>
    <p:sldId id="268" r:id="rId28"/>
    <p:sldId id="271" r:id="rId29"/>
    <p:sldId id="270" r:id="rId30"/>
    <p:sldId id="274" r:id="rId31"/>
    <p:sldId id="273" r:id="rId32"/>
    <p:sldId id="286" r:id="rId33"/>
    <p:sldId id="277" r:id="rId34"/>
    <p:sldId id="287" r:id="rId35"/>
    <p:sldId id="291" r:id="rId36"/>
    <p:sldId id="288" r:id="rId37"/>
    <p:sldId id="289" r:id="rId38"/>
    <p:sldId id="290" r:id="rId39"/>
    <p:sldId id="293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A606"/>
    <a:srgbClr val="FC560C"/>
    <a:srgbClr val="DA2EDA"/>
    <a:srgbClr val="0CF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A0CF9-B836-45BA-8939-7F46B881AD0E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DC7BE-2AF3-418A-867F-0670504B6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C7BE-2AF3-418A-867F-0670504B614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87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C7BE-2AF3-418A-867F-0670504B614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2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B60B8-BA19-459B-A491-21A86FF28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D4461A-16F4-416A-8B50-0DD863820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D06BA5-38BD-44E3-8653-29CD269A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9F46C-CDF2-49FE-A073-A9A71368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477641-8084-4E98-8239-47D67D3A3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87C01-E0E9-4D91-9DBB-71294B0D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A432FD-F095-4155-B489-5A1AB2843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38638-64FC-456D-98D7-72701EB8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01BBD1-DEB8-4589-A0E9-A0943C0A9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1A8BAC-4582-4EBF-80D7-1057A152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82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008088-041E-420E-8F5F-F80C771A7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90FC32-1873-40F0-89EC-80CFEFF90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FA08E7-F0C8-4B36-B44C-5058DF7E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DD8F8E-6D33-4DF3-8124-09E2B6147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37BDC1-5592-4B9A-AF02-28507DAA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82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1B3AF-B015-4364-8F9F-787ACA5B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E562BC-4E5F-4E63-8FEA-B5A7BFC90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7252C6-38DD-47B5-8622-BE1B03F36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A08C14-8075-4B93-81FF-3765FA0E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6EF3EC-2C38-4FEC-B087-01E0645C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9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281C-DBB3-44C9-BBC4-AE64812E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FDE9A9-DA4E-44D6-B2D5-FC5923F6C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321788-6E94-401C-B0E3-261E0524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710F7-2283-462C-B811-018C652E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A63DA-D0A6-4A76-92B4-C2985E0A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5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1E1C3-A440-4B7E-814E-BFF77A7C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1EDFB-896E-49B0-89B5-ED79FFE1F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57530B-9F75-422E-948F-418AA662B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22FA32-BAF5-4B65-B7C9-D7DEE202D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5B12FA-EDAD-4613-BA0E-A30B62BE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51C447-E8D5-4ED6-843A-A76A4929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0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2E668-A28D-4220-9977-471CE4EA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304C6E-1D2E-440E-BFCB-090DFCABB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D8F775-25E1-4C11-8604-476474DB4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067620-9F7E-43D0-89C5-A90D4EA20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26A28C-9EA6-476C-812A-4EB0FC120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4681EC-305D-4BCE-8212-541A6B85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40ED2A6-5E11-4615-8D4D-0F0C7521A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8652CB-9A89-4FDF-91E2-0BC8AD3A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13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9E851-9F11-4BD9-8E16-B4FB9460B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4CDD30-915E-412A-BC8C-908976EDD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B14B15-D458-4E52-A244-360E55D0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9A1CE7-ADEC-43D1-A3CC-E3C95757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53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38BD7E-6179-474C-8B46-3649E74DE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411777-F195-48DC-A7E5-98AB3F25C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002E35-A0D4-4888-AE02-15484CE1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1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799A5-56CC-4A58-87F9-8C32E9513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88437D-2478-431F-A91E-E8937FF62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F25411-66C8-43C4-89FA-92BF0873F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2AB65B-BD6D-44DD-B212-7E1231D98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7A842-3E1D-4E50-B6E0-1C755135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3DFED1-D599-4A61-AB2E-0D16BAC9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5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0B8A6-E61D-42E9-A378-CDC4F946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B43737-1707-483B-BA1A-1F0B1394B0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EEB9A5-FA59-460F-99E4-7921D3C02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D86376-CAFB-47F3-A526-5B4EF988B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5221B1-DB92-4B83-A6FC-9DEF7B09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291889-310A-4666-B8FF-65FC018D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79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63789-9E3D-45EE-9B8B-2FC9F692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D0FD94-8895-44B0-9BDF-411F3E5C1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EF5BBF-3944-4119-8E42-E13E198FB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E1662-49ED-49C8-9111-BE795E9CD31D}" type="datetimeFigureOut">
              <a:rPr lang="ru-RU" smtClean="0"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6D1183-C018-4823-81BC-7335EEF1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B8DDB-360D-4101-BB47-8E85CE26D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7377F-64C1-4845-BFDB-877338A6B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1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C7842E-9C23-453C-B367-480FF5DC9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25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UGLEVODLAR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306354" y="1539551"/>
            <a:ext cx="11702144" cy="51282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E76CA7-2361-488F-901B-3321BAD60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2553963"/>
            <a:ext cx="5857875" cy="39147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4B5EB3-C544-4552-BB96-BE8EE271D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415" y="260375"/>
            <a:ext cx="932769" cy="84132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D73410-6BC2-4E75-9849-AF2F8EF2FA33}"/>
              </a:ext>
            </a:extLst>
          </p:cNvPr>
          <p:cNvSpPr/>
          <p:nvPr/>
        </p:nvSpPr>
        <p:spPr>
          <a:xfrm>
            <a:off x="10758196" y="121298"/>
            <a:ext cx="1250302" cy="105435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85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MONOSAXARIDLAR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91F67F1-F946-4DDB-9FF6-B081BF80F506}"/>
              </a:ext>
            </a:extLst>
          </p:cNvPr>
          <p:cNvSpPr/>
          <p:nvPr/>
        </p:nvSpPr>
        <p:spPr>
          <a:xfrm>
            <a:off x="951722" y="2304661"/>
            <a:ext cx="2481943" cy="7184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TRIOZA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F13D9E-2436-4275-A327-5B925B9519D0}"/>
              </a:ext>
            </a:extLst>
          </p:cNvPr>
          <p:cNvSpPr/>
          <p:nvPr/>
        </p:nvSpPr>
        <p:spPr>
          <a:xfrm>
            <a:off x="4338735" y="2327987"/>
            <a:ext cx="2857375" cy="7315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TETROZA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89A4BB-C4DD-4423-A71D-13C56A69A18E}"/>
              </a:ext>
            </a:extLst>
          </p:cNvPr>
          <p:cNvSpPr/>
          <p:nvPr/>
        </p:nvSpPr>
        <p:spPr>
          <a:xfrm>
            <a:off x="7978777" y="2304661"/>
            <a:ext cx="3116424" cy="7549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PENTOZA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8BA981A-F778-4EA6-8FD8-DDC5C12A589B}"/>
              </a:ext>
            </a:extLst>
          </p:cNvPr>
          <p:cNvSpPr/>
          <p:nvPr/>
        </p:nvSpPr>
        <p:spPr>
          <a:xfrm>
            <a:off x="555170" y="3401010"/>
            <a:ext cx="3275045" cy="71845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glitseraldegid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3F1569B-5400-4AFC-86C0-8A19E931BE0F}"/>
              </a:ext>
            </a:extLst>
          </p:cNvPr>
          <p:cNvSpPr/>
          <p:nvPr/>
        </p:nvSpPr>
        <p:spPr>
          <a:xfrm>
            <a:off x="4273420" y="3429000"/>
            <a:ext cx="2988004" cy="73158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eritroza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CE0F352-B625-4FE4-A39D-8913564BDD35}"/>
              </a:ext>
            </a:extLst>
          </p:cNvPr>
          <p:cNvSpPr/>
          <p:nvPr/>
        </p:nvSpPr>
        <p:spPr>
          <a:xfrm>
            <a:off x="7885471" y="3516089"/>
            <a:ext cx="3368351" cy="80330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dezoksiriboza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FFB7E15-008A-44F8-8DB5-BEECFB307CE1}"/>
              </a:ext>
            </a:extLst>
          </p:cNvPr>
          <p:cNvSpPr/>
          <p:nvPr/>
        </p:nvSpPr>
        <p:spPr>
          <a:xfrm>
            <a:off x="7924999" y="4698492"/>
            <a:ext cx="3328823" cy="75490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52E54D4-C572-4B0E-BBFA-CB551BDFD0CA}"/>
              </a:ext>
            </a:extLst>
          </p:cNvPr>
          <p:cNvCxnSpPr>
            <a:stCxn id="3" idx="2"/>
            <a:endCxn id="12" idx="0"/>
          </p:cNvCxnSpPr>
          <p:nvPr/>
        </p:nvCxnSpPr>
        <p:spPr>
          <a:xfrm flipH="1">
            <a:off x="2192693" y="3023118"/>
            <a:ext cx="1" cy="3778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9B602B58-CCD1-48A7-9A05-3E65E2753C0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767423" y="3059570"/>
            <a:ext cx="0" cy="423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5C0A930-1F14-4A6D-B48F-53C48D194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992" y="3067567"/>
            <a:ext cx="335309" cy="6366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E3FF4F6-9762-4180-A46A-E9B8EE91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334" y="4337708"/>
            <a:ext cx="335309" cy="548688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1FFAFEB-3B16-4551-9BD3-BB2732D66333}"/>
              </a:ext>
            </a:extLst>
          </p:cNvPr>
          <p:cNvSpPr/>
          <p:nvPr/>
        </p:nvSpPr>
        <p:spPr>
          <a:xfrm>
            <a:off x="528280" y="4278545"/>
            <a:ext cx="3328823" cy="79827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5AE9BD8-C4EF-49B5-8276-D4DDD18D89AB}"/>
              </a:ext>
            </a:extLst>
          </p:cNvPr>
          <p:cNvSpPr/>
          <p:nvPr/>
        </p:nvSpPr>
        <p:spPr>
          <a:xfrm>
            <a:off x="528280" y="5235892"/>
            <a:ext cx="3328823" cy="121429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pirouzum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70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B68F04-2D09-490B-88D7-9ADA2B48F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200" y="2696203"/>
            <a:ext cx="3109599" cy="14655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33EEDC-68C2-4CC6-BA54-99A91AB5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5" y="2700337"/>
            <a:ext cx="3105150" cy="14573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6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MONOSAXARIDLAR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AF20AF-B9DA-431F-B7AE-76C6B966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449" y="1932585"/>
            <a:ext cx="6879101" cy="299282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F3C44E7-5669-480B-B4E1-106B41A3BDDF}"/>
              </a:ext>
            </a:extLst>
          </p:cNvPr>
          <p:cNvSpPr/>
          <p:nvPr/>
        </p:nvSpPr>
        <p:spPr>
          <a:xfrm>
            <a:off x="2766596" y="5204329"/>
            <a:ext cx="2321170" cy="984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ACA6B4-D37E-41F5-AB61-BDC58DBF79FF}"/>
              </a:ext>
            </a:extLst>
          </p:cNvPr>
          <p:cNvSpPr/>
          <p:nvPr/>
        </p:nvSpPr>
        <p:spPr>
          <a:xfrm>
            <a:off x="6400799" y="5249763"/>
            <a:ext cx="3938953" cy="9847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DEZOKSIRIBOZA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D6E98B-E0F7-4F1E-B06B-7B9F53FF6559}"/>
              </a:ext>
            </a:extLst>
          </p:cNvPr>
          <p:cNvSpPr/>
          <p:nvPr/>
        </p:nvSpPr>
        <p:spPr>
          <a:xfrm>
            <a:off x="494666" y="1908412"/>
            <a:ext cx="1941342" cy="157558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RNK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BBAD6A-0EB9-42C2-8FE7-1DDABF32A75E}"/>
              </a:ext>
            </a:extLst>
          </p:cNvPr>
          <p:cNvSpPr/>
          <p:nvPr/>
        </p:nvSpPr>
        <p:spPr>
          <a:xfrm>
            <a:off x="9583303" y="2377440"/>
            <a:ext cx="2074125" cy="157558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DNK</a:t>
            </a:r>
            <a:endParaRPr lang="ru-R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1B36953-FE31-4084-8FE7-F416A149A91B}"/>
              </a:ext>
            </a:extLst>
          </p:cNvPr>
          <p:cNvSpPr/>
          <p:nvPr/>
        </p:nvSpPr>
        <p:spPr>
          <a:xfrm>
            <a:off x="534572" y="3953022"/>
            <a:ext cx="1901436" cy="131877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ATF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83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MONOSAXARIDLAR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46C7A3-5920-4271-92F7-8FF6B64B3B02}"/>
              </a:ext>
            </a:extLst>
          </p:cNvPr>
          <p:cNvSpPr/>
          <p:nvPr/>
        </p:nvSpPr>
        <p:spPr>
          <a:xfrm>
            <a:off x="4086806" y="2052121"/>
            <a:ext cx="4096139" cy="90507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GEKSOZA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13C844A-B1E9-419D-A187-114F2AAAD219}"/>
              </a:ext>
            </a:extLst>
          </p:cNvPr>
          <p:cNvSpPr/>
          <p:nvPr/>
        </p:nvSpPr>
        <p:spPr>
          <a:xfrm>
            <a:off x="625152" y="4366726"/>
            <a:ext cx="3172408" cy="90507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4B67965-F2B6-41B1-8BCA-447B083C5444}"/>
              </a:ext>
            </a:extLst>
          </p:cNvPr>
          <p:cNvSpPr/>
          <p:nvPr/>
        </p:nvSpPr>
        <p:spPr>
          <a:xfrm>
            <a:off x="4665305" y="4366726"/>
            <a:ext cx="2939143" cy="90507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fruktoza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7FD11F2-DE88-4203-A9ED-538BA44EC921}"/>
              </a:ext>
            </a:extLst>
          </p:cNvPr>
          <p:cNvSpPr/>
          <p:nvPr/>
        </p:nvSpPr>
        <p:spPr>
          <a:xfrm>
            <a:off x="8394442" y="4380115"/>
            <a:ext cx="3209733" cy="905070"/>
          </a:xfrm>
          <a:prstGeom prst="roundRect">
            <a:avLst/>
          </a:prstGeom>
          <a:solidFill>
            <a:srgbClr val="DA2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galaktoza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4DD1BA0-9136-4995-A608-54B766A7E0EA}"/>
              </a:ext>
            </a:extLst>
          </p:cNvPr>
          <p:cNvCxnSpPr>
            <a:cxnSpLocks/>
          </p:cNvCxnSpPr>
          <p:nvPr/>
        </p:nvCxnSpPr>
        <p:spPr>
          <a:xfrm flipH="1">
            <a:off x="2258008" y="3013788"/>
            <a:ext cx="3876868" cy="1306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29864A4-26A7-4C2E-AAE9-5D12511E3440}"/>
              </a:ext>
            </a:extLst>
          </p:cNvPr>
          <p:cNvCxnSpPr>
            <a:cxnSpLocks/>
          </p:cNvCxnSpPr>
          <p:nvPr/>
        </p:nvCxnSpPr>
        <p:spPr>
          <a:xfrm>
            <a:off x="6134876" y="3013788"/>
            <a:ext cx="0" cy="1348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43927EF-3DCB-452E-A990-1521E811F7C9}"/>
              </a:ext>
            </a:extLst>
          </p:cNvPr>
          <p:cNvCxnSpPr/>
          <p:nvPr/>
        </p:nvCxnSpPr>
        <p:spPr>
          <a:xfrm>
            <a:off x="6134876" y="3013788"/>
            <a:ext cx="3993862" cy="135293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593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DE11D83-85BE-4FD2-BC9A-2FE368BA8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2760" y="2110154"/>
            <a:ext cx="5101222" cy="404446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CBCEBB-6D6C-402F-A6F0-ABD6E8DC272A}"/>
              </a:ext>
            </a:extLst>
          </p:cNvPr>
          <p:cNvSpPr/>
          <p:nvPr/>
        </p:nvSpPr>
        <p:spPr>
          <a:xfrm>
            <a:off x="599843" y="3643531"/>
            <a:ext cx="5631653" cy="25884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F296025-DD27-4F99-AFF2-4DC51EC38D80}"/>
              </a:ext>
            </a:extLst>
          </p:cNvPr>
          <p:cNvSpPr/>
          <p:nvPr/>
        </p:nvSpPr>
        <p:spPr>
          <a:xfrm>
            <a:off x="599843" y="1899138"/>
            <a:ext cx="5496157" cy="150200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MOLEKULYAR MASSASI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96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DF850B-D0C0-4288-A6A6-FD103C69E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7" y="1800665"/>
            <a:ext cx="6203852" cy="45157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85567C-BA7B-47B6-97F6-3E2CCF3F8E8A}"/>
              </a:ext>
            </a:extLst>
          </p:cNvPr>
          <p:cNvSpPr/>
          <p:nvPr/>
        </p:nvSpPr>
        <p:spPr>
          <a:xfrm>
            <a:off x="7469945" y="2532185"/>
            <a:ext cx="4032738" cy="24055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UZUM SHAKARI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40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85567C-BA7B-47B6-97F6-3E2CCF3F8E8A}"/>
              </a:ext>
            </a:extLst>
          </p:cNvPr>
          <p:cNvSpPr/>
          <p:nvPr/>
        </p:nvSpPr>
        <p:spPr>
          <a:xfrm>
            <a:off x="7469945" y="1800665"/>
            <a:ext cx="4032738" cy="18569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QON QANDI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993C65-F097-4EDE-B31D-66D2C01A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34" y="1953025"/>
            <a:ext cx="5850394" cy="426756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B63D0D-3F29-42DA-A9D5-07699AEB02B1}"/>
              </a:ext>
            </a:extLst>
          </p:cNvPr>
          <p:cNvSpPr/>
          <p:nvPr/>
        </p:nvSpPr>
        <p:spPr>
          <a:xfrm>
            <a:off x="7076049" y="3967089"/>
            <a:ext cx="4529797" cy="225350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Normada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4,5-5,5 mmol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80-120 mg %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48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85567C-BA7B-47B6-97F6-3E2CCF3F8E8A}"/>
              </a:ext>
            </a:extLst>
          </p:cNvPr>
          <p:cNvSpPr/>
          <p:nvPr/>
        </p:nvSpPr>
        <p:spPr>
          <a:xfrm>
            <a:off x="3784209" y="1800666"/>
            <a:ext cx="7718474" cy="11676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Shirinlik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qilganda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B63D0D-3F29-42DA-A9D5-07699AEB02B1}"/>
              </a:ext>
            </a:extLst>
          </p:cNvPr>
          <p:cNvSpPr/>
          <p:nvPr/>
        </p:nvSpPr>
        <p:spPr>
          <a:xfrm>
            <a:off x="4824477" y="3536716"/>
            <a:ext cx="6678206" cy="9284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Qorin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ochganda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62BDD6-08D8-41EB-8238-E904B67B8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998" y="4513424"/>
            <a:ext cx="2461846" cy="20257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8B35AD-0CB7-4C5A-9BFC-5E0E97467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11" y="1775303"/>
            <a:ext cx="2339949" cy="18888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11D639-99FC-4AC4-9BAD-02C0573E4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877" y="3416854"/>
            <a:ext cx="2527494" cy="18888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7324FF-5C69-4254-9E33-2EA0D3FFEC33}"/>
              </a:ext>
            </a:extLst>
          </p:cNvPr>
          <p:cNvSpPr/>
          <p:nvPr/>
        </p:nvSpPr>
        <p:spPr>
          <a:xfrm>
            <a:off x="7351971" y="5120640"/>
            <a:ext cx="4282011" cy="928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Normada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63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FRUKTOZA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548A78-8893-4064-8A42-11349AED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17" y="2511063"/>
            <a:ext cx="4804117" cy="31514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F19651-94B8-48FB-B28E-1D11CEA78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068" y="1776415"/>
            <a:ext cx="4292551" cy="25196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DBF3A4-E572-4ADC-AEDD-0FDE6641E9CC}"/>
              </a:ext>
            </a:extLst>
          </p:cNvPr>
          <p:cNvSpPr/>
          <p:nvPr/>
        </p:nvSpPr>
        <p:spPr>
          <a:xfrm>
            <a:off x="5908431" y="4417255"/>
            <a:ext cx="5598941" cy="18288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MEVA SHAKARI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62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GALAKTOZA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2F69CC-1E20-40F8-93C3-CA248289E906}"/>
              </a:ext>
            </a:extLst>
          </p:cNvPr>
          <p:cNvSpPr/>
          <p:nvPr/>
        </p:nvSpPr>
        <p:spPr>
          <a:xfrm>
            <a:off x="4197190" y="1726738"/>
            <a:ext cx="7577468" cy="20734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SUT TARKIBIDA UCHRAYDI, 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JIGARDA GLYUKOZAGA AYLANADI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DC3CEF-9FE6-493E-B595-B979EB5F8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952" y="3800164"/>
            <a:ext cx="7303961" cy="26625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C88490-DFBB-4A49-811A-6E2EBE353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42" y="2207495"/>
            <a:ext cx="3779848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48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DISAXARIDLAR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A8E1005-3B39-4E43-9A74-40BE8B1EC935}"/>
              </a:ext>
            </a:extLst>
          </p:cNvPr>
          <p:cNvSpPr/>
          <p:nvPr/>
        </p:nvSpPr>
        <p:spPr>
          <a:xfrm>
            <a:off x="718457" y="2164702"/>
            <a:ext cx="3480319" cy="9610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maltoza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DF5C1FE-A85C-4FF9-9125-62F28508756B}"/>
              </a:ext>
            </a:extLst>
          </p:cNvPr>
          <p:cNvSpPr/>
          <p:nvPr/>
        </p:nvSpPr>
        <p:spPr>
          <a:xfrm>
            <a:off x="4716624" y="2164701"/>
            <a:ext cx="3209731" cy="9610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DB8F8B8-B674-4D6A-96F9-E8827476C2E4}"/>
              </a:ext>
            </a:extLst>
          </p:cNvPr>
          <p:cNvSpPr/>
          <p:nvPr/>
        </p:nvSpPr>
        <p:spPr>
          <a:xfrm>
            <a:off x="8444204" y="2164702"/>
            <a:ext cx="3209731" cy="96105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3FC0CB-5CC7-416C-98ED-1202BBF28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646" y="3836497"/>
            <a:ext cx="3648269" cy="23683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C6EB6B-BB45-44DA-9FAC-4B51C958A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518" y="3984170"/>
            <a:ext cx="3066952" cy="21015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E763A6-3F13-4EB4-96EE-19E67946D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57" y="3836497"/>
            <a:ext cx="3480319" cy="22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33243F-5C2A-4A98-BAD2-AFCF405CF2E9}"/>
              </a:ext>
            </a:extLst>
          </p:cNvPr>
          <p:cNvSpPr/>
          <p:nvPr/>
        </p:nvSpPr>
        <p:spPr>
          <a:xfrm>
            <a:off x="808139" y="2319732"/>
            <a:ext cx="4994031" cy="378564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nazariyasiga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solishda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ilmiy-tadqiqot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usulidan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foydalanilgan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Tx/>
              <a:buAutoNum type="alphaUcParenR"/>
            </a:pP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lvl="0" indent="-514350">
              <a:buFontTx/>
              <a:buAutoNum type="alphaUcParenR"/>
            </a:pP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514350" lvl="0" indent="-514350">
              <a:buFontTx/>
              <a:buAutoNum type="alphaUcParenR"/>
            </a:pP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eksperimental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514350" lvl="0" indent="-514350">
              <a:buFontTx/>
              <a:buAutoNum type="alphaUcParenR"/>
            </a:pPr>
            <a:r>
              <a:rPr lang="en-US" sz="28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taqqoslash</a:t>
            </a:r>
            <a:endParaRPr lang="ru-RU" sz="2800" u="sng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499091-50BC-4151-8348-D5B88D8A015C}"/>
              </a:ext>
            </a:extLst>
          </p:cNvPr>
          <p:cNvSpPr/>
          <p:nvPr/>
        </p:nvSpPr>
        <p:spPr>
          <a:xfrm>
            <a:off x="6311728" y="2319733"/>
            <a:ext cx="5162843" cy="37856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ilmiy-tadqiqot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biologiyada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qo'llanishi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Darvinning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bog'liq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Tx/>
              <a:buAutoNum type="alphaUcParenR"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514350" lvl="0" indent="-514350">
              <a:buFontTx/>
              <a:buAutoNum type="alphaUcParenR"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sz="2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lvl="0" indent="-514350">
              <a:buFontTx/>
              <a:buAutoNum type="alphaUcParenR"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taqqoslash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lvl="0" indent="-514350">
              <a:buFontTx/>
              <a:buAutoNum type="alphaUcParenR"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eksperimental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22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DISAXARIDLAR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D19CFE-3E80-42F7-9AD8-CF1E6931ECDE}"/>
              </a:ext>
            </a:extLst>
          </p:cNvPr>
          <p:cNvSpPr/>
          <p:nvPr/>
        </p:nvSpPr>
        <p:spPr>
          <a:xfrm>
            <a:off x="741784" y="3317031"/>
            <a:ext cx="2957804" cy="12316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EDCDC1-2A4D-452A-8958-BB2E24595DFD}"/>
              </a:ext>
            </a:extLst>
          </p:cNvPr>
          <p:cNvSpPr/>
          <p:nvPr/>
        </p:nvSpPr>
        <p:spPr>
          <a:xfrm>
            <a:off x="8492411" y="5004509"/>
            <a:ext cx="3079102" cy="123164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eriydi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022820-E823-48C0-9E3C-A56E09BF5F97}"/>
              </a:ext>
            </a:extLst>
          </p:cNvPr>
          <p:cNvSpPr/>
          <p:nvPr/>
        </p:nvSpPr>
        <p:spPr>
          <a:xfrm>
            <a:off x="4323686" y="3825551"/>
            <a:ext cx="3741575" cy="14462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Shirin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ta’mga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EBC395-CA28-4B02-945B-440571E718BF}"/>
              </a:ext>
            </a:extLst>
          </p:cNvPr>
          <p:cNvSpPr/>
          <p:nvPr/>
        </p:nvSpPr>
        <p:spPr>
          <a:xfrm>
            <a:off x="2094722" y="1728495"/>
            <a:ext cx="3918857" cy="14462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monosaxarid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48D074-E039-4697-ABC0-F0CE54B07539}"/>
              </a:ext>
            </a:extLst>
          </p:cNvPr>
          <p:cNvSpPr/>
          <p:nvPr/>
        </p:nvSpPr>
        <p:spPr>
          <a:xfrm>
            <a:off x="6991643" y="1871003"/>
            <a:ext cx="4037428" cy="13037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28870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MALTOZA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8C2E3C-F03D-4A05-879F-083C8B74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41" y="1795413"/>
            <a:ext cx="4621763" cy="44069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DB155B-C71A-4858-A223-8DD684F31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633" y="1674115"/>
            <a:ext cx="3694922" cy="23247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FD7941A-A684-4FEF-AAC2-DA2E36894BF4}"/>
              </a:ext>
            </a:extLst>
          </p:cNvPr>
          <p:cNvSpPr/>
          <p:nvPr/>
        </p:nvSpPr>
        <p:spPr>
          <a:xfrm>
            <a:off x="5262465" y="4086807"/>
            <a:ext cx="6550090" cy="25006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shakari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unayotgan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Don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kraxmalning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amilaza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parchalanishidan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C217D43-0373-436C-A403-CF452FA4CA6A}"/>
              </a:ext>
            </a:extLst>
          </p:cNvPr>
          <p:cNvSpPr/>
          <p:nvPr/>
        </p:nvSpPr>
        <p:spPr>
          <a:xfrm>
            <a:off x="5337110" y="1763486"/>
            <a:ext cx="2621902" cy="208093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maltoza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53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057CDE-2016-4418-97AA-749146D5A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123" y="1931438"/>
            <a:ext cx="3983641" cy="4208106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7661170-E2D8-4505-A99D-D17760F5747F}"/>
              </a:ext>
            </a:extLst>
          </p:cNvPr>
          <p:cNvSpPr/>
          <p:nvPr/>
        </p:nvSpPr>
        <p:spPr>
          <a:xfrm>
            <a:off x="3963622" y="1984982"/>
            <a:ext cx="3687480" cy="23326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fruktoza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98959B-C89A-4CC9-8276-45AB10DED5C4}"/>
              </a:ext>
            </a:extLst>
          </p:cNvPr>
          <p:cNvSpPr/>
          <p:nvPr/>
        </p:nvSpPr>
        <p:spPr>
          <a:xfrm>
            <a:off x="556728" y="4662762"/>
            <a:ext cx="6684357" cy="1700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Shakar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qand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novvot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ko‘rinishida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F2CCE-BD2A-4901-91EC-7AD2C860D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36" y="1688945"/>
            <a:ext cx="3226238" cy="26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92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98959B-C89A-4CC9-8276-45AB10DED5C4}"/>
              </a:ext>
            </a:extLst>
          </p:cNvPr>
          <p:cNvSpPr/>
          <p:nvPr/>
        </p:nvSpPr>
        <p:spPr>
          <a:xfrm>
            <a:off x="4051495" y="1882629"/>
            <a:ext cx="4276579" cy="448759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Shakarqamish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qand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lavlagidan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544CEC-BABC-4531-BAF2-250458EF8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8" y="1941340"/>
            <a:ext cx="3494857" cy="4487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C2B285-4181-4A62-B17D-08004B13A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034" y="1882629"/>
            <a:ext cx="3663964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52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E61FB4-7440-4A62-A5D8-A0A96C7F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945" y="3179977"/>
            <a:ext cx="2738438" cy="331304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F41C942-1DC8-4FD8-B91C-EF92E61B7362}"/>
              </a:ext>
            </a:extLst>
          </p:cNvPr>
          <p:cNvSpPr/>
          <p:nvPr/>
        </p:nvSpPr>
        <p:spPr>
          <a:xfrm>
            <a:off x="2034756" y="1686071"/>
            <a:ext cx="8365408" cy="136187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galaktoza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9E7F41-014A-4B5D-B8D7-2E952EA83CF6}"/>
              </a:ext>
            </a:extLst>
          </p:cNvPr>
          <p:cNvSpPr/>
          <p:nvPr/>
        </p:nvSpPr>
        <p:spPr>
          <a:xfrm>
            <a:off x="4143685" y="3134351"/>
            <a:ext cx="4760732" cy="33399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shakari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sog‘ilgan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Qatiq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tayyorlash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kislotasigacha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parchalanadi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CFDFC8-981C-4BD2-B857-515D07719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32" y="3147809"/>
            <a:ext cx="3712046" cy="3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33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821742-5CFD-49ED-A4BD-FBED88B56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31" y="2954215"/>
            <a:ext cx="3949106" cy="36310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A927C9-BA9B-4EAC-9AD2-7E3FDB8DC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539" y="3078705"/>
            <a:ext cx="3810330" cy="33322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BCDE9B-C320-4A9C-BF93-3A9689C2F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120" y="1771689"/>
            <a:ext cx="3539645" cy="33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9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POLISAXARIDLAR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18F438C-058C-4EA8-B92C-FB642C60D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318" y="1688122"/>
            <a:ext cx="9787812" cy="10592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0DBB5D-B24C-45FB-A96A-0448592C0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666" y="2575939"/>
            <a:ext cx="7398913" cy="39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04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Целлюлоза, свойства, получение и применение | Allbreakingnews.ru">
            <a:extLst>
              <a:ext uri="{FF2B5EF4-FFF2-40B4-BE49-F238E27FC236}">
                <a16:creationId xmlns:a16="http://schemas.microsoft.com/office/drawing/2014/main" id="{A59BFFC2-3619-42C1-BBA6-519E837257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38" y="3782393"/>
            <a:ext cx="8001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10E819-C620-44DA-9996-F5696AF5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2" y="4317153"/>
            <a:ext cx="3377328" cy="21431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8460565-4AD9-4C17-BF15-C140C57C7355}"/>
              </a:ext>
            </a:extLst>
          </p:cNvPr>
          <p:cNvSpPr/>
          <p:nvPr/>
        </p:nvSpPr>
        <p:spPr>
          <a:xfrm>
            <a:off x="587830" y="1639268"/>
            <a:ext cx="11112758" cy="21431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Glyukozaning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polimeri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glikozid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bog‘lari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erimaydi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qog’oz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tayyorlashda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90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SELLYULOZA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2AAEFBAE-AB0C-4510-A5D8-5BF518DE4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275" y="2035547"/>
            <a:ext cx="5071966" cy="41693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76206F-5C83-439C-A5C7-04F547B3EAA4}"/>
              </a:ext>
            </a:extLst>
          </p:cNvPr>
          <p:cNvSpPr/>
          <p:nvPr/>
        </p:nvSpPr>
        <p:spPr>
          <a:xfrm>
            <a:off x="6096000" y="4048715"/>
            <a:ext cx="5516724" cy="243529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bargi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to‘qimasining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15-30%i,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yog‘ochlikning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50%i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sellyulozadan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338AFC-165F-48ED-B20C-5C22F4B10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929889"/>
            <a:ext cx="5516724" cy="187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46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SELLYULOZA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EFF88BAF-BFEF-4004-9BB5-438559BEF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40137" y="1748777"/>
            <a:ext cx="5797484" cy="4351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156AB7-23E2-48B6-840F-035D2CB6C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15" y="1664802"/>
            <a:ext cx="5096039" cy="267393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F2149C-B250-40F6-AEF8-934336CB748E}"/>
              </a:ext>
            </a:extLst>
          </p:cNvPr>
          <p:cNvSpPr/>
          <p:nvPr/>
        </p:nvSpPr>
        <p:spPr>
          <a:xfrm>
            <a:off x="401215" y="4422710"/>
            <a:ext cx="5336287" cy="208072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Paxtaning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95%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tayyorlashda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qo‘llaniladi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81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F5900B-B067-4037-B8D3-6F36D390BA2C}"/>
              </a:ext>
            </a:extLst>
          </p:cNvPr>
          <p:cNvSpPr/>
          <p:nvPr/>
        </p:nvSpPr>
        <p:spPr>
          <a:xfrm>
            <a:off x="872197" y="1983545"/>
            <a:ext cx="4881489" cy="4023360"/>
          </a:xfrm>
          <a:prstGeom prst="rect">
            <a:avLst/>
          </a:prstGeom>
          <a:solidFill>
            <a:srgbClr val="02A6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lvl="0" indent="-457200">
              <a:buFontTx/>
              <a:buAutoNum type="alphaUcParenR"/>
            </a:pPr>
            <a:r>
              <a:rPr lang="en-US" sz="24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almashuniviga</a:t>
            </a:r>
            <a:r>
              <a:rPr lang="en-US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endParaRPr lang="en-US" sz="2400" u="sng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AutoNum type="alphaUcParenR"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muhitdan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olganligi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AutoNum type="alphaUcParenR"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o'z-o'zidan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ko’payishi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0" indent="-457200">
              <a:buFontTx/>
              <a:buAutoNum type="alphaUcParenR"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muhitga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ajratganligi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8A5ACA-0C6D-4145-8BBE-E6DDA434B33C}"/>
              </a:ext>
            </a:extLst>
          </p:cNvPr>
          <p:cNvSpPr/>
          <p:nvPr/>
        </p:nvSpPr>
        <p:spPr>
          <a:xfrm>
            <a:off x="6327303" y="1983545"/>
            <a:ext cx="5377017" cy="416403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Tiriklikning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darajalarini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aniqlang.1)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2)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virus; 4)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to'qima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5) organ; 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7)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populyatsiya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9)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biogeosenoz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10)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biotsenoz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11) 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AutoNum type="alphaUcParenR"/>
            </a:pPr>
            <a:r>
              <a:rPr lang="en-US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1, 2, 4, 5, 6, 8, 9, 11 </a:t>
            </a:r>
          </a:p>
          <a:p>
            <a:pPr marL="457200" lvl="0" indent="-457200">
              <a:buFontTx/>
              <a:buAutoNum type="alphaUcParenR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2, 3, 4, 5, 8, 10, 11 </a:t>
            </a:r>
          </a:p>
          <a:p>
            <a:pPr marL="457200" lvl="0" indent="-457200">
              <a:buFontTx/>
              <a:buAutoNum type="alphaUcParenR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1, 2, 3, 5, 6, 8, 10, 11</a:t>
            </a:r>
          </a:p>
          <a:p>
            <a:pPr marL="457200" lvl="0" indent="-457200">
              <a:buFontTx/>
              <a:buAutoNum type="alphaUcParenR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3, 4, 7, 10, 11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32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D4C927-B9A1-4447-9E6A-B9DB8F46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3" y="4029613"/>
            <a:ext cx="3181739" cy="24539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E9825E-F086-4F3D-BB76-4098192ED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273" y="3799285"/>
            <a:ext cx="4981575" cy="26843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0105FD-AFC0-4D61-ADEA-63A41697F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53" y="1698171"/>
            <a:ext cx="3230918" cy="46373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19B907-1939-4208-8039-5D692A2967FD}"/>
              </a:ext>
            </a:extLst>
          </p:cNvPr>
          <p:cNvSpPr/>
          <p:nvPr/>
        </p:nvSpPr>
        <p:spPr>
          <a:xfrm>
            <a:off x="3737106" y="1650154"/>
            <a:ext cx="8020728" cy="208518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polimeri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makkajo‘xori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donida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80%,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donida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60-70%,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tuganagida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20%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59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KRAXMAL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9A823CB1-CE4F-45EF-BCC8-16F5FCC64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351" y="2259774"/>
            <a:ext cx="3810000" cy="33337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0BAF56-EA40-425A-990B-B78F5D9974EF}"/>
              </a:ext>
            </a:extLst>
          </p:cNvPr>
          <p:cNvSpPr/>
          <p:nvPr/>
        </p:nvSpPr>
        <p:spPr>
          <a:xfrm>
            <a:off x="5178490" y="2244895"/>
            <a:ext cx="6176865" cy="368382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Konditer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sanoatida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xamirning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g‘ovak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bo‘lishini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Meditsinada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dori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tayyorlashda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qo‘llaniladi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06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UGLEVODLARNING VAZIFASI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999523-6569-44E0-9E15-B0505DC6A80C}"/>
              </a:ext>
            </a:extLst>
          </p:cNvPr>
          <p:cNvSpPr/>
          <p:nvPr/>
        </p:nvSpPr>
        <p:spPr>
          <a:xfrm>
            <a:off x="675250" y="1798802"/>
            <a:ext cx="3319975" cy="8299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B605EB-522F-4EB6-89E5-7E1732AE29DA}"/>
              </a:ext>
            </a:extLst>
          </p:cNvPr>
          <p:cNvSpPr/>
          <p:nvPr/>
        </p:nvSpPr>
        <p:spPr>
          <a:xfrm>
            <a:off x="2897944" y="2871181"/>
            <a:ext cx="4121834" cy="9006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6D0D39-CFCC-4F3E-95C0-BF980A40F885}"/>
              </a:ext>
            </a:extLst>
          </p:cNvPr>
          <p:cNvSpPr/>
          <p:nvPr/>
        </p:nvSpPr>
        <p:spPr>
          <a:xfrm>
            <a:off x="5500469" y="4008185"/>
            <a:ext cx="4473526" cy="90061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ZAXIRA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56BC27-53AA-4660-A14A-1B06DC4C879E}"/>
              </a:ext>
            </a:extLst>
          </p:cNvPr>
          <p:cNvSpPr/>
          <p:nvPr/>
        </p:nvSpPr>
        <p:spPr>
          <a:xfrm>
            <a:off x="7934179" y="5303520"/>
            <a:ext cx="3756074" cy="90061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0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UGLEVODNING ENERGETIK FUNKSIYASI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4048812-31E6-4F97-B4CE-2CDC4E2FED60}"/>
              </a:ext>
            </a:extLst>
          </p:cNvPr>
          <p:cNvSpPr/>
          <p:nvPr/>
        </p:nvSpPr>
        <p:spPr>
          <a:xfrm>
            <a:off x="463479" y="3214611"/>
            <a:ext cx="3756074" cy="87219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GLISERALDEGID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80CAC9-25E0-4874-A2DE-B567F4939A2B}"/>
              </a:ext>
            </a:extLst>
          </p:cNvPr>
          <p:cNvSpPr/>
          <p:nvPr/>
        </p:nvSpPr>
        <p:spPr>
          <a:xfrm>
            <a:off x="463479" y="4244749"/>
            <a:ext cx="3756074" cy="20540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almashinuvning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kislorodsiz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bosqichi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mahsuloti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05E6CC-3322-4E8D-A4CF-9663ABD3E0E2}"/>
              </a:ext>
            </a:extLst>
          </p:cNvPr>
          <p:cNvSpPr/>
          <p:nvPr/>
        </p:nvSpPr>
        <p:spPr>
          <a:xfrm>
            <a:off x="4483661" y="3666075"/>
            <a:ext cx="3488788" cy="21634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manbayi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E73458C-CA43-4C30-8B20-103C939C2EE6}"/>
              </a:ext>
            </a:extLst>
          </p:cNvPr>
          <p:cNvSpPr/>
          <p:nvPr/>
        </p:nvSpPr>
        <p:spPr>
          <a:xfrm>
            <a:off x="4483661" y="2551492"/>
            <a:ext cx="3488788" cy="8721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9C3086F-3419-41DF-893D-090601039706}"/>
              </a:ext>
            </a:extLst>
          </p:cNvPr>
          <p:cNvSpPr/>
          <p:nvPr/>
        </p:nvSpPr>
        <p:spPr>
          <a:xfrm>
            <a:off x="8488310" y="1851624"/>
            <a:ext cx="3159740" cy="87219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MALTOZA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62CACB-ADD8-4296-8AA4-B881D0446CFA}"/>
              </a:ext>
            </a:extLst>
          </p:cNvPr>
          <p:cNvSpPr/>
          <p:nvPr/>
        </p:nvSpPr>
        <p:spPr>
          <a:xfrm>
            <a:off x="8389081" y="3024554"/>
            <a:ext cx="3339440" cy="20538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Unayotgan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urug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manbayi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39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UGLEVODNING ENERGETIK FUNKSIYASI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742BCC0-633D-465C-A5EA-46B80D4D5154}"/>
              </a:ext>
            </a:extLst>
          </p:cNvPr>
          <p:cNvSpPr/>
          <p:nvPr/>
        </p:nvSpPr>
        <p:spPr>
          <a:xfrm>
            <a:off x="1092591" y="2236763"/>
            <a:ext cx="3967089" cy="11922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F47BE1-D56A-439D-BB14-3AB61B2E3892}"/>
              </a:ext>
            </a:extLst>
          </p:cNvPr>
          <p:cNvSpPr/>
          <p:nvPr/>
        </p:nvSpPr>
        <p:spPr>
          <a:xfrm>
            <a:off x="6495349" y="2322927"/>
            <a:ext cx="4234375" cy="1192237"/>
          </a:xfrm>
          <a:prstGeom prst="roundRect">
            <a:avLst/>
          </a:prstGeom>
          <a:solidFill>
            <a:srgbClr val="DA2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FRUKTOZA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D1D61DC-6ED1-4EAA-B0D4-DC42D10A5016}"/>
              </a:ext>
            </a:extLst>
          </p:cNvPr>
          <p:cNvSpPr/>
          <p:nvPr/>
        </p:nvSpPr>
        <p:spPr>
          <a:xfrm>
            <a:off x="703384" y="3826412"/>
            <a:ext cx="4628271" cy="22086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Glyukozaning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manbayi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A7BC88-AD69-4530-88B7-4933C0A1D520}"/>
              </a:ext>
            </a:extLst>
          </p:cNvPr>
          <p:cNvSpPr/>
          <p:nvPr/>
        </p:nvSpPr>
        <p:spPr>
          <a:xfrm>
            <a:off x="5736459" y="3826412"/>
            <a:ext cx="5752157" cy="2208628"/>
          </a:xfrm>
          <a:prstGeom prst="rect">
            <a:avLst/>
          </a:prstGeom>
          <a:solidFill>
            <a:srgbClr val="DA2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Organizmda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kechadigan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manbayi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94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UGLEVODNING STRUKTURA FUNKSIYASI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168812" y="1586204"/>
            <a:ext cx="11844997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7C17717-2FE2-4503-B943-CA6987BF67E7}"/>
              </a:ext>
            </a:extLst>
          </p:cNvPr>
          <p:cNvSpPr/>
          <p:nvPr/>
        </p:nvSpPr>
        <p:spPr>
          <a:xfrm>
            <a:off x="335698" y="1807580"/>
            <a:ext cx="2565847" cy="75965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93A425-65A3-4A5E-8852-47C7B2BABA48}"/>
              </a:ext>
            </a:extLst>
          </p:cNvPr>
          <p:cNvSpPr/>
          <p:nvPr/>
        </p:nvSpPr>
        <p:spPr>
          <a:xfrm>
            <a:off x="210046" y="2785402"/>
            <a:ext cx="2730318" cy="2486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qobig‘iga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mustahkamlik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D02CDD-A775-4CEC-911B-1396DF849DB8}"/>
              </a:ext>
            </a:extLst>
          </p:cNvPr>
          <p:cNvSpPr/>
          <p:nvPr/>
        </p:nvSpPr>
        <p:spPr>
          <a:xfrm>
            <a:off x="3061736" y="3250936"/>
            <a:ext cx="2799470" cy="2784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Zamburug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bo‘g‘imoyoqlilar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tana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20B9635-418E-4140-8470-67D4E6D30BB9}"/>
              </a:ext>
            </a:extLst>
          </p:cNvPr>
          <p:cNvSpPr/>
          <p:nvPr/>
        </p:nvSpPr>
        <p:spPr>
          <a:xfrm>
            <a:off x="3085169" y="2168006"/>
            <a:ext cx="2686929" cy="85812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XITIN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CC6FFD-800D-4717-A9F4-E42C6427DCC6}"/>
              </a:ext>
            </a:extLst>
          </p:cNvPr>
          <p:cNvSpPr/>
          <p:nvPr/>
        </p:nvSpPr>
        <p:spPr>
          <a:xfrm>
            <a:off x="5982579" y="2818424"/>
            <a:ext cx="2576108" cy="9706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DE5481-5AD3-4809-B21B-5956B3544FD4}"/>
              </a:ext>
            </a:extLst>
          </p:cNvPr>
          <p:cNvSpPr/>
          <p:nvPr/>
        </p:nvSpPr>
        <p:spPr>
          <a:xfrm>
            <a:off x="5982579" y="3996805"/>
            <a:ext cx="2576108" cy="20382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ATF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397A449-F42B-4086-858E-4E5747BE3FB0}"/>
              </a:ext>
            </a:extLst>
          </p:cNvPr>
          <p:cNvSpPr/>
          <p:nvPr/>
        </p:nvSpPr>
        <p:spPr>
          <a:xfrm>
            <a:off x="8647222" y="3595912"/>
            <a:ext cx="3198100" cy="8017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DEZOKSIRIBOZA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0D1C43-962C-4FDB-838A-B6145AB246E0}"/>
              </a:ext>
            </a:extLst>
          </p:cNvPr>
          <p:cNvSpPr/>
          <p:nvPr/>
        </p:nvSpPr>
        <p:spPr>
          <a:xfrm>
            <a:off x="8726842" y="4561941"/>
            <a:ext cx="3044471" cy="18454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690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UGLEVODNING ZAXIRA FUNKSIYASI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182880" y="1586204"/>
            <a:ext cx="11802794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4DEAB7F-7696-4D1E-832E-9755C6543722}"/>
              </a:ext>
            </a:extLst>
          </p:cNvPr>
          <p:cNvSpPr/>
          <p:nvPr/>
        </p:nvSpPr>
        <p:spPr>
          <a:xfrm>
            <a:off x="714520" y="1915104"/>
            <a:ext cx="2757267" cy="1125415"/>
          </a:xfrm>
          <a:prstGeom prst="roundRect">
            <a:avLst/>
          </a:prstGeom>
          <a:solidFill>
            <a:srgbClr val="02A6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6A835A4-EF56-4CD0-B9D5-8A03BC0CDFF3}"/>
              </a:ext>
            </a:extLst>
          </p:cNvPr>
          <p:cNvSpPr/>
          <p:nvPr/>
        </p:nvSpPr>
        <p:spPr>
          <a:xfrm>
            <a:off x="4336364" y="2443039"/>
            <a:ext cx="3263705" cy="1125415"/>
          </a:xfrm>
          <a:prstGeom prst="roundRect">
            <a:avLst/>
          </a:prstGeom>
          <a:solidFill>
            <a:srgbClr val="DA2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179B0B2-B1DA-4148-B4A1-597406B18CD8}"/>
              </a:ext>
            </a:extLst>
          </p:cNvPr>
          <p:cNvSpPr/>
          <p:nvPr/>
        </p:nvSpPr>
        <p:spPr>
          <a:xfrm>
            <a:off x="8399583" y="2771192"/>
            <a:ext cx="2954216" cy="1125415"/>
          </a:xfrm>
          <a:prstGeom prst="roundRect">
            <a:avLst/>
          </a:prstGeom>
          <a:solidFill>
            <a:srgbClr val="FC56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GLIKOGEN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98AD85-CF2A-413A-A5C5-0C561BFD23B3}"/>
              </a:ext>
            </a:extLst>
          </p:cNvPr>
          <p:cNvSpPr/>
          <p:nvPr/>
        </p:nvSpPr>
        <p:spPr>
          <a:xfrm>
            <a:off x="327074" y="3161712"/>
            <a:ext cx="3532161" cy="3140613"/>
          </a:xfrm>
          <a:prstGeom prst="rect">
            <a:avLst/>
          </a:prstGeom>
          <a:solidFill>
            <a:srgbClr val="02A6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C8D7B8-D668-406C-AFF9-B583925A0D0A}"/>
              </a:ext>
            </a:extLst>
          </p:cNvPr>
          <p:cNvSpPr/>
          <p:nvPr/>
        </p:nvSpPr>
        <p:spPr>
          <a:xfrm>
            <a:off x="4067905" y="3838719"/>
            <a:ext cx="3854549" cy="2463605"/>
          </a:xfrm>
          <a:prstGeom prst="rect">
            <a:avLst/>
          </a:prstGeom>
          <a:solidFill>
            <a:srgbClr val="DA2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to‘qimalarida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A587BD-1A9F-461B-B81E-FBF0BF88F39B}"/>
              </a:ext>
            </a:extLst>
          </p:cNvPr>
          <p:cNvSpPr/>
          <p:nvPr/>
        </p:nvSpPr>
        <p:spPr>
          <a:xfrm>
            <a:off x="8131124" y="4086808"/>
            <a:ext cx="3414347" cy="2215516"/>
          </a:xfrm>
          <a:prstGeom prst="rect">
            <a:avLst/>
          </a:prstGeom>
          <a:solidFill>
            <a:srgbClr val="FC56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to‘qimalarida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endParaRPr lang="ru-RU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18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UGLEVODNING HIMOYA FUNKSIYASI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DF8D45F-5790-41CD-9238-DCA90E123604}"/>
              </a:ext>
            </a:extLst>
          </p:cNvPr>
          <p:cNvSpPr/>
          <p:nvPr/>
        </p:nvSpPr>
        <p:spPr>
          <a:xfrm>
            <a:off x="1983545" y="1937861"/>
            <a:ext cx="2883876" cy="1139483"/>
          </a:xfrm>
          <a:prstGeom prst="roundRect">
            <a:avLst/>
          </a:prstGeom>
          <a:solidFill>
            <a:srgbClr val="02A6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GEPERIN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1AC5BC-904E-4834-A3D5-80DCA0327BCC}"/>
              </a:ext>
            </a:extLst>
          </p:cNvPr>
          <p:cNvSpPr/>
          <p:nvPr/>
        </p:nvSpPr>
        <p:spPr>
          <a:xfrm>
            <a:off x="759655" y="3429000"/>
            <a:ext cx="4937760" cy="2634175"/>
          </a:xfrm>
          <a:prstGeom prst="rect">
            <a:avLst/>
          </a:prstGeom>
          <a:solidFill>
            <a:srgbClr val="02A6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Hayvonlarda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ivishiga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to‘sqinlik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67187C-33C0-438A-9212-FB210E1B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093" y="1937861"/>
            <a:ext cx="5122252" cy="39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58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E0FCA6-9AB9-4310-BB67-F945380D7E3E}"/>
              </a:ext>
            </a:extLst>
          </p:cNvPr>
          <p:cNvSpPr/>
          <p:nvPr/>
        </p:nvSpPr>
        <p:spPr>
          <a:xfrm>
            <a:off x="314131" y="1586204"/>
            <a:ext cx="11563738" cy="50012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ORTIQCHASINI TOP!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maltoza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galaktoza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fruktoza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Maltoza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dezoksiriboza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galaktoza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glikogen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Xitin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pektin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glitseraldegid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geparin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fruktoza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06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946FCB-5489-4322-B1F5-726C649A5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734" y="4292688"/>
            <a:ext cx="3070344" cy="2092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DB112E-1566-453C-B9A1-F53509C7A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87" y="1881815"/>
            <a:ext cx="2732118" cy="26180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D45C6F-5581-4FAE-AE36-48D52847F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467" y="1823526"/>
            <a:ext cx="3833467" cy="26763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066B7F-F628-49F1-8875-8BD187438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345" y="1881815"/>
            <a:ext cx="3924168" cy="25597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947496-16C2-4B79-A381-DB35A3708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2078" y="4643838"/>
            <a:ext cx="4518335" cy="17413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65FBC9-E81F-40B3-B91B-0A0EC2820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587" y="4619732"/>
            <a:ext cx="2732118" cy="19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9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76B916-805D-4A0F-9C5D-A74BB9B0B303}"/>
              </a:ext>
            </a:extLst>
          </p:cNvPr>
          <p:cNvSpPr/>
          <p:nvPr/>
        </p:nvSpPr>
        <p:spPr>
          <a:xfrm>
            <a:off x="829994" y="1899137"/>
            <a:ext cx="4543864" cy="171625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pishloq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7042A9A-C842-49CF-9218-7BE64ED2D97E}"/>
              </a:ext>
            </a:extLst>
          </p:cNvPr>
          <p:cNvSpPr/>
          <p:nvPr/>
        </p:nvSpPr>
        <p:spPr>
          <a:xfrm>
            <a:off x="717452" y="3991989"/>
            <a:ext cx="4656406" cy="19413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Mg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banan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don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BC751F-78F6-41F9-820A-A73B77B7F64F}"/>
              </a:ext>
            </a:extLst>
          </p:cNvPr>
          <p:cNvSpPr/>
          <p:nvPr/>
        </p:nvSpPr>
        <p:spPr>
          <a:xfrm>
            <a:off x="6682154" y="1969477"/>
            <a:ext cx="4600135" cy="1645919"/>
          </a:xfrm>
          <a:prstGeom prst="rect">
            <a:avLst/>
          </a:prstGeom>
          <a:solidFill>
            <a:srgbClr val="02A6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Fe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jigar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olma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6718D1-DBC0-46A6-AF4B-D410A717B474}"/>
              </a:ext>
            </a:extLst>
          </p:cNvPr>
          <p:cNvSpPr/>
          <p:nvPr/>
        </p:nvSpPr>
        <p:spPr>
          <a:xfrm>
            <a:off x="6682154" y="3991989"/>
            <a:ext cx="4600136" cy="1941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turshak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banan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xurmo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04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E0FCA6-9AB9-4310-BB67-F945380D7E3E}"/>
              </a:ext>
            </a:extLst>
          </p:cNvPr>
          <p:cNvSpPr/>
          <p:nvPr/>
        </p:nvSpPr>
        <p:spPr>
          <a:xfrm>
            <a:off x="314131" y="1586204"/>
            <a:ext cx="11563738" cy="50012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5-§ 20-23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betlar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57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508FB0-01B0-45F2-89A8-4359D0FB8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" y="1825625"/>
            <a:ext cx="11169747" cy="453297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Monosaxaridlar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Disaxaridlar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Polisaxaridlar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Uglevodlarning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09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BIOPOLIMER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E23218-1DCA-42AA-8BDB-3C6377678899}"/>
              </a:ext>
            </a:extLst>
          </p:cNvPr>
          <p:cNvSpPr/>
          <p:nvPr/>
        </p:nvSpPr>
        <p:spPr>
          <a:xfrm>
            <a:off x="367304" y="3328636"/>
            <a:ext cx="3221502" cy="1415489"/>
          </a:xfrm>
          <a:prstGeom prst="roundRect">
            <a:avLst/>
          </a:prstGeom>
          <a:solidFill>
            <a:srgbClr val="02A6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A5B4043-1AE5-41BA-B15F-F1AAD9CC4E48}"/>
              </a:ext>
            </a:extLst>
          </p:cNvPr>
          <p:cNvSpPr/>
          <p:nvPr/>
        </p:nvSpPr>
        <p:spPr>
          <a:xfrm>
            <a:off x="4576689" y="1987071"/>
            <a:ext cx="3038622" cy="12203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DF7A465-D6AE-4CE9-985F-AD68F57AFA64}"/>
              </a:ext>
            </a:extLst>
          </p:cNvPr>
          <p:cNvSpPr/>
          <p:nvPr/>
        </p:nvSpPr>
        <p:spPr>
          <a:xfrm>
            <a:off x="8643797" y="3217778"/>
            <a:ext cx="3038621" cy="148006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NUKLEIN KISLOTA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ADB66DA-85C2-411B-ADA4-BB8DA395996A}"/>
              </a:ext>
            </a:extLst>
          </p:cNvPr>
          <p:cNvSpPr/>
          <p:nvPr/>
        </p:nvSpPr>
        <p:spPr>
          <a:xfrm>
            <a:off x="472054" y="4892111"/>
            <a:ext cx="3432470" cy="1610607"/>
          </a:xfrm>
          <a:prstGeom prst="rect">
            <a:avLst/>
          </a:prstGeom>
          <a:solidFill>
            <a:srgbClr val="02A6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CD5381-FE3C-495D-8E13-B9523BA984B4}"/>
              </a:ext>
            </a:extLst>
          </p:cNvPr>
          <p:cNvSpPr/>
          <p:nvPr/>
        </p:nvSpPr>
        <p:spPr>
          <a:xfrm>
            <a:off x="3784257" y="3328636"/>
            <a:ext cx="4714189" cy="16106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AMINOKISLOTA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F8866A3-D679-4B78-BE15-E9C9D9138C2F}"/>
              </a:ext>
            </a:extLst>
          </p:cNvPr>
          <p:cNvSpPr/>
          <p:nvPr/>
        </p:nvSpPr>
        <p:spPr>
          <a:xfrm>
            <a:off x="8407744" y="4837323"/>
            <a:ext cx="3312202" cy="161060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NUKLEOTID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2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 FORMULASI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B6CF15A-53CC-4E1A-9279-BB037B345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513" y="2155371"/>
            <a:ext cx="6080289" cy="40961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3 -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trioza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4 -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tetroza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5 -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pentoza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geksoza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47BE8E-C031-4CEB-B928-5D1F14396080}"/>
              </a:ext>
            </a:extLst>
          </p:cNvPr>
          <p:cNvSpPr/>
          <p:nvPr/>
        </p:nvSpPr>
        <p:spPr>
          <a:xfrm>
            <a:off x="623853" y="2981347"/>
            <a:ext cx="4385387" cy="200608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)n</a:t>
            </a:r>
          </a:p>
        </p:txBody>
      </p:sp>
    </p:spTree>
    <p:extLst>
      <p:ext uri="{BB962C8B-B14F-4D97-AF65-F5344CB8AC3E}">
        <p14:creationId xmlns:p14="http://schemas.microsoft.com/office/powerpoint/2010/main" val="119218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168813" y="1448972"/>
            <a:ext cx="11716832" cy="52472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3A9481-E648-4C77-A786-16BB7E04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95" y="1586203"/>
            <a:ext cx="8764172" cy="49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79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MONOSAXARIDLAR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D19CFE-3E80-42F7-9AD8-CF1E6931ECDE}"/>
              </a:ext>
            </a:extLst>
          </p:cNvPr>
          <p:cNvSpPr/>
          <p:nvPr/>
        </p:nvSpPr>
        <p:spPr>
          <a:xfrm>
            <a:off x="741784" y="3317031"/>
            <a:ext cx="2957804" cy="12316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EDCDC1-2A4D-452A-8958-BB2E24595DFD}"/>
              </a:ext>
            </a:extLst>
          </p:cNvPr>
          <p:cNvSpPr/>
          <p:nvPr/>
        </p:nvSpPr>
        <p:spPr>
          <a:xfrm>
            <a:off x="8492411" y="5004509"/>
            <a:ext cx="3079102" cy="123164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eriydi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022820-E823-48C0-9E3C-A56E09BF5F97}"/>
              </a:ext>
            </a:extLst>
          </p:cNvPr>
          <p:cNvSpPr/>
          <p:nvPr/>
        </p:nvSpPr>
        <p:spPr>
          <a:xfrm>
            <a:off x="4323686" y="3825551"/>
            <a:ext cx="3741575" cy="14462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Shirin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ta’mga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48D074-E039-4697-ABC0-F0CE54B07539}"/>
              </a:ext>
            </a:extLst>
          </p:cNvPr>
          <p:cNvSpPr/>
          <p:nvPr/>
        </p:nvSpPr>
        <p:spPr>
          <a:xfrm>
            <a:off x="4175759" y="1858066"/>
            <a:ext cx="4037428" cy="13037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657750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747</Words>
  <Application>Microsoft Office PowerPoint</Application>
  <PresentationFormat>Широкоэкранный</PresentationFormat>
  <Paragraphs>180</Paragraphs>
  <Slides>40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Тема Office</vt:lpstr>
      <vt:lpstr>BIOLOGIYA</vt:lpstr>
      <vt:lpstr>O‘TGAN DARS MAVZUSINI MUSTAHKAMLASH</vt:lpstr>
      <vt:lpstr>O‘TGAN DARS MAVZUSINI MUSTAHKAMLASH</vt:lpstr>
      <vt:lpstr>O‘TGAN DARS MAVZUSINI MUSTAHKAMLASH</vt:lpstr>
      <vt:lpstr>DARS REJASI</vt:lpstr>
      <vt:lpstr>BIOPOLIMER</vt:lpstr>
      <vt:lpstr>UGLEVOD FORMULASI</vt:lpstr>
      <vt:lpstr>UGLEVODLAR</vt:lpstr>
      <vt:lpstr>MONOSAXARIDLAR</vt:lpstr>
      <vt:lpstr>MONOSAXARIDLAR</vt:lpstr>
      <vt:lpstr>MONOSAXARIDLAR</vt:lpstr>
      <vt:lpstr>MONOSAXARIDLAR</vt:lpstr>
      <vt:lpstr>GLYUKOZA</vt:lpstr>
      <vt:lpstr>GLYUKOZA</vt:lpstr>
      <vt:lpstr>GLYUKOZA</vt:lpstr>
      <vt:lpstr>GLYUKOZA</vt:lpstr>
      <vt:lpstr>FRUKTOZA</vt:lpstr>
      <vt:lpstr>GALAKTOZA</vt:lpstr>
      <vt:lpstr>DISAXARIDLAR</vt:lpstr>
      <vt:lpstr>DISAXARIDLAR</vt:lpstr>
      <vt:lpstr>MALTOZA</vt:lpstr>
      <vt:lpstr>SAXAROZA</vt:lpstr>
      <vt:lpstr>SAXAROZA</vt:lpstr>
      <vt:lpstr>LAKTOZA</vt:lpstr>
      <vt:lpstr>LAKTOZA</vt:lpstr>
      <vt:lpstr>POLISAXARIDLAR</vt:lpstr>
      <vt:lpstr>SELLYULOZA</vt:lpstr>
      <vt:lpstr>SELLYULOZA</vt:lpstr>
      <vt:lpstr>SELLYULOZA</vt:lpstr>
      <vt:lpstr>KRAXMAL</vt:lpstr>
      <vt:lpstr>KRAXMAL</vt:lpstr>
      <vt:lpstr>UGLEVODLARNING VAZIFASI</vt:lpstr>
      <vt:lpstr>UGLEVODNING ENERGETIK FUNKSIYASI</vt:lpstr>
      <vt:lpstr>UGLEVODNING ENERGETIK FUNKSIYASI</vt:lpstr>
      <vt:lpstr>UGLEVODNING STRUKTURA FUNKSIYASI</vt:lpstr>
      <vt:lpstr>UGLEVODNING ZAXIRA FUNKSIYASI</vt:lpstr>
      <vt:lpstr>UGLEVODNING HIMOYA FUNKSIYASI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Asus</dc:creator>
  <cp:lastModifiedBy>Пользователь</cp:lastModifiedBy>
  <cp:revision>68</cp:revision>
  <dcterms:created xsi:type="dcterms:W3CDTF">2020-09-15T10:00:31Z</dcterms:created>
  <dcterms:modified xsi:type="dcterms:W3CDTF">2020-09-22T06:27:14Z</dcterms:modified>
</cp:coreProperties>
</file>