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84" r:id="rId2"/>
    <p:sldId id="317" r:id="rId3"/>
    <p:sldId id="318" r:id="rId4"/>
    <p:sldId id="305" r:id="rId5"/>
    <p:sldId id="296" r:id="rId6"/>
    <p:sldId id="297" r:id="rId7"/>
    <p:sldId id="298" r:id="rId8"/>
    <p:sldId id="316" r:id="rId9"/>
    <p:sldId id="299" r:id="rId10"/>
    <p:sldId id="310" r:id="rId11"/>
    <p:sldId id="309" r:id="rId12"/>
    <p:sldId id="300" r:id="rId13"/>
    <p:sldId id="313" r:id="rId14"/>
    <p:sldId id="311" r:id="rId15"/>
    <p:sldId id="301" r:id="rId16"/>
    <p:sldId id="314" r:id="rId17"/>
    <p:sldId id="302" r:id="rId18"/>
    <p:sldId id="315" r:id="rId19"/>
    <p:sldId id="303" r:id="rId20"/>
    <p:sldId id="304" r:id="rId21"/>
    <p:sldId id="312" r:id="rId22"/>
    <p:sldId id="308" r:id="rId23"/>
    <p:sldId id="307" r:id="rId24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CC"/>
    <a:srgbClr val="0000FF"/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89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40302-458F-4B74-A808-3EA6FC8447E9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6E1D5-DB8F-493E-998F-1E74A1E6C0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7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6E1D5-DB8F-493E-998F-1E74A1E6C0A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59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5" y="1224139"/>
            <a:ext cx="4324350" cy="436594"/>
          </a:xfrm>
        </p:spPr>
        <p:txBody>
          <a:bodyPr anchor="b"/>
          <a:lstStyle>
            <a:lvl1pPr algn="ctr">
              <a:defRPr sz="28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725" y="1704297"/>
            <a:ext cx="4324350" cy="174663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210" indent="0" algn="ctr">
              <a:buNone/>
              <a:defRPr sz="946"/>
            </a:lvl2pPr>
            <a:lvl3pPr marL="432420" indent="0" algn="ctr">
              <a:buNone/>
              <a:defRPr sz="851"/>
            </a:lvl3pPr>
            <a:lvl4pPr marL="648630" indent="0" algn="ctr">
              <a:buNone/>
              <a:defRPr sz="757"/>
            </a:lvl4pPr>
            <a:lvl5pPr marL="864840" indent="0" algn="ctr">
              <a:buNone/>
              <a:defRPr sz="757"/>
            </a:lvl5pPr>
            <a:lvl6pPr marL="1081049" indent="0" algn="ctr">
              <a:buNone/>
              <a:defRPr sz="757"/>
            </a:lvl6pPr>
            <a:lvl7pPr marL="1297259" indent="0" algn="ctr">
              <a:buNone/>
              <a:defRPr sz="757"/>
            </a:lvl7pPr>
            <a:lvl8pPr marL="1513469" indent="0" algn="ctr">
              <a:buNone/>
              <a:defRPr sz="757"/>
            </a:lvl8pPr>
            <a:lvl9pPr marL="1729679" indent="0" algn="ctr">
              <a:buNone/>
              <a:defRPr sz="757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CA3D4F69-2287-4A16-ADCF-D9802EDAB01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C1C950E9-5EEB-412D-A6BA-69FE21A75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17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740634"/>
            <a:ext cx="1859620" cy="232821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1216" y="467198"/>
            <a:ext cx="2918936" cy="902363"/>
          </a:xfrm>
        </p:spPr>
        <p:txBody>
          <a:bodyPr/>
          <a:lstStyle>
            <a:lvl1pPr>
              <a:defRPr sz="1513"/>
            </a:lvl1pPr>
            <a:lvl2pPr>
              <a:defRPr sz="1324"/>
            </a:lvl2pPr>
            <a:lvl3pPr>
              <a:defRPr sz="1135"/>
            </a:lvl3pPr>
            <a:lvl4pPr>
              <a:defRPr sz="946"/>
            </a:lvl4pPr>
            <a:lvl5pPr>
              <a:defRPr sz="946"/>
            </a:lvl5pPr>
            <a:lvl6pPr>
              <a:defRPr sz="946"/>
            </a:lvl6pPr>
            <a:lvl7pPr>
              <a:defRPr sz="946"/>
            </a:lvl7pPr>
            <a:lvl8pPr>
              <a:defRPr sz="946"/>
            </a:lvl8pPr>
            <a:lvl9pPr>
              <a:defRPr sz="94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16507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CA3D4F69-2287-4A16-ADCF-D9802EDAB01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C1C950E9-5EEB-412D-A6BA-69FE21A75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85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740634"/>
            <a:ext cx="1859620" cy="232821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51216" y="467198"/>
            <a:ext cx="2918936" cy="232821"/>
          </a:xfrm>
        </p:spPr>
        <p:txBody>
          <a:bodyPr/>
          <a:lstStyle>
            <a:lvl1pPr marL="0" indent="0">
              <a:buNone/>
              <a:defRPr sz="1513"/>
            </a:lvl1pPr>
            <a:lvl2pPr marL="216210" indent="0">
              <a:buNone/>
              <a:defRPr sz="1324"/>
            </a:lvl2pPr>
            <a:lvl3pPr marL="432420" indent="0">
              <a:buNone/>
              <a:defRPr sz="1135"/>
            </a:lvl3pPr>
            <a:lvl4pPr marL="648630" indent="0">
              <a:buNone/>
              <a:defRPr sz="946"/>
            </a:lvl4pPr>
            <a:lvl5pPr marL="864840" indent="0">
              <a:buNone/>
              <a:defRPr sz="946"/>
            </a:lvl5pPr>
            <a:lvl6pPr marL="1081049" indent="0">
              <a:buNone/>
              <a:defRPr sz="946"/>
            </a:lvl6pPr>
            <a:lvl7pPr marL="1297259" indent="0">
              <a:buNone/>
              <a:defRPr sz="946"/>
            </a:lvl7pPr>
            <a:lvl8pPr marL="1513469" indent="0">
              <a:buNone/>
              <a:defRPr sz="946"/>
            </a:lvl8pPr>
            <a:lvl9pPr marL="1729679" indent="0">
              <a:buNone/>
              <a:defRPr sz="9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16507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CA3D4F69-2287-4A16-ADCF-D9802EDAB01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C1C950E9-5EEB-412D-A6BA-69FE21A75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29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CA3D4F69-2287-4A16-ADCF-D9802EDAB01E}" type="datetimeFigureOut">
              <a:rPr lang="ru-RU" smtClean="0"/>
              <a:t>08.09.2020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C1C950E9-5EEB-412D-A6BA-69FE21A75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2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5901" y="1165225"/>
            <a:ext cx="5410200" cy="1905000"/>
          </a:xfrm>
        </p:spPr>
        <p:txBody>
          <a:bodyPr>
            <a:noAutofit/>
          </a:bodyPr>
          <a:lstStyle/>
          <a:p>
            <a:r>
              <a:rPr lang="en-US" sz="2459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  <a:r>
              <a:rPr lang="en-US" sz="245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59" b="1" dirty="0" smtClean="0">
                <a:latin typeface="Arial" panose="020B0604020202020204" pitchFamily="34" charset="0"/>
                <a:cs typeface="Arial" panose="020B0604020202020204" pitchFamily="34" charset="0"/>
              </a:rPr>
              <a:t>TIRIK ORGANIZMLARGA </a:t>
            </a:r>
          </a:p>
          <a:p>
            <a:r>
              <a:rPr lang="en-US" sz="2459" b="1" dirty="0" smtClean="0">
                <a:latin typeface="Arial" panose="020B0604020202020204" pitchFamily="34" charset="0"/>
                <a:cs typeface="Arial" panose="020B0604020202020204" pitchFamily="34" charset="0"/>
              </a:rPr>
              <a:t>XOS XUSUSIYATLAR. TIRIKLIKNING TUZILISH </a:t>
            </a:r>
            <a:r>
              <a:rPr lang="en-US" sz="2459" b="1" dirty="0" smtClean="0">
                <a:latin typeface="Arial" panose="020B0604020202020204" pitchFamily="34" charset="0"/>
                <a:cs typeface="Arial" panose="020B0604020202020204" pitchFamily="34" charset="0"/>
              </a:rPr>
              <a:t>DARAJALARI</a:t>
            </a:r>
            <a:endParaRPr lang="ru-RU" sz="245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002047" y="91154"/>
            <a:ext cx="664788" cy="6712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51" dirty="0"/>
          </a:p>
        </p:txBody>
      </p:sp>
      <p:sp>
        <p:nvSpPr>
          <p:cNvPr id="8" name="object 2"/>
          <p:cNvSpPr/>
          <p:nvPr/>
        </p:nvSpPr>
        <p:spPr>
          <a:xfrm>
            <a:off x="0" y="0"/>
            <a:ext cx="5765800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" name="object 8"/>
          <p:cNvGrpSpPr/>
          <p:nvPr/>
        </p:nvGrpSpPr>
        <p:grpSpPr>
          <a:xfrm>
            <a:off x="4966814" y="91154"/>
            <a:ext cx="634365" cy="634365"/>
            <a:chOff x="4686759" y="212867"/>
            <a:chExt cx="634365" cy="634365"/>
          </a:xfrm>
        </p:grpSpPr>
        <p:sp>
          <p:nvSpPr>
            <p:cNvPr id="11" name="object 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0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1"/>
          <p:cNvSpPr txBox="1"/>
          <p:nvPr/>
        </p:nvSpPr>
        <p:spPr>
          <a:xfrm>
            <a:off x="5135860" y="175838"/>
            <a:ext cx="386137" cy="3622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sz="2250" b="1" spc="10" dirty="0" smtClean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5070535" y="459089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1300" spc="5" dirty="0" err="1" smtClean="0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69562" y="62152"/>
            <a:ext cx="5027938" cy="793873"/>
          </a:xfrm>
          <a:noFill/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90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77001"/>
          </a:xfrm>
        </p:spPr>
        <p:txBody>
          <a:bodyPr/>
          <a:lstStyle/>
          <a:p>
            <a:r>
              <a:rPr lang="en-US" dirty="0"/>
              <a:t>3. HAYOTNING TO‘QIMA DARAJASI</a:t>
            </a:r>
            <a:br>
              <a:rPr lang="en-US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39900" y="631825"/>
            <a:ext cx="1905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O‘SIMLIK TO‘QIMALARI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9700" y="1317625"/>
            <a:ext cx="1219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HOSIL QILUVCHI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30700" y="1241425"/>
            <a:ext cx="1219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QOPLOVCHI TO‘QIMA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9700" y="1927225"/>
            <a:ext cx="1219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ASOSIY TO‘QIMA</a:t>
            </a:r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30700" y="1851025"/>
            <a:ext cx="1219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MEXANIK </a:t>
            </a:r>
          </a:p>
          <a:p>
            <a:pPr algn="ctr"/>
            <a:r>
              <a:rPr lang="en-US" sz="1600" dirty="0" smtClean="0"/>
              <a:t>TO‘QIMA</a:t>
            </a:r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9700" y="2536825"/>
            <a:ext cx="1295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O‘TKAZUVCHI TO‘QIMA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30700" y="2536825"/>
            <a:ext cx="1219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AJRATUVCHI TO‘QIMA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Биология 6 класс: Ткани. Ткани растений. Продол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460625"/>
            <a:ext cx="990600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41425"/>
            <a:ext cx="838200" cy="504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1851025"/>
            <a:ext cx="914400" cy="5572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00" y="1317625"/>
            <a:ext cx="762000" cy="4572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500" y="2460625"/>
            <a:ext cx="838200" cy="609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1774825"/>
            <a:ext cx="878065" cy="5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0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77001"/>
          </a:xfrm>
        </p:spPr>
        <p:txBody>
          <a:bodyPr/>
          <a:lstStyle/>
          <a:p>
            <a:r>
              <a:rPr lang="en-US" dirty="0"/>
              <a:t>3. HAYOTNING TO‘QIMA DARAJASI</a:t>
            </a:r>
            <a:br>
              <a:rPr lang="en-US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92300" y="631825"/>
            <a:ext cx="1752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HAYVON TO‘QIMALARI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5900" y="124142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EPITELIY TO‘QIMASI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02100" y="1241425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BIRIKTIRUVCHI TO‘QIMA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5900" y="238442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MUSKUL TO‘QIMASI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78300" y="2384425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NERV TO‘QIMASI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241425"/>
            <a:ext cx="1143000" cy="838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2308225"/>
            <a:ext cx="1052513" cy="7191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241425"/>
            <a:ext cx="1066800" cy="7239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80147" y="2041525"/>
            <a:ext cx="697706" cy="12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8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900" y="936625"/>
            <a:ext cx="3200400" cy="1985159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ORGAN BIR NECHA XIL TO’QIMALARDAN TASHKIL TOPGAN</a:t>
            </a:r>
          </a:p>
          <a:p>
            <a:endParaRPr lang="ru-RU" sz="1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58725" y="859625"/>
            <a:ext cx="2277349" cy="1905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2100" y="27506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HAYOTNING ORGAN DARAJASI</a:t>
            </a:r>
          </a:p>
        </p:txBody>
      </p:sp>
    </p:spTree>
    <p:extLst>
      <p:ext uri="{BB962C8B-B14F-4D97-AF65-F5344CB8AC3E}">
        <p14:creationId xmlns:p14="http://schemas.microsoft.com/office/powerpoint/2010/main" val="2016327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100" y="98425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HAYOTNING ORGAN DARAJASI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708025"/>
            <a:ext cx="1556657" cy="228600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1663700" y="1774825"/>
            <a:ext cx="76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587500" y="2232025"/>
            <a:ext cx="1219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663700" y="2765425"/>
            <a:ext cx="1219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730500" y="1622425"/>
            <a:ext cx="1346200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730500" y="860425"/>
            <a:ext cx="137160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806700" y="1012825"/>
            <a:ext cx="1289050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20700" y="1546225"/>
            <a:ext cx="1143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BARG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02100" y="1393825"/>
            <a:ext cx="990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MEVA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102100" y="2003425"/>
            <a:ext cx="990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URUG‘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102100" y="2613025"/>
            <a:ext cx="990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GUL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20700" y="2079625"/>
            <a:ext cx="1143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POYA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20700" y="2613025"/>
            <a:ext cx="1143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ILDIZ</a:t>
            </a: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20700" y="631825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VEGETATIV ORGAN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025900" y="631825"/>
            <a:ext cx="1295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GENERATIV ORGAN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33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100" y="98425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HAYOTNING ORGAN DARAJASI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6900" y="1241425"/>
            <a:ext cx="1143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O‘PKA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6900" y="2384425"/>
            <a:ext cx="1143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ME’DA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96900" y="2765425"/>
            <a:ext cx="1143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ICHAK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025900" y="2079625"/>
            <a:ext cx="1600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URUG‘DON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96900" y="1622425"/>
            <a:ext cx="1143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YURAK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96900" y="2003425"/>
            <a:ext cx="1143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JIGAR</a:t>
            </a: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20700" y="631825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SOMATIK ORGAN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025900" y="631825"/>
            <a:ext cx="1600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REPRODUKTIV ORGAN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631825"/>
            <a:ext cx="1914525" cy="23907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Прямая со стрелкой 11"/>
          <p:cNvCxnSpPr>
            <a:endCxn id="25" idx="3"/>
          </p:cNvCxnSpPr>
          <p:nvPr/>
        </p:nvCxnSpPr>
        <p:spPr>
          <a:xfrm flipH="1">
            <a:off x="1739900" y="1470025"/>
            <a:ext cx="12192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21" idx="3"/>
          </p:cNvCxnSpPr>
          <p:nvPr/>
        </p:nvCxnSpPr>
        <p:spPr>
          <a:xfrm flipH="1">
            <a:off x="1739900" y="1317625"/>
            <a:ext cx="990600" cy="76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025900" y="2613025"/>
            <a:ext cx="1600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BACHADON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endCxn id="26" idx="3"/>
          </p:cNvCxnSpPr>
          <p:nvPr/>
        </p:nvCxnSpPr>
        <p:spPr>
          <a:xfrm flipH="1">
            <a:off x="1739900" y="2003425"/>
            <a:ext cx="1066800" cy="152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22" idx="3"/>
          </p:cNvCxnSpPr>
          <p:nvPr/>
        </p:nvCxnSpPr>
        <p:spPr>
          <a:xfrm flipH="1">
            <a:off x="1739900" y="2079625"/>
            <a:ext cx="1295400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3" idx="3"/>
          </p:cNvCxnSpPr>
          <p:nvPr/>
        </p:nvCxnSpPr>
        <p:spPr>
          <a:xfrm flipH="1">
            <a:off x="1739900" y="2536825"/>
            <a:ext cx="106680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479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900" y="960388"/>
            <a:ext cx="3024353" cy="1985159"/>
          </a:xfrm>
        </p:spPr>
        <p:txBody>
          <a:bodyPr/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ORGANIZM -ORGANLARDAN TASHKIL TOPGAN, MUSTAQIL YASHAY OLADIGAN TIZIM</a:t>
            </a:r>
          </a:p>
          <a:p>
            <a:pPr algn="l"/>
            <a:endParaRPr lang="ru-RU" sz="1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2100" y="98425"/>
            <a:ext cx="510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HAYOTNING ORGANIZM  DARAJASI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0" y="708025"/>
            <a:ext cx="1816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9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900" y="960388"/>
            <a:ext cx="3024353" cy="1985159"/>
          </a:xfrm>
        </p:spPr>
        <p:txBody>
          <a:bodyPr/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ORGANIZM -ORGANLARDAN TASHKIL TOPGAN, MUSTAQIL YASHAY OLADIGAN TIZIM</a:t>
            </a:r>
          </a:p>
          <a:p>
            <a:pPr algn="l"/>
            <a:endParaRPr lang="ru-RU" sz="1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2100" y="98425"/>
            <a:ext cx="510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HAYOTNING ORGANIZM  DARAJASI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0" y="708025"/>
            <a:ext cx="1816100" cy="2209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555625"/>
            <a:ext cx="5562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0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9700" y="1012825"/>
            <a:ext cx="3194856" cy="1581505"/>
          </a:xfrm>
        </p:spPr>
        <p:txBody>
          <a:bodyPr>
            <a:normAutofit lnSpcReduction="10000"/>
          </a:bodyPr>
          <a:lstStyle/>
          <a:p>
            <a:r>
              <a:rPr lang="en-US" sz="1892" b="1" dirty="0">
                <a:latin typeface="Arial" panose="020B0604020202020204" pitchFamily="34" charset="0"/>
                <a:cs typeface="Arial" panose="020B0604020202020204" pitchFamily="34" charset="0"/>
              </a:rPr>
              <a:t>MA’LUM HUDUDDA TARQALGAN, ERKIN CHATISHIB NASL BERA OLADIGAN ORGANIZMLAR YIG‘INDISI POPULYATSIYA DEYILADI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571" y="915819"/>
            <a:ext cx="2171285" cy="22522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500" y="22225"/>
            <a:ext cx="5638800" cy="830997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HAYOTNING POPULYATSIYA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DARAJASI</a:t>
            </a:r>
          </a:p>
        </p:txBody>
      </p:sp>
    </p:spTree>
    <p:extLst>
      <p:ext uri="{BB962C8B-B14F-4D97-AF65-F5344CB8AC3E}">
        <p14:creationId xmlns:p14="http://schemas.microsoft.com/office/powerpoint/2010/main" val="2925049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22225"/>
            <a:ext cx="5638800" cy="830997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HAYOTNING POPULYATSIYA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DARAJASI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0" y="860425"/>
            <a:ext cx="2057400" cy="1371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012825"/>
            <a:ext cx="2505673" cy="18167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1851025"/>
            <a:ext cx="19812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900" y="1241425"/>
            <a:ext cx="2743200" cy="1407241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BIOGEOTSENOZ  -TIRIK VA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O‘LIK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TABIATNING O‘ZARO ALOQADORLIGI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936625"/>
            <a:ext cx="2326735" cy="19951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500" y="61694"/>
            <a:ext cx="5638800" cy="646331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HAYOTNING BIOGEOTSENOZ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DARAJASI</a:t>
            </a:r>
          </a:p>
        </p:txBody>
      </p:sp>
    </p:spTree>
    <p:extLst>
      <p:ext uri="{BB962C8B-B14F-4D97-AF65-F5344CB8AC3E}">
        <p14:creationId xmlns:p14="http://schemas.microsoft.com/office/powerpoint/2010/main" val="3114332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02424"/>
            <a:ext cx="5638800" cy="315471"/>
          </a:xfrm>
        </p:spPr>
        <p:txBody>
          <a:bodyPr/>
          <a:lstStyle/>
          <a:p>
            <a:pPr algn="ctr"/>
            <a:r>
              <a:rPr lang="en-US" dirty="0"/>
              <a:t>MUSTAQIL BAJARISH UCHUN TOPSHIRIQ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370645"/>
              </p:ext>
            </p:extLst>
          </p:nvPr>
        </p:nvGraphicFramePr>
        <p:xfrm>
          <a:off x="139700" y="569136"/>
          <a:ext cx="5486400" cy="2699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135454718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198313614"/>
                    </a:ext>
                  </a:extLst>
                </a:gridCol>
              </a:tblGrid>
              <a:tr h="4813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TIRIKLIK XUSUSIYATLARI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MISOL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extLst>
                  <a:ext uri="{0D108BD9-81ED-4DB2-BD59-A6C34878D82A}">
                    <a16:rowId xmlns:a16="http://schemas.microsoft.com/office/drawing/2014/main" val="1510186022"/>
                  </a:ext>
                </a:extLst>
              </a:tr>
              <a:tr h="421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KIMYOVIY TARKIBNING BIRLIGI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OQSIL, LIPID, UGLEVOD,YOG‘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extLst>
                  <a:ext uri="{0D108BD9-81ED-4DB2-BD59-A6C34878D82A}">
                    <a16:rowId xmlns:a16="http://schemas.microsoft.com/office/drawing/2014/main" val="2208058711"/>
                  </a:ext>
                </a:extLst>
              </a:tr>
              <a:tr h="421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STRUKTURAVIY QURILISH BIRLIGI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HUJAYRADAN TASHKIL TOPGANLIGI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extLst>
                  <a:ext uri="{0D108BD9-81ED-4DB2-BD59-A6C34878D82A}">
                    <a16:rowId xmlns:a16="http://schemas.microsoft.com/office/drawing/2014/main" val="3166775145"/>
                  </a:ext>
                </a:extLst>
              </a:tr>
              <a:tr h="351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OCHIQ SISTEMALIGI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TASHQI MUHIT BILAN BOG‘LIQLIGI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extLst>
                  <a:ext uri="{0D108BD9-81ED-4DB2-BD59-A6C34878D82A}">
                    <a16:rowId xmlns:a16="http://schemas.microsoft.com/office/drawing/2014/main" val="34267809"/>
                  </a:ext>
                </a:extLst>
              </a:tr>
              <a:tr h="421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MODDALAR VA ENERGIYA ALMASHINUVI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METABOLIZM: ANABOLIZM, KATABOLIZM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extLst>
                  <a:ext uri="{0D108BD9-81ED-4DB2-BD59-A6C34878D82A}">
                    <a16:rowId xmlns:a16="http://schemas.microsoft.com/office/drawing/2014/main" val="2249989679"/>
                  </a:ext>
                </a:extLst>
              </a:tr>
              <a:tr h="202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OZIQLANISH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AVTOTROF, GETEROTROF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extLst>
                  <a:ext uri="{0D108BD9-81ED-4DB2-BD59-A6C34878D82A}">
                    <a16:rowId xmlns:a16="http://schemas.microsoft.com/office/drawing/2014/main" val="1671072534"/>
                  </a:ext>
                </a:extLst>
              </a:tr>
              <a:tr h="202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NAFAS OLISH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AEROB, ANAEROB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97" marR="27197" marT="0" marB="0"/>
                </a:tc>
                <a:extLst>
                  <a:ext uri="{0D108BD9-81ED-4DB2-BD59-A6C34878D82A}">
                    <a16:rowId xmlns:a16="http://schemas.microsoft.com/office/drawing/2014/main" val="2589743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206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"/>
            <a:ext cx="1859632" cy="13262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9700" y="860425"/>
            <a:ext cx="2743200" cy="2192908"/>
          </a:xfrm>
        </p:spPr>
        <p:txBody>
          <a:bodyPr/>
          <a:lstStyle/>
          <a:p>
            <a:pPr lvl="0"/>
            <a:endParaRPr lang="ru-RU" sz="12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 TIRIKLIK TARQALGAN QISMI</a:t>
            </a:r>
          </a:p>
          <a:p>
            <a:endParaRPr lang="ru-RU" sz="105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228" y="910843"/>
            <a:ext cx="2697244" cy="20069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500" y="67106"/>
            <a:ext cx="5638800" cy="646331"/>
          </a:xfrm>
          <a:prstGeom prst="rect">
            <a:avLst/>
          </a:prstGeom>
          <a:solidFill>
            <a:srgbClr val="0066FF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HAYOTNING BIOSFERA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DARAJASI</a:t>
            </a:r>
          </a:p>
        </p:txBody>
      </p:sp>
    </p:spTree>
    <p:extLst>
      <p:ext uri="{BB962C8B-B14F-4D97-AF65-F5344CB8AC3E}">
        <p14:creationId xmlns:p14="http://schemas.microsoft.com/office/powerpoint/2010/main" val="184286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02424"/>
            <a:ext cx="5638800" cy="315471"/>
          </a:xfrm>
        </p:spPr>
        <p:txBody>
          <a:bodyPr/>
          <a:lstStyle/>
          <a:p>
            <a:pPr algn="ctr"/>
            <a:r>
              <a:rPr lang="en-US" dirty="0" smtClean="0"/>
              <a:t>TAKRORLASH </a:t>
            </a:r>
            <a:r>
              <a:rPr lang="en-US" dirty="0"/>
              <a:t>UCHUN TOPSHIRIQ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1927225"/>
            <a:ext cx="1060809" cy="10303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9700" y="555625"/>
            <a:ext cx="5486400" cy="2590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698625"/>
            <a:ext cx="1136983" cy="1335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631825"/>
            <a:ext cx="1371600" cy="1060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900" y="631825"/>
            <a:ext cx="1066892" cy="990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300" y="2003425"/>
            <a:ext cx="1194913" cy="1018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100" y="1698625"/>
            <a:ext cx="1524000" cy="12858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9100" y="631825"/>
            <a:ext cx="1128713" cy="12192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4500" y="708025"/>
            <a:ext cx="1143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18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500" y="98426"/>
            <a:ext cx="5638800" cy="381000"/>
          </a:xfr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5900" y="708025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97100" y="708025"/>
            <a:ext cx="1752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EUKARIOT HUJAYRA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5900" y="1470025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CO2 DAVRIY SIKLI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5900" y="2308225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PINGVIN KOLONIYASI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02100" y="708025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DNK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97100" y="1470025"/>
            <a:ext cx="1676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25900" y="1470025"/>
            <a:ext cx="1524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BARG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73300" y="2308225"/>
            <a:ext cx="1600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QOQIO‘T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25900" y="2308225"/>
            <a:ext cx="1524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MERISTEMA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61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0700" y="1241425"/>
            <a:ext cx="4986855" cy="1267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§,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7-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BET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37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UYGA VAZIFA</a:t>
            </a:r>
            <a:endParaRPr lang="ru-RU" sz="85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500" y="102424"/>
            <a:ext cx="5638800" cy="315471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660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562600" cy="315471"/>
          </a:xfrm>
        </p:spPr>
        <p:txBody>
          <a:bodyPr/>
          <a:lstStyle/>
          <a:p>
            <a:pPr algn="ctr"/>
            <a:r>
              <a:rPr lang="en-US" dirty="0"/>
              <a:t>MUSTAQIL BAJARISH UCHUN TOPSHIRIQ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2044700" y="1012825"/>
            <a:ext cx="12954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METOD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9700" y="708025"/>
            <a:ext cx="1905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9700" y="1698625"/>
            <a:ext cx="1905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TAQQOSLASH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39900" y="2460625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18681" y="631825"/>
            <a:ext cx="22733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MODELLASHTIRISH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9000" y="1698625"/>
            <a:ext cx="22098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EKSPERIMENTAL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/>
          <p:cNvCxnSpPr>
            <a:stCxn id="3" idx="7"/>
            <a:endCxn id="7" idx="1"/>
          </p:cNvCxnSpPr>
          <p:nvPr/>
        </p:nvCxnSpPr>
        <p:spPr>
          <a:xfrm flipV="1">
            <a:off x="3150393" y="974725"/>
            <a:ext cx="268288" cy="183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1"/>
            <a:endCxn id="4" idx="3"/>
          </p:cNvCxnSpPr>
          <p:nvPr/>
        </p:nvCxnSpPr>
        <p:spPr>
          <a:xfrm flipH="1" flipV="1">
            <a:off x="2044700" y="1050925"/>
            <a:ext cx="189707" cy="106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5"/>
            <a:endCxn id="8" idx="1"/>
          </p:cNvCxnSpPr>
          <p:nvPr/>
        </p:nvCxnSpPr>
        <p:spPr>
          <a:xfrm>
            <a:off x="3150393" y="1858355"/>
            <a:ext cx="278607" cy="183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3"/>
            <a:endCxn id="5" idx="3"/>
          </p:cNvCxnSpPr>
          <p:nvPr/>
        </p:nvCxnSpPr>
        <p:spPr>
          <a:xfrm flipH="1">
            <a:off x="2044700" y="1858355"/>
            <a:ext cx="189707" cy="183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4"/>
            <a:endCxn id="6" idx="0"/>
          </p:cNvCxnSpPr>
          <p:nvPr/>
        </p:nvCxnSpPr>
        <p:spPr>
          <a:xfrm flipH="1">
            <a:off x="2654300" y="2003425"/>
            <a:ext cx="381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04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39700" y="708024"/>
            <a:ext cx="5562600" cy="2536825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HAYOTNING MOLEKULA VA HUJAYRA           DARAJALARI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HAYOTNING TO‘QIMA VA ORGAN DARAJALARI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HAYOTNING ORGANIZM VA POPULYATSIYA DARAJALARI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HAYOTNING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BIOGEOTSENOZ VA BIOSFERA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DARAJALARI</a:t>
            </a:r>
            <a:endParaRPr lang="en-US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1300" y="0"/>
            <a:ext cx="2945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7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15900" y="684945"/>
            <a:ext cx="2590800" cy="2318578"/>
          </a:xfrm>
        </p:spPr>
        <p:txBody>
          <a:bodyPr>
            <a:noAutofit/>
          </a:bodyPr>
          <a:lstStyle/>
          <a:p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1. MOLEKULA</a:t>
            </a:r>
          </a:p>
          <a:p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2. HUJAYRA</a:t>
            </a:r>
          </a:p>
          <a:p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3. TO‘QIMA</a:t>
            </a:r>
          </a:p>
          <a:p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4. ORGAN</a:t>
            </a:r>
          </a:p>
          <a:p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5. ORGANIZM</a:t>
            </a:r>
          </a:p>
          <a:p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6. POPULYATSIYA</a:t>
            </a:r>
          </a:p>
          <a:p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7. BIOGEOTSENOZ</a:t>
            </a:r>
          </a:p>
          <a:p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8. BIOSFERA</a:t>
            </a:r>
            <a:endParaRPr lang="ru-RU" sz="170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686" y="684945"/>
            <a:ext cx="2691424" cy="242679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89945" y="98425"/>
            <a:ext cx="4900930" cy="369332"/>
          </a:xfrm>
        </p:spPr>
        <p:txBody>
          <a:bodyPr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TIRIKLIK DARAJALARI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216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419" y="589744"/>
            <a:ext cx="1213401" cy="103268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568" y="1099631"/>
            <a:ext cx="2497796" cy="1321508"/>
          </a:xfrm>
        </p:spPr>
        <p:txBody>
          <a:bodyPr>
            <a:noAutofit/>
          </a:bodyPr>
          <a:lstStyle/>
          <a:p>
            <a:pPr algn="ctr"/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NUKLEIN KISLOTA,</a:t>
            </a:r>
          </a:p>
          <a:p>
            <a:pPr algn="ctr"/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OQSIL, </a:t>
            </a:r>
          </a:p>
          <a:p>
            <a:pPr algn="ctr"/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UGLEVOD, </a:t>
            </a:r>
          </a:p>
          <a:p>
            <a:pPr algn="ctr"/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LIPID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536" y="581677"/>
            <a:ext cx="1357544" cy="1040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468" y="1782235"/>
            <a:ext cx="1681972" cy="1142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512" y="1859619"/>
            <a:ext cx="1185196" cy="10972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2100" y="29384"/>
            <a:ext cx="52929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HAYOTNING MOLEKULA DARAJASI</a:t>
            </a:r>
          </a:p>
        </p:txBody>
      </p:sp>
    </p:spTree>
    <p:extLst>
      <p:ext uri="{BB962C8B-B14F-4D97-AF65-F5344CB8AC3E}">
        <p14:creationId xmlns:p14="http://schemas.microsoft.com/office/powerpoint/2010/main" val="376949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1012825"/>
            <a:ext cx="2895600" cy="1981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 -TIRIKLIKNING ENG KICHIK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BIRLIGI;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MEMBRANA, SITOPLAZMA VA YADRODAN IBORAT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72680" y="678581"/>
            <a:ext cx="2253420" cy="23686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8300" y="98425"/>
            <a:ext cx="502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HAYOTNING HUJAYRA DARAJASI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8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708025"/>
            <a:ext cx="2895600" cy="23622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BIOKIMYOVIY JARAYONLAR, ENERGIYANING O‘ZLASHTIRILISHI, TO‘PLANISHI VA SARFLANISHI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300" y="98425"/>
            <a:ext cx="502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HAYOTNING HUJAYRA DARAJASI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1" y="708025"/>
            <a:ext cx="2235032" cy="20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0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5900" y="860425"/>
            <a:ext cx="2412490" cy="1752600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KELIB CHIQISHI, BAJARADIGAN VAZIFASI BIR XIL HUJAYRALAR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YIG‘INDISI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TO‘QIMA DEYILADI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0023" y="633311"/>
            <a:ext cx="2918936" cy="24332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700" y="22225"/>
            <a:ext cx="556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HAYOTNING TO‘QIMA DARAJASI</a:t>
            </a:r>
          </a:p>
        </p:txBody>
      </p:sp>
    </p:spTree>
    <p:extLst>
      <p:ext uri="{BB962C8B-B14F-4D97-AF65-F5344CB8AC3E}">
        <p14:creationId xmlns:p14="http://schemas.microsoft.com/office/powerpoint/2010/main" val="1514277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</TotalTime>
  <Words>371</Words>
  <Application>Microsoft Office PowerPoint</Application>
  <PresentationFormat>Произвольный</PresentationFormat>
  <Paragraphs>121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BIOLOGIYA</vt:lpstr>
      <vt:lpstr>MUSTAQIL BAJARISH UCHUN TOPSHIRIQ</vt:lpstr>
      <vt:lpstr>MUSTAQIL BAJARISH UCHUN TOPSHIRIQ</vt:lpstr>
      <vt:lpstr>Презентация PowerPoint</vt:lpstr>
      <vt:lpstr>TIRIKLIK DARAJALARI</vt:lpstr>
      <vt:lpstr>Презентация PowerPoint</vt:lpstr>
      <vt:lpstr>HUJAYRA -TIRIKLIKNING ENG KICHIK BIRLIGI; MEMBRANA, SITOPLAZMA VA YADRODAN IBORAT</vt:lpstr>
      <vt:lpstr>BIOKIMYOVIY JARAYONLAR, ENERGIYANING O‘ZLASHTIRILISHI, TO‘PLANISHI VA SARFLANISHI </vt:lpstr>
      <vt:lpstr>Презентация PowerPoint</vt:lpstr>
      <vt:lpstr>3. HAYOTNING TO‘QIMA DARAJASI </vt:lpstr>
      <vt:lpstr>3. HAYOTNING TO‘QIMA DARAJASI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TAKRORLASH UCHUN TOPSHIRIQ</vt:lpstr>
      <vt:lpstr>MUSTAQIL BAJARISH UCHUN TOPSHIRIQ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VAIO</dc:creator>
  <cp:lastModifiedBy>Пользователь</cp:lastModifiedBy>
  <cp:revision>63</cp:revision>
  <dcterms:created xsi:type="dcterms:W3CDTF">2020-04-13T08:05:16Z</dcterms:created>
  <dcterms:modified xsi:type="dcterms:W3CDTF">2020-09-08T11:51:05Z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