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41" r:id="rId3"/>
    <p:sldId id="1668" r:id="rId4"/>
    <p:sldId id="1669" r:id="rId5"/>
    <p:sldId id="1660" r:id="rId6"/>
    <p:sldId id="1661" r:id="rId7"/>
    <p:sldId id="1662" r:id="rId8"/>
    <p:sldId id="1663" r:id="rId9"/>
    <p:sldId id="1664" r:id="rId10"/>
    <p:sldId id="1665" r:id="rId11"/>
    <p:sldId id="1666" r:id="rId12"/>
    <p:sldId id="1667" r:id="rId13"/>
    <p:sldId id="1670" r:id="rId14"/>
    <p:sldId id="1535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306" autoAdjust="0"/>
  </p:normalViewPr>
  <p:slideViewPr>
    <p:cSldViewPr>
      <p:cViewPr varScale="1">
        <p:scale>
          <a:sx n="140" d="100"/>
          <a:sy n="140" d="100"/>
        </p:scale>
        <p:origin x="774" y="12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telligent_Boy\Desktop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815555847330088E-2"/>
          <c:y val="0.11672807471910297"/>
          <c:w val="0.81767682378725592"/>
          <c:h val="0.74481548560433031"/>
        </c:manualLayout>
      </c:layout>
      <c:scatterChart>
        <c:scatterStyle val="lineMarker"/>
        <c:varyColors val="0"/>
        <c:ser>
          <c:idx val="0"/>
          <c:order val="0"/>
          <c:tx>
            <c:strRef>
              <c:f>Лист1!$D$7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Лист1!$C$8:$C$20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xVal>
          <c:yVal>
            <c:numRef>
              <c:f>Лист1!$D$8:$D$20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1.4</c:v>
                </c:pt>
                <c:pt idx="3">
                  <c:v>1</c:v>
                </c:pt>
                <c:pt idx="4">
                  <c:v>0</c:v>
                </c:pt>
                <c:pt idx="5">
                  <c:v>-1</c:v>
                </c:pt>
                <c:pt idx="6">
                  <c:v>-1.4</c:v>
                </c:pt>
                <c:pt idx="7">
                  <c:v>-1</c:v>
                </c:pt>
                <c:pt idx="8">
                  <c:v>0</c:v>
                </c:pt>
                <c:pt idx="9">
                  <c:v>1</c:v>
                </c:pt>
                <c:pt idx="10">
                  <c:v>1.4</c:v>
                </c:pt>
                <c:pt idx="11">
                  <c:v>1</c:v>
                </c:pt>
                <c:pt idx="12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A68-4ECE-8CF7-68CC820F6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134776"/>
        <c:axId val="144135160"/>
      </c:scatterChart>
      <c:valAx>
        <c:axId val="144134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4135160"/>
        <c:crosses val="autoZero"/>
        <c:crossBetween val="midCat"/>
      </c:valAx>
      <c:valAx>
        <c:axId val="144135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413477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Лист1!$R$10</c:f>
              <c:strCache>
                <c:ptCount val="1"/>
                <c:pt idx="0">
                  <c:v>y</c:v>
                </c:pt>
              </c:strCache>
            </c:strRef>
          </c:tx>
          <c:spPr>
            <a:ln w="66675">
              <a:noFill/>
            </a:ln>
          </c:spPr>
          <c:xVal>
            <c:numRef>
              <c:f>Лист1!$S$9:$W$9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Лист1!$S$10:$W$10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651-4635-869F-8F3023A9C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753960"/>
        <c:axId val="144754344"/>
      </c:scatterChart>
      <c:valAx>
        <c:axId val="144753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4754344"/>
        <c:crosses val="autoZero"/>
        <c:crossBetween val="midCat"/>
      </c:valAx>
      <c:valAx>
        <c:axId val="144754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475396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Лист1!$C$30</c:f>
              <c:strCache>
                <c:ptCount val="1"/>
                <c:pt idx="0">
                  <c:v>Balandlik (sm)</c:v>
                </c:pt>
              </c:strCache>
            </c:strRef>
          </c:tx>
          <c:spPr>
            <a:ln w="47625">
              <a:noFill/>
            </a:ln>
          </c:spPr>
          <c:xVal>
            <c:numRef>
              <c:f>Лист1!$D$29:$X$29</c:f>
              <c:numCache>
                <c:formatCode>General</c:formatCode>
                <c:ptCount val="21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120</c:v>
                </c:pt>
                <c:pt idx="7">
                  <c:v>140</c:v>
                </c:pt>
                <c:pt idx="8">
                  <c:v>160</c:v>
                </c:pt>
                <c:pt idx="9">
                  <c:v>180</c:v>
                </c:pt>
                <c:pt idx="10">
                  <c:v>200</c:v>
                </c:pt>
                <c:pt idx="11">
                  <c:v>220</c:v>
                </c:pt>
                <c:pt idx="12">
                  <c:v>240</c:v>
                </c:pt>
                <c:pt idx="13">
                  <c:v>260</c:v>
                </c:pt>
                <c:pt idx="14">
                  <c:v>280</c:v>
                </c:pt>
                <c:pt idx="15">
                  <c:v>300</c:v>
                </c:pt>
                <c:pt idx="16">
                  <c:v>320</c:v>
                </c:pt>
                <c:pt idx="17">
                  <c:v>340</c:v>
                </c:pt>
                <c:pt idx="18">
                  <c:v>360</c:v>
                </c:pt>
                <c:pt idx="19">
                  <c:v>380</c:v>
                </c:pt>
                <c:pt idx="20">
                  <c:v>400</c:v>
                </c:pt>
              </c:numCache>
            </c:numRef>
          </c:xVal>
          <c:yVal>
            <c:numRef>
              <c:f>Лист1!$D$30:$X$30</c:f>
              <c:numCache>
                <c:formatCode>General</c:formatCode>
                <c:ptCount val="21"/>
                <c:pt idx="0">
                  <c:v>0</c:v>
                </c:pt>
                <c:pt idx="1">
                  <c:v>6</c:v>
                </c:pt>
                <c:pt idx="2">
                  <c:v>23</c:v>
                </c:pt>
                <c:pt idx="3">
                  <c:v>42</c:v>
                </c:pt>
                <c:pt idx="4">
                  <c:v>57</c:v>
                </c:pt>
                <c:pt idx="5">
                  <c:v>64</c:v>
                </c:pt>
                <c:pt idx="6">
                  <c:v>57</c:v>
                </c:pt>
                <c:pt idx="7">
                  <c:v>42</c:v>
                </c:pt>
                <c:pt idx="8">
                  <c:v>23</c:v>
                </c:pt>
                <c:pt idx="9">
                  <c:v>6</c:v>
                </c:pt>
                <c:pt idx="10">
                  <c:v>0</c:v>
                </c:pt>
                <c:pt idx="11">
                  <c:v>6</c:v>
                </c:pt>
                <c:pt idx="12">
                  <c:v>23</c:v>
                </c:pt>
                <c:pt idx="13">
                  <c:v>42</c:v>
                </c:pt>
                <c:pt idx="14">
                  <c:v>57</c:v>
                </c:pt>
                <c:pt idx="15">
                  <c:v>64</c:v>
                </c:pt>
                <c:pt idx="16">
                  <c:v>57</c:v>
                </c:pt>
                <c:pt idx="17">
                  <c:v>42</c:v>
                </c:pt>
                <c:pt idx="18">
                  <c:v>23</c:v>
                </c:pt>
                <c:pt idx="19">
                  <c:v>6</c:v>
                </c:pt>
                <c:pt idx="20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FDE-434C-98AE-26DCDD735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685136"/>
        <c:axId val="144685520"/>
      </c:scatterChart>
      <c:valAx>
        <c:axId val="144685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4685520"/>
        <c:crosses val="autoZero"/>
        <c:crossBetween val="midCat"/>
      </c:valAx>
      <c:valAx>
        <c:axId val="14468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468513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chart" Target="../charts/chart3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8748" y="2283718"/>
            <a:ext cx="6853612" cy="221065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600"/>
              </a:spcAft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sz="4000" b="1" dirty="0">
              <a:latin typeface="Arial"/>
              <a:cs typeface="Arial"/>
            </a:endParaRPr>
          </a:p>
          <a:p>
            <a:pPr marL="20131">
              <a:lnSpc>
                <a:spcPct val="90000"/>
              </a:lnSpc>
              <a:spcAft>
                <a:spcPts val="600"/>
              </a:spcAft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ПЕРИОДИЧЕСКИЕ ПРОЦЕССЫ И НАБЛЮДЕНИЯ ЗА НИМИ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7017" y="2319476"/>
            <a:ext cx="498560" cy="972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1622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201622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63967" y="486653"/>
            <a:ext cx="201622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233" y="1786361"/>
            <a:ext cx="2114254" cy="1734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520" y="3435846"/>
            <a:ext cx="498560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670058"/>
                <a:ext cx="9036496" cy="17356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57188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главной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оси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находится следующим образом: </a:t>
                </a:r>
              </a:p>
              <a:p>
                <a:pPr indent="357188"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𝑚𝑎𝑥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𝑚𝑖𝑛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ru-RU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где 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max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– </m:t>
                    </m:r>
                    <m:r>
                      <m:rPr>
                        <m:nor/>
                      </m:rPr>
                      <a:rPr lang="ru-RU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наибольшее значение, а 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min</m:t>
                    </m:r>
                    <m:r>
                      <m:rPr>
                        <m:nor/>
                      </m:rPr>
                      <a:rPr lang="en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– </m:t>
                    </m:r>
                    <m:r>
                      <m:rPr>
                        <m:nor/>
                      </m:rPr>
                      <a:rPr lang="ru-RU" sz="24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минимальное значение функции.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357188"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70058"/>
                <a:ext cx="9036496" cy="1735668"/>
              </a:xfrm>
              <a:prstGeom prst="rect">
                <a:avLst/>
              </a:prstGeom>
              <a:blipFill rotWithShape="0">
                <a:blip r:embed="rId2"/>
                <a:stretch>
                  <a:fillRect t="-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07503" y="1990930"/>
            <a:ext cx="8928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Периодическая функция имеет следующие составные части: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123728" y="4299942"/>
                <a:ext cx="4572000" cy="62767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амплитуда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𝑚𝑎𝑥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𝑚𝑖𝑛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299942"/>
                <a:ext cx="4572000" cy="627672"/>
              </a:xfrm>
              <a:prstGeom prst="rect">
                <a:avLst/>
              </a:prstGeom>
              <a:blipFill>
                <a:blip r:embed="rId3"/>
                <a:stretch>
                  <a:fillRect l="-221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E0A94D0-1A3C-2144-9991-90A777231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0528" y="2571750"/>
            <a:ext cx="8910722" cy="160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1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802508"/>
              </p:ext>
            </p:extLst>
          </p:nvPr>
        </p:nvGraphicFramePr>
        <p:xfrm>
          <a:off x="107504" y="2211710"/>
          <a:ext cx="5544615" cy="8867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369641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43351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a)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144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−1,4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926" y="677438"/>
            <a:ext cx="9124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113.</a:t>
            </a:r>
            <a:r>
              <a:rPr lang="ru-RU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каждого случая изобразите данные в графическом виде и сделайте выводы об их периодичности или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непериодичности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168411"/>
              </p:ext>
            </p:extLst>
          </p:nvPr>
        </p:nvGraphicFramePr>
        <p:xfrm>
          <a:off x="5850707" y="1903619"/>
          <a:ext cx="3168352" cy="153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456215"/>
              </p:ext>
            </p:extLst>
          </p:nvPr>
        </p:nvGraphicFramePr>
        <p:xfrm>
          <a:off x="179512" y="3795886"/>
          <a:ext cx="5544616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600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b)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6157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300" b="1" i="1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916583"/>
              </p:ext>
            </p:extLst>
          </p:nvPr>
        </p:nvGraphicFramePr>
        <p:xfrm>
          <a:off x="5940152" y="3435846"/>
          <a:ext cx="293407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497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61" y="618380"/>
            <a:ext cx="902653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just"/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114.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нижеследующей таблице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приведены величины, выражающие движение точки,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отмеченной на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колесе, которое совершает по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вращательное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движение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6213" algn="just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0838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Изобразите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зависимость высоты от расстояния в графическом виде.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0838"/>
            <a:r>
              <a:rPr lang="e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Является ли этот процесс периодическим? Если процесс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периодический,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уравнение оси, максимума, периода, амплитуды, функции</a:t>
            </a:r>
            <a:r>
              <a:rPr lang="ru-RU" sz="2400" dirty="0"/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0628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415586"/>
              </p:ext>
            </p:extLst>
          </p:nvPr>
        </p:nvGraphicFramePr>
        <p:xfrm>
          <a:off x="67521" y="733979"/>
          <a:ext cx="9008950" cy="1030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0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5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65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01513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</a:tblGrid>
              <a:tr h="521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Расстояние 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см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180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97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Высота 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см</a:t>
                      </a:r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707903" y="2271573"/>
                <a:ext cx="24945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cs typeface="Arial" pitchFamily="34" charset="0"/>
                        </a:rPr>
                        <m:t>𝑚𝑎𝑥</m:t>
                      </m:r>
                      <m:r>
                        <a:rPr lang="en-US" sz="2000" b="0" i="1" smtClean="0">
                          <a:latin typeface="Cambria Math"/>
                          <a:cs typeface="Arial" pitchFamily="34" charset="0"/>
                        </a:rPr>
                        <m:t>=64, </m:t>
                      </m:r>
                      <m:r>
                        <a:rPr lang="en-US" sz="2000" i="1">
                          <a:latin typeface="Cambria Math"/>
                          <a:cs typeface="Arial" pitchFamily="34" charset="0"/>
                        </a:rPr>
                        <m:t>𝑚𝑖𝑛</m:t>
                      </m:r>
                      <m:r>
                        <a:rPr lang="en-US" sz="2000" b="0" i="1" smtClean="0">
                          <a:latin typeface="Cambria Math"/>
                          <a:cs typeface="Arial" pitchFamily="34" charset="0"/>
                        </a:rPr>
                        <m:t>=0.</m:t>
                      </m:r>
                      <m:r>
                        <a:rPr lang="en-US" sz="2000" i="1"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000" b="0" i="0" smtClean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3" y="2271573"/>
                <a:ext cx="2494594" cy="400110"/>
              </a:xfrm>
              <a:prstGeom prst="rect">
                <a:avLst/>
              </a:prstGeom>
              <a:blipFill>
                <a:blip r:embed="rId2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92080" y="3429523"/>
                <a:ext cx="3363228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Г</m:t>
                      </m:r>
                      <m:r>
                        <a:rPr lang="ru-RU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лавная ось</m:t>
                      </m:r>
                      <m:r>
                        <a:rPr lang="en-US" sz="2000" b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id-ID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𝟑𝟐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429523"/>
                <a:ext cx="3363228" cy="668516"/>
              </a:xfrm>
              <a:prstGeom prst="rect">
                <a:avLst/>
              </a:prstGeom>
              <a:blipFill>
                <a:blip r:embed="rId3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72414" y="4227934"/>
                <a:ext cx="3291094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0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Амплитуда</m:t>
                      </m:r>
                      <m:r>
                        <a:rPr lang="en-US" sz="2000" b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id-ID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𝟑𝟐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414" y="4227934"/>
                <a:ext cx="3291094" cy="668516"/>
              </a:xfrm>
              <a:prstGeom prst="rect">
                <a:avLst/>
              </a:prstGeom>
              <a:blipFill>
                <a:blip r:embed="rId4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03053"/>
              </p:ext>
            </p:extLst>
          </p:nvPr>
        </p:nvGraphicFramePr>
        <p:xfrm>
          <a:off x="89906" y="2071717"/>
          <a:ext cx="3541866" cy="164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631772" y="2692219"/>
                <a:ext cx="27845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𝐓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𝟑𝟎𝟎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𝟏𝟎𝟎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𝟐𝟎𝟎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772" y="2692219"/>
                <a:ext cx="278454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702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Graphic spid="10" grpId="0">
        <p:bldAsOne/>
      </p:bldGraphic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2643758"/>
            <a:ext cx="5040560" cy="211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8438" y="203037"/>
            <a:ext cx="9087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ЗАДАНИЕ ДЛЯ САМОСТОЯТЕЛЬНОГО ВЫПОЛНЕНИЯ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1155397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№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106.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Найдите ось симметрии параболы</a:t>
            </a: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327551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𝑎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−2)(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−6),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id-ID" sz="2200" i="1">
                        <a:latin typeface="Cambria Math"/>
                      </a:rPr>
                      <m:t>𝑏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id-ID" sz="2200" i="1">
                        <a:latin typeface="Cambria Math"/>
                      </a:rPr>
                      <m:t>𝑦</m:t>
                    </m:r>
                    <m:r>
                      <a:rPr lang="id-ID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−4),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 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3275512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186"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1742" y="224019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91742" y="2702008"/>
                <a:ext cx="33843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𝑎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−2)(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−6),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    </m:t>
                    </m:r>
                    <m:r>
                      <a:rPr lang="en-US" sz="220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=0,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=2,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6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2" y="2702008"/>
                <a:ext cx="3384376" cy="769441"/>
              </a:xfrm>
              <a:prstGeom prst="rect">
                <a:avLst/>
              </a:prstGeom>
              <a:blipFill rotWithShape="1">
                <a:blip r:embed="rId3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2982" y="3637062"/>
                <a:ext cx="33843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𝑏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−4),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    </m:t>
                    </m:r>
                    <m:r>
                      <a:rPr lang="en-US" sz="220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=0,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4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2" y="3637062"/>
                <a:ext cx="3384376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60"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02631" y="3666405"/>
                <a:ext cx="3445495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0+4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631" y="3666405"/>
                <a:ext cx="3445495" cy="7261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02632" y="2745288"/>
                <a:ext cx="3445495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2+6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632" y="2745288"/>
                <a:ext cx="3445495" cy="7261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88486" y="2871284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486" y="2871284"/>
                <a:ext cx="960135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43261" y="3806338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261" y="3806338"/>
                <a:ext cx="960135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3" grpId="0"/>
      <p:bldP spid="14" grpId="0"/>
      <p:bldP spid="16" grpId="0"/>
      <p:bldP spid="17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107.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Найдите ось симметрии параболы</a:t>
            </a: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+6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+2;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id-ID" sz="2200" i="1">
                          <a:latin typeface="Cambria Math"/>
                        </a:rPr>
                        <m:t>𝑦</m:t>
                      </m:r>
                      <m:r>
                        <a:rPr lang="id-ID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−8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−1.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  <a:blipFill rotWithShape="1">
                <a:blip r:embed="rId2"/>
                <a:stretch>
                  <a:fillRect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1742" y="224019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88486" y="2871284"/>
                <a:ext cx="117012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486" y="2871284"/>
                <a:ext cx="1170129" cy="4308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46995" y="3718732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995" y="3718732"/>
                <a:ext cx="960135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38128" y="2688436"/>
                <a:ext cx="3358355" cy="705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=−3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128" y="2688436"/>
                <a:ext cx="3358355" cy="7059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79511" y="2702295"/>
                <a:ext cx="2646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+6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+2;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2702295"/>
                <a:ext cx="264649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066461" y="3535597"/>
                <a:ext cx="32631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(−8)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461" y="3535597"/>
                <a:ext cx="3263136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7844" y="3549456"/>
                <a:ext cx="24777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/>
                  <a:t>b</a:t>
                </a:r>
                <a14:m>
                  <m:oMath xmlns:m="http://schemas.openxmlformats.org/officeDocument/2006/math"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id-ID" sz="2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−8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−1</m:t>
                    </m:r>
                  </m:oMath>
                </a14:m>
                <a:endParaRPr lang="en-US" sz="22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=−8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44" y="3549456"/>
                <a:ext cx="2477730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2948" t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995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20" grpId="0"/>
      <p:bldP spid="18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108.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Найдите координаты вершины параболы</a:t>
            </a:r>
            <a:r>
              <a:rPr lang="id-ID" sz="2300" dirty="0">
                <a:latin typeface="Arial" pitchFamily="34" charset="0"/>
                <a:cs typeface="Arial" pitchFamily="34" charset="0"/>
              </a:rPr>
              <a:t>: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−4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+7;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id-ID" sz="2200" i="1">
                          <a:latin typeface="Cambria Math"/>
                        </a:rPr>
                        <m:t>𝑦</m:t>
                      </m:r>
                      <m:r>
                        <a:rPr lang="id-ID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+2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+5.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  <a:blipFill rotWithShape="1">
                <a:blip r:embed="rId3"/>
                <a:stretch>
                  <a:fillRect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133977" y="180978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65130" y="2441252"/>
                <a:ext cx="109530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130" y="2441252"/>
                <a:ext cx="1095300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892821" y="2271976"/>
                <a:ext cx="33913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(−4)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821" y="2271976"/>
                <a:ext cx="3391313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23462" y="2271976"/>
                <a:ext cx="2646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−4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+7;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=−4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62" y="2271976"/>
                <a:ext cx="264649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6475" y="2963291"/>
                <a:ext cx="650851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−4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+7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−4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∙2+7=4−8+7=3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75" y="2963291"/>
                <a:ext cx="6508513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608282" y="2410473"/>
                <a:ext cx="11017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282" y="2410473"/>
                <a:ext cx="1101712" cy="430887"/>
              </a:xfrm>
              <a:prstGeom prst="rect">
                <a:avLst/>
              </a:prstGeom>
              <a:blipFill rotWithShape="1">
                <a:blip r:embed="rId8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323663" y="3687025"/>
                <a:ext cx="1305294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3663" y="3687025"/>
                <a:ext cx="1305294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851354" y="3517749"/>
                <a:ext cx="3502947" cy="706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0" i="1" smtClean="0">
                              <a:latin typeface="Cambria Math"/>
                            </a:rPr>
                            <m:t>−2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354" y="3517749"/>
                <a:ext cx="3502947" cy="706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1995" y="3517749"/>
                <a:ext cx="255127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+2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+5</m:t>
                      </m:r>
                    </m:oMath>
                  </m:oMathPara>
                </a14:m>
                <a:endParaRPr lang="en-US" sz="22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5" y="3517749"/>
                <a:ext cx="2551275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5008" y="4209064"/>
                <a:ext cx="739683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+2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5=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+2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+5=1−2+5=4</m:t>
                      </m:r>
                    </m:oMath>
                  </m:oMathPara>
                </a14:m>
                <a:endParaRPr lang="en-US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08" y="4209064"/>
                <a:ext cx="7396832" cy="430887"/>
              </a:xfrm>
              <a:prstGeom prst="rect">
                <a:avLst/>
              </a:prstGeom>
              <a:blipFill rotWithShape="1"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566815" y="3656246"/>
                <a:ext cx="11017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815" y="3656246"/>
                <a:ext cx="1101712" cy="430887"/>
              </a:xfrm>
              <a:prstGeom prst="rect">
                <a:avLst/>
              </a:prstGeom>
              <a:blipFill rotWithShape="1">
                <a:blip r:embed="rId13"/>
                <a:stretch>
                  <a:fillRect b="-1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50975" y="2897436"/>
                <a:ext cx="12538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975" y="2897436"/>
                <a:ext cx="1253869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1456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628957" y="4117912"/>
                <a:ext cx="14830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957" y="4117912"/>
                <a:ext cx="1483098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820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6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18" grpId="0"/>
      <p:bldP spid="21" grpId="0"/>
      <p:bldP spid="13" grpId="0"/>
      <p:bldP spid="14" grpId="0"/>
      <p:bldP spid="16" grpId="0"/>
      <p:bldP spid="17" grpId="0"/>
      <p:bldP spid="24" grpId="0"/>
      <p:bldP spid="25" grpId="0"/>
      <p:bldP spid="26" grpId="0"/>
      <p:bldP spid="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81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548" y="139536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2132" y="1968454"/>
            <a:ext cx="88723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изменение погоды в течении года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измерение средней температуры по месяцам;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продолжительность дня и ночи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глубина воды у берега моря;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число животных в ареале их обитания;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изменение активности солнца;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периодические колебания в механике, в электротехнике;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100" y="768125"/>
            <a:ext cx="8872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Периодические процессы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широко распространены в природе и в технике.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Привед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ё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примеры периодических процессов:</a:t>
            </a:r>
          </a:p>
        </p:txBody>
      </p:sp>
    </p:spTree>
    <p:extLst>
      <p:ext uri="{BB962C8B-B14F-4D97-AF65-F5344CB8AC3E}">
        <p14:creationId xmlns:p14="http://schemas.microsoft.com/office/powerpoint/2010/main" val="27607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72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645581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этих процессах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определённые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промежутки времени наблюдаются повторяющиеся ситуации. В зависимости от ситуации, они называются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периодическими, колебательными или циклическими.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403" y="1696685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Рассмотрим таблицу, выражающую изменение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максимальной месячной температуры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городе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Кейптаун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(ЮАР):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50323"/>
              </p:ext>
            </p:extLst>
          </p:nvPr>
        </p:nvGraphicFramePr>
        <p:xfrm>
          <a:off x="107506" y="2715766"/>
          <a:ext cx="8959460" cy="10801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89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39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39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28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039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27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39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399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0399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544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6608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4077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18671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420665">
                <a:tc>
                  <a:txBody>
                    <a:bodyPr/>
                    <a:lstStyle/>
                    <a:p>
                      <a:pPr marL="39370" marR="273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Янв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Фев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Июнь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Июль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Авг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 marR="1079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1587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9454">
                <a:tc>
                  <a:txBody>
                    <a:bodyPr/>
                    <a:lstStyle/>
                    <a:p>
                      <a:pPr marL="40005" marR="2730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</a:t>
                      </a: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(0 °C)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 marR="1079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1587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9541" y="3795886"/>
            <a:ext cx="8959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Выразим эти сведения графически. Пусть ось ординат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озна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чает температуру, а ось абсцисс –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порядковый номер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месяца (например, для месяца февраль </a:t>
            </a:r>
            <a:r>
              <a:rPr lang="en" sz="2400" i="1" dirty="0">
                <a:latin typeface="Arial" panose="020B0604020202020204" pitchFamily="34" charset="0"/>
                <a:cs typeface="Arial" panose="020B0604020202020204" pitchFamily="34" charset="0"/>
              </a:rPr>
              <a:t>t=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2). </a:t>
            </a:r>
          </a:p>
        </p:txBody>
      </p:sp>
    </p:spTree>
    <p:extLst>
      <p:ext uri="{BB962C8B-B14F-4D97-AF65-F5344CB8AC3E}">
        <p14:creationId xmlns:p14="http://schemas.microsoft.com/office/powerpoint/2010/main" val="36375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7654"/>
            <a:ext cx="6732747" cy="298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2195736" y="2571750"/>
            <a:ext cx="0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862538" y="2512876"/>
            <a:ext cx="0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4552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64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475656" y="742290"/>
            <a:ext cx="6629948" cy="1934837"/>
            <a:chOff x="2587" y="164"/>
            <a:chExt cx="5299" cy="216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" y="163"/>
              <a:ext cx="5299" cy="2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AutoShape 4"/>
            <p:cNvSpPr>
              <a:spLocks/>
            </p:cNvSpPr>
            <p:nvPr/>
          </p:nvSpPr>
          <p:spPr bwMode="auto">
            <a:xfrm>
              <a:off x="3021" y="2058"/>
              <a:ext cx="2726" cy="267"/>
            </a:xfrm>
            <a:custGeom>
              <a:avLst/>
              <a:gdLst>
                <a:gd name="T0" fmla="+- 0 3524 3021"/>
                <a:gd name="T1" fmla="*/ T0 w 2726"/>
                <a:gd name="T2" fmla="+- 0 2058 2058"/>
                <a:gd name="T3" fmla="*/ 2058 h 267"/>
                <a:gd name="T4" fmla="+- 0 3021 3021"/>
                <a:gd name="T5" fmla="*/ T4 w 2726"/>
                <a:gd name="T6" fmla="+- 0 2058 2058"/>
                <a:gd name="T7" fmla="*/ 2058 h 267"/>
                <a:gd name="T8" fmla="+- 0 3021 3021"/>
                <a:gd name="T9" fmla="*/ T8 w 2726"/>
                <a:gd name="T10" fmla="+- 0 2325 2058"/>
                <a:gd name="T11" fmla="*/ 2325 h 267"/>
                <a:gd name="T12" fmla="+- 0 3524 3021"/>
                <a:gd name="T13" fmla="*/ T12 w 2726"/>
                <a:gd name="T14" fmla="+- 0 2325 2058"/>
                <a:gd name="T15" fmla="*/ 2325 h 267"/>
                <a:gd name="T16" fmla="+- 0 3524 3021"/>
                <a:gd name="T17" fmla="*/ T16 w 2726"/>
                <a:gd name="T18" fmla="+- 0 2058 2058"/>
                <a:gd name="T19" fmla="*/ 2058 h 267"/>
                <a:gd name="T20" fmla="+- 0 5747 3021"/>
                <a:gd name="T21" fmla="*/ T20 w 2726"/>
                <a:gd name="T22" fmla="+- 0 2058 2058"/>
                <a:gd name="T23" fmla="*/ 2058 h 267"/>
                <a:gd name="T24" fmla="+- 0 5244 3021"/>
                <a:gd name="T25" fmla="*/ T24 w 2726"/>
                <a:gd name="T26" fmla="+- 0 2058 2058"/>
                <a:gd name="T27" fmla="*/ 2058 h 267"/>
                <a:gd name="T28" fmla="+- 0 5244 3021"/>
                <a:gd name="T29" fmla="*/ T28 w 2726"/>
                <a:gd name="T30" fmla="+- 0 2325 2058"/>
                <a:gd name="T31" fmla="*/ 2325 h 267"/>
                <a:gd name="T32" fmla="+- 0 5747 3021"/>
                <a:gd name="T33" fmla="*/ T32 w 2726"/>
                <a:gd name="T34" fmla="+- 0 2325 2058"/>
                <a:gd name="T35" fmla="*/ 2325 h 267"/>
                <a:gd name="T36" fmla="+- 0 5747 3021"/>
                <a:gd name="T37" fmla="*/ T36 w 2726"/>
                <a:gd name="T38" fmla="+- 0 2058 2058"/>
                <a:gd name="T39" fmla="*/ 2058 h 2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26" h="267">
                  <a:moveTo>
                    <a:pt x="503" y="0"/>
                  </a:moveTo>
                  <a:lnTo>
                    <a:pt x="0" y="0"/>
                  </a:lnTo>
                  <a:lnTo>
                    <a:pt x="0" y="267"/>
                  </a:lnTo>
                  <a:lnTo>
                    <a:pt x="503" y="267"/>
                  </a:lnTo>
                  <a:lnTo>
                    <a:pt x="503" y="0"/>
                  </a:lnTo>
                  <a:close/>
                  <a:moveTo>
                    <a:pt x="2726" y="0"/>
                  </a:moveTo>
                  <a:lnTo>
                    <a:pt x="2223" y="0"/>
                  </a:lnTo>
                  <a:lnTo>
                    <a:pt x="2223" y="267"/>
                  </a:lnTo>
                  <a:lnTo>
                    <a:pt x="2726" y="267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021" y="2009"/>
              <a:ext cx="38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>
                  <a:ln>
                    <a:noFill/>
                  </a:ln>
                  <a:solidFill>
                    <a:srgbClr val="231F20"/>
                  </a:solidFill>
                  <a:effectLst/>
                  <a:latin typeface="Arial" pitchFamily="34" charset="0"/>
                  <a:cs typeface="Arial" pitchFamily="34" charset="0"/>
                </a:rPr>
                <a:t>yan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244" y="2009"/>
              <a:ext cx="38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>
                  <a:ln>
                    <a:noFill/>
                  </a:ln>
                  <a:solidFill>
                    <a:srgbClr val="231F20"/>
                  </a:solidFill>
                  <a:effectLst/>
                  <a:latin typeface="Arial" pitchFamily="34" charset="0"/>
                  <a:cs typeface="Arial" pitchFamily="34" charset="0"/>
                </a:rPr>
                <a:t>yan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748" y="2691320"/>
                <a:ext cx="903649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57188" algn="just"/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Отметим, что если функция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𝑡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описывает среднюю температуру за месяц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𝑡</m:t>
                    </m:r>
                    <m:r>
                      <a:rPr lang="ru-RU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 то имеем: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=…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e>
                    </m:d>
                    <m:r>
                      <a:rPr lang="en-US" sz="1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=…. </m:t>
                    </m:r>
                  </m:oMath>
                </a14:m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В общем случае для произвольного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ru-RU" sz="1800" dirty="0">
                    <a:latin typeface="Arial" pitchFamily="34" charset="0"/>
                    <a:cs typeface="Arial" pitchFamily="34" charset="0"/>
                  </a:rPr>
                  <a:t> будет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𝑡</m:t>
                        </m:r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  <m:r>
                      <a:rPr lang="ru-RU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80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𝑓</m:t>
                    </m:r>
                    <m:d>
                      <m:dPr>
                        <m:ctrlPr>
                          <a:rPr lang="ru-RU" sz="1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𝑡</m:t>
                        </m:r>
                      </m:e>
                    </m:d>
                    <m:r>
                      <a:rPr lang="ru-RU" sz="1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8" y="2691320"/>
                <a:ext cx="9036498" cy="923330"/>
              </a:xfrm>
              <a:prstGeom prst="rect">
                <a:avLst/>
              </a:prstGeom>
              <a:blipFill>
                <a:blip r:embed="rId3"/>
                <a:stretch>
                  <a:fillRect l="-562" t="-2703" r="-562" b="-94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 flipV="1">
            <a:off x="2195736" y="1210499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004048" y="1228103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524328" y="1254682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D80DF0E-9205-1C4A-B086-0A45C222D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74" y="3629738"/>
            <a:ext cx="8172245" cy="1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08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ПЕРИОДИЧЕСКИЕ ПРОЦЕССЫ И НАБЛЮДЕНИЯ ЗА НИМИ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1" y="678760"/>
            <a:ext cx="89107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колесо совершает вращательное движение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прямой,                         то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отмеченная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точка совершает периодическое движение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кривой, называемой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циклоидой.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отметить, что циклоида не описывается уравнением вида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y=f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id-ID" sz="2000" dirty="0" err="1">
                <a:latin typeface="Arial" pitchFamily="34" charset="0"/>
                <a:cs typeface="Arial" pitchFamily="34" charset="0"/>
              </a:rPr>
              <a:t>Aytish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 joizki, sikloida </a:t>
            </a:r>
            <a:r>
              <a:rPr lang="id-ID" sz="2000" i="1" dirty="0">
                <a:latin typeface="Arial" pitchFamily="34" charset="0"/>
                <a:cs typeface="Arial" pitchFamily="34" charset="0"/>
              </a:rPr>
              <a:t>y=f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id-ID" sz="2000" i="1" dirty="0">
                <a:latin typeface="Arial" pitchFamily="34" charset="0"/>
                <a:cs typeface="Arial" pitchFamily="34" charset="0"/>
              </a:rPr>
              <a:t>x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) ko‘rinishdagi </a:t>
            </a:r>
            <a:r>
              <a:rPr lang="id-ID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tenglamaga </a:t>
            </a:r>
            <a:r>
              <a:rPr lang="id-ID" sz="2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ega emas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233648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750" y="3496416"/>
            <a:ext cx="8904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Графики периодических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имеют следующую форму: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4543DD4-D218-8344-90A0-65C66175F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824" y="3957879"/>
            <a:ext cx="5944344" cy="1185621"/>
          </a:xfrm>
          <a:prstGeom prst="rect">
            <a:avLst/>
          </a:prstGeom>
        </p:spPr>
      </p:pic>
      <p:pic>
        <p:nvPicPr>
          <p:cNvPr id="26" name="image7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760" y="2221032"/>
            <a:ext cx="8976472" cy="1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9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4bd6419a6446a843c23a473f7229bd41649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17204</TotalTime>
  <Words>685</Words>
  <Application>Microsoft Office PowerPoint</Application>
  <PresentationFormat>Экран (16:9)</PresentationFormat>
  <Paragraphs>207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1403</cp:revision>
  <dcterms:created xsi:type="dcterms:W3CDTF">2020-04-09T07:32:19Z</dcterms:created>
  <dcterms:modified xsi:type="dcterms:W3CDTF">2021-01-23T07:52:03Z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