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41" r:id="rId3"/>
    <p:sldId id="1645" r:id="rId4"/>
    <p:sldId id="1617" r:id="rId5"/>
    <p:sldId id="1649" r:id="rId6"/>
    <p:sldId id="1650" r:id="rId7"/>
    <p:sldId id="1651" r:id="rId8"/>
    <p:sldId id="1652" r:id="rId9"/>
    <p:sldId id="1653" r:id="rId10"/>
    <p:sldId id="1654" r:id="rId11"/>
    <p:sldId id="1535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780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319476"/>
            <a:ext cx="4968552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71502" y="881131"/>
                <a:ext cx="9001000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</a:rPr>
                  <a:t>89-mashq</a:t>
                </a:r>
                <a:r>
                  <a:rPr lang="en-US" sz="2600" b="1" i="1" dirty="0">
                    <a:solidFill>
                      <a:srgbClr val="00B050"/>
                    </a:solidFill>
                  </a:rPr>
                  <a:t>. </a:t>
                </a:r>
                <a:endParaRPr lang="en-US" sz="2600" b="1" i="1" dirty="0" smtClean="0">
                  <a:solidFill>
                    <a:srgbClr val="00B050"/>
                  </a:solidFill>
                </a:endParaRPr>
              </a:p>
              <a:p>
                <a:r>
                  <a:rPr lang="en-US" sz="2400" dirty="0" smtClean="0"/>
                  <a:t>Agar </a:t>
                </a:r>
                <a14:m>
                  <m:oMath xmlns:m="http://schemas.openxmlformats.org/officeDocument/2006/math">
                    <m:r>
                      <a:rPr lang="en-US" sz="2400" i="1"/>
                      <m:t>𝑓</m:t>
                    </m:r>
                    <m:d>
                      <m:dPr>
                        <m:ctrlPr>
                          <a:rPr lang="ru-RU" sz="2400" i="1"/>
                        </m:ctrlPr>
                      </m:dPr>
                      <m:e>
                        <m:r>
                          <a:rPr lang="en-US" sz="2400" i="1"/>
                          <m:t>𝑥</m:t>
                        </m:r>
                      </m:e>
                    </m:d>
                    <m:r>
                      <a:rPr lang="en-US" sz="2400" i="1"/>
                      <m:t>=</m:t>
                    </m:r>
                    <m:sSup>
                      <m:sSupPr>
                        <m:ctrlPr>
                          <a:rPr lang="en-US" sz="2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i="1" dirty="0" smtClean="0"/>
                  <a:t> </a:t>
                </a:r>
                <a:r>
                  <a:rPr lang="en-US" sz="2400" dirty="0"/>
                  <a:t>bo‘lsa,</a:t>
                </a:r>
                <a:r>
                  <a:rPr lang="en-US" sz="2400" i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𝑓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)=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 smtClean="0"/>
                  <a:t>tenglikni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isbotlang</a:t>
                </a:r>
                <a:r>
                  <a:rPr lang="en-US" sz="2400" dirty="0" smtClean="0"/>
                  <a:t>.</a:t>
                </a:r>
                <a:endParaRPr lang="ru-RU" sz="24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881131"/>
                <a:ext cx="9001000" cy="861774"/>
              </a:xfrm>
              <a:prstGeom prst="rect">
                <a:avLst/>
              </a:prstGeom>
              <a:blipFill rotWithShape="1">
                <a:blip r:embed="rId3"/>
                <a:stretch>
                  <a:fillRect l="-1220" t="-5674" b="-156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71502" y="1856428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68657" y="2379648"/>
                <a:ext cx="162302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/>
                        <m:t>𝑓</m:t>
                      </m:r>
                      <m:d>
                        <m:dPr>
                          <m:ctrlPr>
                            <a:rPr lang="ru-RU" sz="2400" i="1"/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sz="2400" i="1"/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7" y="2379648"/>
                <a:ext cx="1623023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71502" y="2847853"/>
                <a:ext cx="1623023" cy="4682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/>
                        <m:t>𝑓</m:t>
                      </m:r>
                      <m:d>
                        <m:dPr>
                          <m:ctrlPr>
                            <a:rPr lang="ru-RU" sz="2400" i="1"/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400" i="1"/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2847853"/>
                <a:ext cx="1623023" cy="468205"/>
              </a:xfrm>
              <a:prstGeom prst="rect">
                <a:avLst/>
              </a:prstGeom>
              <a:blipFill rotWithShape="1">
                <a:blip r:embed="rId5"/>
                <a:stretch>
                  <a:fillRect b="-168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5496" y="3334568"/>
                <a:ext cx="4093227" cy="475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i="1" smtClean="0"/>
                        <m:t>𝑓</m:t>
                      </m:r>
                      <m:d>
                        <m:dPr>
                          <m:ctrlPr>
                            <a:rPr lang="ru-RU" sz="2400" i="1"/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400" i="1"/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𝑎</m:t>
                              </m:r>
                            </m:sup>
                          </m:sSup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334568"/>
                <a:ext cx="4093227" cy="475579"/>
              </a:xfrm>
              <a:prstGeom prst="rect">
                <a:avLst/>
              </a:prstGeom>
              <a:blipFill rotWithShape="1"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2339752" y="2379648"/>
                <a:ext cx="3312368" cy="475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/>
                        <m:t>𝑓</m:t>
                      </m:r>
                      <m:d>
                        <m:dPr>
                          <m:ctrlPr>
                            <a:rPr lang="ru-RU" sz="2400" i="1"/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sz="2400" i="1"/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379648"/>
                <a:ext cx="3312368" cy="475579"/>
              </a:xfrm>
              <a:prstGeom prst="rect">
                <a:avLst/>
              </a:prstGeom>
              <a:blipFill rotWithShape="1"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2081665" y="4415481"/>
                <a:ext cx="4093227" cy="475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</a:rPr>
                        <m:t>𝒇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en-US" sz="2400" b="1" i="1">
                          <a:solidFill>
                            <a:srgbClr val="0070C0"/>
                          </a:solidFill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665" y="4415481"/>
                <a:ext cx="4093227" cy="475579"/>
              </a:xfrm>
              <a:prstGeom prst="rect">
                <a:avLst/>
              </a:prstGeom>
              <a:blipFill rotWithShape="1">
                <a:blip r:embed="rId8"/>
                <a:stretch>
                  <a:fillRect b="-14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2492152" y="3811549"/>
                <a:ext cx="3312368" cy="475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</m:sSup>
                      <m:r>
                        <a:rPr lang="en-US" sz="2400" i="1"/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152" y="3811549"/>
                <a:ext cx="3312368" cy="4755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44945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0" y="2211710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</a:t>
            </a:r>
            <a:r>
              <a:rPr lang="en-US" sz="2800" b="1" dirty="0" smtClean="0"/>
              <a:t> II </a:t>
            </a:r>
            <a:r>
              <a:rPr lang="en-US" sz="2800" b="1" dirty="0" err="1" smtClean="0"/>
              <a:t>qismining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8-</a:t>
            </a:r>
            <a:r>
              <a:rPr lang="en-US" sz="2800" b="1" dirty="0" smtClean="0"/>
              <a:t>sahifasidagi  </a:t>
            </a:r>
            <a:r>
              <a:rPr lang="en-US" sz="2800" b="1" dirty="0" smtClean="0">
                <a:solidFill>
                  <a:srgbClr val="7030A0"/>
                </a:solidFill>
              </a:rPr>
              <a:t>86-88-</a:t>
            </a:r>
            <a:r>
              <a:rPr lang="en-US" sz="2800" b="1" dirty="0" smtClean="0"/>
              <a:t>mashqlarni </a:t>
            </a:r>
            <a:r>
              <a:rPr lang="en-US" sz="2800" b="1" dirty="0" err="1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3558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74-mashq</a:t>
            </a:r>
            <a:r>
              <a:rPr lang="en-US" sz="2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773" y="1274152"/>
            <a:ext cx="8920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Quyidagi</a:t>
            </a:r>
            <a:r>
              <a:rPr lang="en-US" sz="2400" dirty="0"/>
              <a:t> </a:t>
            </a:r>
            <a:r>
              <a:rPr lang="en-US" sz="2400" dirty="0" err="1"/>
              <a:t>munosabatlardan</a:t>
            </a:r>
            <a:r>
              <a:rPr lang="en-US" sz="2400" dirty="0"/>
              <a:t> </a:t>
            </a:r>
            <a:r>
              <a:rPr lang="en-US" sz="2400" dirty="0" err="1"/>
              <a:t>qaysilari</a:t>
            </a:r>
            <a:r>
              <a:rPr lang="en-US" sz="2400" dirty="0"/>
              <a:t> </a:t>
            </a:r>
            <a:r>
              <a:rPr lang="en-US" sz="2400" dirty="0" err="1"/>
              <a:t>funksiya</a:t>
            </a:r>
            <a:r>
              <a:rPr lang="en-US" sz="2400" dirty="0"/>
              <a:t> </a:t>
            </a:r>
            <a:r>
              <a:rPr lang="en-US" sz="2400" dirty="0" err="1"/>
              <a:t>bo‘ladi</a:t>
            </a:r>
            <a:r>
              <a:rPr lang="en-US" sz="2400" dirty="0"/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pic>
        <p:nvPicPr>
          <p:cNvPr id="22" name="Рисунок 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" y="1676760"/>
            <a:ext cx="8874209" cy="3284205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83568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35968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63216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115616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259632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412032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539280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691680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843808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996208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123456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75856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419872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572272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699520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851920" y="198317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220072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5372472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499720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5652120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5796136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948536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075784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228184" y="19567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308304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460704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587952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740352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7884368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036768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164016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8316416" y="2067694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11560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63960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91208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043608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1187624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1340024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1467272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1619672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2843808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996208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123456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75856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19872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3572272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3699520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3851920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5220072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5372472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5499720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5652120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5796136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5948536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6075784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228184" y="3651870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7236296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7388696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7515944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7668344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7812360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7964760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8092008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8244408" y="3579862"/>
            <a:ext cx="0" cy="1224136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892732"/>
            <a:ext cx="90010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76-mashq.   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2044" y="1412860"/>
                <a:ext cx="89289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=9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tenglama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bilan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berilgan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munosabat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funksiya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bo‘ladimi</a:t>
                </a:r>
                <a:r>
                  <a:rPr lang="en-US" sz="2400" dirty="0"/>
                  <a:t>?</a:t>
                </a:r>
                <a:endParaRPr lang="ru-RU" sz="24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4" y="1412860"/>
                <a:ext cx="8928992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75245" y="1847426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77154" y="2482830"/>
                <a:ext cx="7291548" cy="418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/>
                        </m:ctrlPr>
                      </m:sSupPr>
                      <m:e>
                        <m:r>
                          <a:rPr lang="en-US" sz="2000" i="1"/>
                          <m:t>(</m:t>
                        </m:r>
                        <m:r>
                          <a:rPr lang="en-US" sz="2000" i="1"/>
                          <m:t>𝑥</m:t>
                        </m:r>
                        <m:r>
                          <a:rPr lang="en-US" sz="2000" i="1"/>
                          <m:t>−</m:t>
                        </m:r>
                        <m:r>
                          <a:rPr lang="en-US" sz="2000" i="1"/>
                          <m:t>𝑎</m:t>
                        </m:r>
                        <m:r>
                          <a:rPr lang="en-US" sz="2000" i="1"/>
                          <m:t>)</m:t>
                        </m:r>
                      </m:e>
                      <m:sup>
                        <m:r>
                          <a:rPr lang="en-US" sz="2000" i="1"/>
                          <m:t>2</m:t>
                        </m:r>
                      </m:sup>
                    </m:sSup>
                    <m:r>
                      <a:rPr lang="en-US" sz="2000" i="1"/>
                      <m:t>+</m:t>
                    </m:r>
                    <m:sSup>
                      <m:sSupPr>
                        <m:ctrlPr>
                          <a:rPr lang="ru-RU" sz="2000" i="1"/>
                        </m:ctrlPr>
                      </m:sSupPr>
                      <m:e>
                        <m:r>
                          <a:rPr lang="en-US" sz="2000" i="1"/>
                          <m:t>(</m:t>
                        </m:r>
                        <m:r>
                          <a:rPr lang="en-US" sz="2000" i="1"/>
                          <m:t>𝑦</m:t>
                        </m:r>
                        <m:r>
                          <a:rPr lang="en-US" sz="2000" i="1"/>
                          <m:t>−</m:t>
                        </m:r>
                        <m:r>
                          <a:rPr lang="en-US" sz="2000" i="1"/>
                          <m:t>𝑏</m:t>
                        </m:r>
                        <m:r>
                          <a:rPr lang="en-US" sz="2000" i="1"/>
                          <m:t>)</m:t>
                        </m:r>
                      </m:e>
                      <m:sup>
                        <m:r>
                          <a:rPr lang="en-US" sz="2000" i="1"/>
                          <m:t>2</m:t>
                        </m:r>
                      </m:sup>
                    </m:sSup>
                    <m:r>
                      <a:rPr lang="en-US" sz="2000" i="1"/>
                      <m:t>=</m:t>
                    </m:r>
                    <m:sSup>
                      <m:sSupPr>
                        <m:ctrlPr>
                          <a:rPr lang="ru-RU" sz="2000" i="1"/>
                        </m:ctrlPr>
                      </m:sSupPr>
                      <m:e>
                        <m:r>
                          <a:rPr lang="en-US" sz="2000" i="1"/>
                          <m:t>𝑅</m:t>
                        </m:r>
                      </m:e>
                      <m:sup>
                        <m:r>
                          <a:rPr lang="en-US" sz="2000" i="1"/>
                          <m:t>2</m:t>
                        </m:r>
                      </m:sup>
                    </m:sSup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markazi</a:t>
                </a:r>
                <a:r>
                  <a:rPr lang="en-US" sz="2000" dirty="0" smtClean="0"/>
                  <a:t> </a:t>
                </a:r>
                <a:r>
                  <a:rPr lang="en-US" sz="2000" i="1" dirty="0" smtClean="0">
                    <a:solidFill>
                      <a:srgbClr val="0070C0"/>
                    </a:solidFill>
                  </a:rPr>
                  <a:t>O(</a:t>
                </a:r>
                <a:r>
                  <a:rPr lang="en-US" sz="2000" i="1" dirty="0" err="1" smtClean="0">
                    <a:solidFill>
                      <a:srgbClr val="0070C0"/>
                    </a:solidFill>
                  </a:rPr>
                  <a:t>a,b</a:t>
                </a:r>
                <a:r>
                  <a:rPr lang="en-US" sz="2000" i="1" dirty="0" smtClean="0">
                    <a:solidFill>
                      <a:srgbClr val="0070C0"/>
                    </a:solidFill>
                  </a:rPr>
                  <a:t>) </a:t>
                </a:r>
                <a:r>
                  <a:rPr lang="en-US" sz="2000" dirty="0" err="1" smtClean="0"/>
                  <a:t>bo‘lgan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aylana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tenglamasi</a:t>
                </a:r>
                <a:r>
                  <a:rPr lang="en-US" sz="2000" dirty="0" smtClean="0"/>
                  <a:t>.</a:t>
                </a:r>
                <a:endParaRPr lang="ru-RU" sz="20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4" y="2482830"/>
                <a:ext cx="7291548" cy="418641"/>
              </a:xfrm>
              <a:prstGeom prst="rect">
                <a:avLst/>
              </a:prstGeom>
              <a:blipFill rotWithShape="1">
                <a:blip r:embed="rId3"/>
                <a:stretch>
                  <a:fillRect l="-418" b="-28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57325" y="3003798"/>
                <a:ext cx="20597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𝑎</m:t>
                    </m:r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𝑏</m:t>
                    </m:r>
                    <m:r>
                      <a:rPr lang="en-US" sz="2000" b="0" i="1" smtClean="0">
                        <a:latin typeface="Cambria Math"/>
                      </a:rPr>
                      <m:t>=0</m:t>
                    </m:r>
                  </m:oMath>
                </a14:m>
                <a:r>
                  <a:rPr lang="en-US" sz="2000" dirty="0" smtClean="0"/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𝑅</m:t>
                    </m:r>
                    <m:r>
                      <a:rPr lang="en-US" sz="2000" i="1">
                        <a:latin typeface="Cambria Math"/>
                      </a:rPr>
                      <m:t>=3</m:t>
                    </m:r>
                  </m:oMath>
                </a14:m>
                <a:endParaRPr lang="ru-RU" sz="20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25" y="3003798"/>
                <a:ext cx="2059795" cy="400110"/>
              </a:xfrm>
              <a:prstGeom prst="rect">
                <a:avLst/>
              </a:prstGeom>
              <a:blipFill rotWithShape="1">
                <a:blip r:embed="rId4"/>
                <a:stretch>
                  <a:fillRect t="-7692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/>
          <p:cNvCxnSpPr/>
          <p:nvPr/>
        </p:nvCxnSpPr>
        <p:spPr>
          <a:xfrm flipV="1">
            <a:off x="3624206" y="3102561"/>
            <a:ext cx="0" cy="191746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3281660" y="4131162"/>
                <a:ext cx="34254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660" y="4131162"/>
                <a:ext cx="34254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2488253" y="4084458"/>
            <a:ext cx="2495340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Кольцо 31"/>
          <p:cNvSpPr/>
          <p:nvPr/>
        </p:nvSpPr>
        <p:spPr>
          <a:xfrm>
            <a:off x="2915816" y="3507854"/>
            <a:ext cx="1416779" cy="1246617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69509" y="3485806"/>
            <a:ext cx="8963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/>
              <a:t>O(0;0) </a:t>
            </a:r>
            <a:endParaRPr lang="ru-RU" sz="2000" dirty="0"/>
          </a:p>
        </p:txBody>
      </p:sp>
      <p:cxnSp>
        <p:nvCxnSpPr>
          <p:cNvPr id="35" name="Прямая со стрелкой 34"/>
          <p:cNvCxnSpPr>
            <a:endCxn id="32" idx="7"/>
          </p:cNvCxnSpPr>
          <p:nvPr/>
        </p:nvCxnSpPr>
        <p:spPr>
          <a:xfrm flipV="1">
            <a:off x="3624205" y="3690417"/>
            <a:ext cx="500908" cy="3940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/>
              <p:cNvSpPr/>
              <p:nvPr/>
            </p:nvSpPr>
            <p:spPr>
              <a:xfrm>
                <a:off x="3650122" y="3625827"/>
                <a:ext cx="310598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ru-RU" sz="11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122" y="3625827"/>
                <a:ext cx="310598" cy="2616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единительная линия 36"/>
          <p:cNvCxnSpPr/>
          <p:nvPr/>
        </p:nvCxnSpPr>
        <p:spPr>
          <a:xfrm>
            <a:off x="2926280" y="3272652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3047390" y="3274313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3165210" y="3274745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286320" y="3276406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3430336" y="3283208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551446" y="3284869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669266" y="3272934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790376" y="3274595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3908196" y="3275027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4029306" y="3276688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4173322" y="3283490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4294432" y="3285151"/>
            <a:ext cx="0" cy="1552279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2" name="Прямоугольник 81"/>
              <p:cNvSpPr/>
              <p:nvPr/>
            </p:nvSpPr>
            <p:spPr>
              <a:xfrm>
                <a:off x="4616853" y="3721831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853" y="3721831"/>
                <a:ext cx="36798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Прямоугольник 82"/>
              <p:cNvSpPr/>
              <p:nvPr/>
            </p:nvSpPr>
            <p:spPr>
              <a:xfrm>
                <a:off x="3661321" y="291810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321" y="291810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5496" y="915566"/>
                <a:ext cx="9001000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</a:rPr>
                  <a:t>77-mashq</a:t>
                </a:r>
                <a:r>
                  <a:rPr lang="en-US" sz="2600" b="1" i="1" dirty="0">
                    <a:solidFill>
                      <a:srgbClr val="00B050"/>
                    </a:solidFill>
                  </a:rPr>
                  <a:t>.  </a:t>
                </a:r>
                <a:endParaRPr lang="en-US" sz="2600" b="1" i="1" dirty="0" smtClean="0">
                  <a:solidFill>
                    <a:srgbClr val="00B050"/>
                  </a:solidFill>
                </a:endParaRPr>
              </a:p>
              <a:p>
                <a:r>
                  <a:rPr lang="en-US" sz="2600" dirty="0" smtClean="0"/>
                  <a:t>Agar </a:t>
                </a:r>
                <a14:m>
                  <m:oMath xmlns:m="http://schemas.openxmlformats.org/officeDocument/2006/math">
                    <m:r>
                      <a:rPr lang="en-US" sz="2600" i="1"/>
                      <m:t>𝑓</m:t>
                    </m:r>
                    <m:d>
                      <m:dPr>
                        <m:ctrlPr>
                          <a:rPr lang="ru-RU" sz="2600" i="1"/>
                        </m:ctrlPr>
                      </m:dPr>
                      <m:e>
                        <m:r>
                          <a:rPr lang="en-US" sz="2600" i="1"/>
                          <m:t>𝑥</m:t>
                        </m:r>
                      </m:e>
                    </m:d>
                    <m:r>
                      <a:rPr lang="en-US" sz="2600" i="1"/>
                      <m:t>=3</m:t>
                    </m:r>
                    <m:r>
                      <a:rPr lang="en-US" sz="2600" i="1"/>
                      <m:t>𝑥</m:t>
                    </m:r>
                    <m:r>
                      <a:rPr lang="en-US" sz="2600" i="1"/>
                      <m:t>+2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bo‘lsa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quydagi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qiymatlarni</a:t>
                </a:r>
                <a:r>
                  <a:rPr lang="en-US" sz="2600" dirty="0"/>
                  <a:t> toping:</a:t>
                </a:r>
                <a:endParaRPr lang="ru-RU" sz="2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15566"/>
                <a:ext cx="9001000" cy="892552"/>
              </a:xfrm>
              <a:prstGeom prst="rect">
                <a:avLst/>
              </a:prstGeom>
              <a:blipFill rotWithShape="1">
                <a:blip r:embed="rId3"/>
                <a:stretch>
                  <a:fillRect l="-1220" t="-5442" b="-16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𝐵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D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−5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08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60526" y="2297425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26859" y="2820645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  <m:r>
                        <a:rPr lang="en-US" sz="2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=3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∙0+2=0+2=2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9" y="2820645"/>
                <a:ext cx="878497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08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122947" y="3276216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b="0" dirty="0" smtClean="0"/>
                  <a:t>B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=3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∙2+2=6+2=2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276216"/>
                <a:ext cx="878497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4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22947" y="3755845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dirty="0" smtClean="0"/>
                  <a:t>C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=3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+2=−3+2=−1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755845"/>
                <a:ext cx="878497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04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121169" y="4217510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dirty="0" smtClean="0"/>
                  <a:t>D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−5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=3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−5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+2=−15+2=−13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69" y="4217510"/>
                <a:ext cx="878497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110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5496" y="915566"/>
                <a:ext cx="9001000" cy="901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</a:rPr>
                  <a:t>78-mashq</a:t>
                </a:r>
                <a:r>
                  <a:rPr lang="en-US" sz="2600" b="1" i="1" dirty="0">
                    <a:solidFill>
                      <a:srgbClr val="00B050"/>
                    </a:solidFill>
                  </a:rPr>
                  <a:t>.  </a:t>
                </a:r>
                <a:endParaRPr lang="en-US" sz="2600" b="1" i="1" dirty="0" smtClean="0">
                  <a:solidFill>
                    <a:srgbClr val="00B050"/>
                  </a:solidFill>
                </a:endParaRPr>
              </a:p>
              <a:p>
                <a:r>
                  <a:rPr lang="en-US" sz="2600" dirty="0" smtClean="0"/>
                  <a:t>Agar </a:t>
                </a:r>
                <a14:m>
                  <m:oMath xmlns:m="http://schemas.openxmlformats.org/officeDocument/2006/math">
                    <m:r>
                      <a:rPr lang="en-US" sz="2600" i="1"/>
                      <m:t>𝑓</m:t>
                    </m:r>
                    <m:d>
                      <m:dPr>
                        <m:ctrlPr>
                          <a:rPr lang="ru-RU" sz="2600" i="1"/>
                        </m:ctrlPr>
                      </m:dPr>
                      <m:e>
                        <m:r>
                          <a:rPr lang="en-US" sz="2600" i="1"/>
                          <m:t>𝑥</m:t>
                        </m:r>
                      </m:e>
                    </m:d>
                    <m:r>
                      <a:rPr lang="en-US" sz="2600" i="1"/>
                      <m:t>=3</m:t>
                    </m:r>
                    <m:r>
                      <a:rPr lang="en-US" sz="2600" i="1"/>
                      <m:t>𝑥</m:t>
                    </m:r>
                    <m:r>
                      <a:rPr lang="en-US" sz="2600" i="1"/>
                      <m:t>−</m:t>
                    </m:r>
                    <m:sSup>
                      <m:sSupPr>
                        <m:ctrlPr>
                          <a:rPr lang="ru-RU" sz="2600" i="1"/>
                        </m:ctrlPr>
                      </m:sSupPr>
                      <m:e>
                        <m:r>
                          <a:rPr lang="en-US" sz="2600" i="1"/>
                          <m:t>𝑥</m:t>
                        </m:r>
                      </m:e>
                      <m:sup>
                        <m:r>
                          <a:rPr lang="en-US" sz="2600" i="1"/>
                          <m:t>2</m:t>
                        </m:r>
                      </m:sup>
                    </m:sSup>
                    <m:r>
                      <a:rPr lang="en-US" sz="2600" i="1"/>
                      <m:t>+2</m:t>
                    </m:r>
                  </m:oMath>
                </a14:m>
                <a:r>
                  <a:rPr lang="en-US" sz="2600" dirty="0" smtClean="0"/>
                  <a:t> </a:t>
                </a:r>
                <a:r>
                  <a:rPr lang="en-US" sz="2600" dirty="0" err="1"/>
                  <a:t>bo‘lsa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quydagi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qiymatlarni</a:t>
                </a:r>
                <a:r>
                  <a:rPr lang="en-US" sz="2600" dirty="0"/>
                  <a:t> toping:</a:t>
                </a:r>
                <a:endParaRPr lang="ru-RU" sz="2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915566"/>
                <a:ext cx="9001000" cy="901593"/>
              </a:xfrm>
              <a:prstGeom prst="rect">
                <a:avLst/>
              </a:prstGeom>
              <a:blipFill rotWithShape="1">
                <a:blip r:embed="rId3"/>
                <a:stretch>
                  <a:fillRect l="-1220" t="-5405" b="-168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𝐵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−3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D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−7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817586"/>
                <a:ext cx="878497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208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60526" y="2297425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26859" y="2820645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𝐴</m:t>
                      </m:r>
                      <m:r>
                        <a:rPr lang="en-US" sz="2400" b="0" i="1" smtClean="0">
                          <a:latin typeface="Cambria Math"/>
                        </a:rPr>
                        <m:t>) </m:t>
                      </m:r>
                      <m:r>
                        <a:rPr lang="en-US" sz="2400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=3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∙0−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+2=0+2=2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9" y="2820645"/>
                <a:ext cx="8784976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208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122947" y="3276216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b="0" dirty="0" smtClean="0"/>
                  <a:t>B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+2=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9−9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+2=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0+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=2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276216"/>
                <a:ext cx="878497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4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22947" y="3755845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dirty="0" smtClean="0"/>
                  <a:t>C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) </m:t>
                    </m:r>
                    <m:r>
                      <a:rPr lang="en-US" sz="24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(−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(−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+2=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−9−9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+2=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−16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7" y="3755845"/>
                <a:ext cx="878497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04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121169" y="4217510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dirty="0" smtClean="0"/>
                  <a:t>D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(−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7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(−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7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ea typeface="Cambria Math"/>
                      </a:rPr>
                      <m:t>+2=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21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9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+2=</m:t>
                    </m:r>
                    <m:r>
                      <a:rPr lang="en-US" sz="240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68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169" y="4217510"/>
                <a:ext cx="8784976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110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35251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71502" y="881131"/>
                <a:ext cx="9001000" cy="1113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</a:rPr>
                  <a:t>79-mashq</a:t>
                </a:r>
                <a:r>
                  <a:rPr lang="en-US" sz="2600" b="1" i="1" dirty="0">
                    <a:solidFill>
                      <a:srgbClr val="00B050"/>
                    </a:solidFill>
                  </a:rPr>
                  <a:t>.  </a:t>
                </a:r>
                <a:endParaRPr lang="en-US" sz="2600" b="1" i="1" dirty="0" smtClean="0">
                  <a:solidFill>
                    <a:srgbClr val="00B050"/>
                  </a:solidFill>
                </a:endParaRPr>
              </a:p>
              <a:p>
                <a:r>
                  <a:rPr lang="en-US" sz="2600" dirty="0" smtClean="0"/>
                  <a:t>Agar </a:t>
                </a:r>
                <a14:m>
                  <m:oMath xmlns:m="http://schemas.openxmlformats.org/officeDocument/2006/math">
                    <m:r>
                      <a:rPr lang="en-US" sz="2800" i="1"/>
                      <m:t>𝑔</m:t>
                    </m:r>
                    <m:d>
                      <m:dPr>
                        <m:ctrlPr>
                          <a:rPr lang="ru-RU" sz="2800" i="1"/>
                        </m:ctrlPr>
                      </m:dPr>
                      <m:e>
                        <m:r>
                          <a:rPr lang="en-US" sz="2800" i="1"/>
                          <m:t>𝑥</m:t>
                        </m:r>
                      </m:e>
                    </m:d>
                    <m:r>
                      <a:rPr lang="en-US" sz="2800" i="1"/>
                      <m:t>=</m:t>
                    </m:r>
                    <m:r>
                      <a:rPr lang="en-US" sz="2800" i="1"/>
                      <m:t>𝑥</m:t>
                    </m:r>
                    <m:r>
                      <a:rPr lang="en-US" sz="2800" i="1"/>
                      <m:t>−</m:t>
                    </m:r>
                    <m:f>
                      <m:fPr>
                        <m:ctrlPr>
                          <a:rPr lang="ru-RU" sz="2800" i="1"/>
                        </m:ctrlPr>
                      </m:fPr>
                      <m:num>
                        <m:r>
                          <a:rPr lang="en-US" sz="2800" i="1"/>
                          <m:t>4</m:t>
                        </m:r>
                      </m:num>
                      <m:den>
                        <m:r>
                          <a:rPr lang="en-US" sz="2800" i="1"/>
                          <m:t>𝑥</m:t>
                        </m:r>
                      </m:den>
                    </m:f>
                  </m:oMath>
                </a14:m>
                <a:r>
                  <a:rPr lang="en-US" sz="2600" dirty="0" smtClean="0"/>
                  <a:t>  bo‘lsa</a:t>
                </a:r>
                <a:r>
                  <a:rPr lang="en-US" sz="2600" dirty="0"/>
                  <a:t>, </a:t>
                </a:r>
                <a:r>
                  <a:rPr lang="en-US" sz="2600" dirty="0" err="1"/>
                  <a:t>quydagi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qiymatlarni</a:t>
                </a:r>
                <a:r>
                  <a:rPr lang="en-US" sz="2600" dirty="0"/>
                  <a:t> toping:</a:t>
                </a:r>
                <a:endParaRPr lang="ru-RU" sz="26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881131"/>
                <a:ext cx="9001000" cy="1113638"/>
              </a:xfrm>
              <a:prstGeom prst="rect">
                <a:avLst/>
              </a:prstGeom>
              <a:blipFill rotWithShape="1">
                <a:blip r:embed="rId3"/>
                <a:stretch>
                  <a:fillRect l="-1220" t="-4396" b="-49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918" y="2003877"/>
                <a:ext cx="87849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𝐴</m:t>
                    </m:r>
                    <m:r>
                      <a:rPr lang="en-US" sz="2400" b="0" i="1" smtClean="0">
                        <a:latin typeface="Cambria Math"/>
                      </a:rPr>
                      <m:t>) </m:t>
                    </m:r>
                    <m:r>
                      <a:rPr lang="en-US" sz="24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𝐵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𝐶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r>
                  <a:rPr lang="en-US" sz="2400" dirty="0" smtClean="0"/>
                  <a:t>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D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−4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;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" y="2003877"/>
                <a:ext cx="8784976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39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33044" y="2450520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26859" y="2787774"/>
                <a:ext cx="8784976" cy="667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𝐴</m:t>
                      </m:r>
                      <m:r>
                        <a:rPr lang="en-US" sz="2000" b="0" i="1" smtClean="0">
                          <a:latin typeface="Cambria Math"/>
                        </a:rPr>
                        <m:t>) </m:t>
                      </m:r>
                      <m:r>
                        <a:rPr lang="en-US" sz="2000" b="0" i="1" smtClean="0"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=1</m:t>
                      </m:r>
                      <m:r>
                        <a:rPr lang="en-US" sz="20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=1−4=−3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59" y="2787774"/>
                <a:ext cx="8784976" cy="66742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125526" y="3409065"/>
                <a:ext cx="8784976" cy="5517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b="0" dirty="0" smtClean="0"/>
                  <a:t>B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) </m:t>
                    </m:r>
                    <m:r>
                      <a:rPr lang="en-US" sz="20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4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=4−1=3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26" y="3409065"/>
                <a:ext cx="8784976" cy="551754"/>
              </a:xfrm>
              <a:prstGeom prst="rect">
                <a:avLst/>
              </a:prstGeom>
              <a:blipFill rotWithShape="1">
                <a:blip r:embed="rId6"/>
                <a:stretch>
                  <a:fillRect l="-1110" t="-2198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24270" y="3960818"/>
                <a:ext cx="8784976" cy="599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dirty="0" smtClean="0"/>
                  <a:t>C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) </m:t>
                    </m:r>
                    <m:r>
                      <a:rPr lang="en-US" sz="20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000" b="0" i="1" smtClean="0">
                        <a:latin typeface="Cambria Math"/>
                      </a:rPr>
                      <m:t>=−1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(−1)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=−1+4=3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70" y="3960818"/>
                <a:ext cx="8784976" cy="599395"/>
              </a:xfrm>
              <a:prstGeom prst="rect">
                <a:avLst/>
              </a:prstGeom>
              <a:blipFill rotWithShape="1">
                <a:blip r:embed="rId7"/>
                <a:stretch>
                  <a:fillRect l="-1041" t="-2041" b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110539" y="4512573"/>
                <a:ext cx="8784976" cy="599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:r>
                  <a:rPr lang="en-US" sz="2400" dirty="0" smtClean="0"/>
                  <a:t>D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) </m:t>
                    </m:r>
                    <m:r>
                      <a:rPr lang="en-US" sz="20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−4</m:t>
                    </m:r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num>
                      <m:den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−4</m:t>
                            </m:r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=−4+1=−3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39" y="4512573"/>
                <a:ext cx="8784976" cy="599395"/>
              </a:xfrm>
              <a:prstGeom prst="rect">
                <a:avLst/>
              </a:prstGeom>
              <a:blipFill rotWithShape="1">
                <a:blip r:embed="rId8"/>
                <a:stretch>
                  <a:fillRect l="-1041" t="-2020" b="-50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41335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71502" y="881131"/>
                <a:ext cx="9001000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</a:rPr>
                  <a:t>82-mashq</a:t>
                </a:r>
                <a:r>
                  <a:rPr lang="en-US" sz="2600" b="1" i="1" dirty="0">
                    <a:solidFill>
                      <a:srgbClr val="00B050"/>
                    </a:solidFill>
                  </a:rPr>
                  <a:t>.  </a:t>
                </a:r>
                <a14:m>
                  <m:oMath xmlns:m="http://schemas.openxmlformats.org/officeDocument/2006/math">
                    <m:r>
                      <a:rPr lang="en-US" sz="2800" i="1"/>
                      <m:t>𝐺</m:t>
                    </m:r>
                    <m:d>
                      <m:dPr>
                        <m:ctrlPr>
                          <a:rPr lang="ru-RU" sz="2800" i="1"/>
                        </m:ctrlPr>
                      </m:dPr>
                      <m:e>
                        <m:r>
                          <a:rPr lang="en-US" sz="2800" i="1"/>
                          <m:t>𝑥</m:t>
                        </m:r>
                      </m:e>
                    </m:d>
                    <m:r>
                      <a:rPr lang="en-US" sz="2800" i="1"/>
                      <m:t>=</m:t>
                    </m:r>
                    <m:f>
                      <m:fPr>
                        <m:ctrlPr>
                          <a:rPr lang="ru-RU" sz="2800" i="1"/>
                        </m:ctrlPr>
                      </m:fPr>
                      <m:num>
                        <m:r>
                          <a:rPr lang="en-US" sz="2800" i="1"/>
                          <m:t>2</m:t>
                        </m:r>
                        <m:r>
                          <a:rPr lang="en-US" sz="2800" i="1"/>
                          <m:t>𝑥</m:t>
                        </m:r>
                        <m:r>
                          <a:rPr lang="en-US" sz="2800" i="1"/>
                          <m:t>+3</m:t>
                        </m:r>
                      </m:num>
                      <m:den>
                        <m:r>
                          <a:rPr lang="en-US" sz="2800" i="1"/>
                          <m:t>𝑥</m:t>
                        </m:r>
                        <m:r>
                          <a:rPr lang="en-US" sz="2800" i="1"/>
                          <m:t>−4</m:t>
                        </m:r>
                      </m:den>
                    </m:f>
                  </m:oMath>
                </a14:m>
                <a:r>
                  <a:rPr lang="en-US" sz="2400" dirty="0"/>
                  <a:t>  </a:t>
                </a:r>
                <a:r>
                  <a:rPr lang="en-US" sz="2400" dirty="0" err="1"/>
                  <a:t>funksiya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uchun</a:t>
                </a:r>
                <a:r>
                  <a:rPr lang="en-US" sz="2400" dirty="0"/>
                  <a:t>:</a:t>
                </a:r>
                <a:endParaRPr lang="ru-RU" sz="24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881131"/>
                <a:ext cx="9001000" cy="714683"/>
              </a:xfrm>
              <a:prstGeom prst="rect">
                <a:avLst/>
              </a:prstGeom>
              <a:blipFill rotWithShape="1">
                <a:blip r:embed="rId3"/>
                <a:stretch>
                  <a:fillRect l="-1220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79512" y="3291830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00709" y="1495549"/>
                <a:ext cx="878497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smtClean="0"/>
                        <m:t>a</m:t>
                      </m:r>
                      <m:r>
                        <m:rPr>
                          <m:nor/>
                        </m:rPr>
                        <a:rPr lang="en-US" sz="2000" smtClean="0"/>
                        <m:t>) </m:t>
                      </m:r>
                      <m:r>
                        <a:rPr lang="en-US" sz="2000" i="1"/>
                        <m:t>𝐺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2</m:t>
                          </m:r>
                        </m:e>
                      </m:d>
                      <m:r>
                        <a:rPr lang="en-US" sz="2000" i="1"/>
                        <m:t>,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r>
                        <a:rPr lang="en-US" sz="2000" i="1"/>
                        <m:t>𝐺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0</m:t>
                          </m:r>
                        </m:e>
                      </m:d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va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a:rPr lang="en-US" sz="2000" i="1"/>
                        <m:t>𝐺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0,5</m:t>
                          </m:r>
                        </m:e>
                      </m:d>
                      <m:r>
                        <m:rPr>
                          <m:nor/>
                        </m:rPr>
                        <a:rPr lang="en-US" sz="2000" b="0" i="0" smtClean="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larni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toping</m:t>
                      </m:r>
                      <m:r>
                        <m:rPr>
                          <m:nor/>
                        </m:rPr>
                        <a:rPr lang="en-US" sz="2000"/>
                        <m:t>;</m:t>
                      </m:r>
                    </m:oMath>
                  </m:oMathPara>
                </a14:m>
                <a:endParaRPr lang="ru-RU" sz="20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/>
                        <m:t>b</m:t>
                      </m:r>
                      <m:r>
                        <m:rPr>
                          <m:nor/>
                        </m:rPr>
                        <a:rPr lang="en-US" sz="2000"/>
                        <m:t>) </m:t>
                      </m:r>
                      <m:r>
                        <m:rPr>
                          <m:nor/>
                        </m:rPr>
                        <a:rPr lang="en-US" sz="2000"/>
                        <m:t>Qanday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a:rPr lang="en-US" sz="2000" i="1"/>
                        <m:t>𝑥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larda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a:rPr lang="en-US" sz="2000" i="1"/>
                        <m:t>𝐺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𝑥</m:t>
                          </m:r>
                        </m:e>
                      </m:d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mavjud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emas</m:t>
                      </m:r>
                      <m:r>
                        <m:rPr>
                          <m:nor/>
                        </m:rPr>
                        <a:rPr lang="en-US" sz="2000"/>
                        <m:t>?</m:t>
                      </m:r>
                    </m:oMath>
                  </m:oMathPara>
                </a14:m>
                <a:endParaRPr lang="en-US" sz="2000" dirty="0" smtClean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/>
                      <m:t>c</m:t>
                    </m:r>
                    <m:r>
                      <m:rPr>
                        <m:nor/>
                      </m:rPr>
                      <a:rPr lang="en-US" sz="2000"/>
                      <m:t>) </m:t>
                    </m:r>
                    <m:r>
                      <a:rPr lang="en-US" sz="2000" i="1">
                        <a:latin typeface="Cambria Math"/>
                      </a:rPr>
                      <m:t>𝐺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/>
                          </a:rPr>
                          <m:t>+2</m:t>
                        </m:r>
                      </m:e>
                    </m:d>
                    <m:r>
                      <m:rPr>
                        <m:sty m:val="p"/>
                      </m:rPr>
                      <a:rPr lang="en-US" sz="2000" b="0" i="0" smtClean="0">
                        <a:latin typeface="Cambria Math"/>
                      </a:rPr>
                      <m:t>ni</m:t>
                    </m:r>
                    <m:r>
                      <a:rPr lang="en-US" sz="20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b="0" dirty="0" smtClean="0">
                    <a:latin typeface="Cambria Math"/>
                  </a:rPr>
                  <a:t>toping </a:t>
                </a:r>
                <a:r>
                  <a:rPr lang="en-US" sz="2000" b="0" dirty="0" err="1" smtClean="0">
                    <a:latin typeface="Cambria Math"/>
                  </a:rPr>
                  <a:t>va</a:t>
                </a:r>
                <a:r>
                  <a:rPr lang="en-US" sz="2000" b="0" dirty="0" smtClean="0">
                    <a:latin typeface="Cambria Math"/>
                  </a:rPr>
                  <a:t> </a:t>
                </a:r>
                <a:r>
                  <a:rPr lang="en-US" sz="2000" b="0" dirty="0" err="1" smtClean="0">
                    <a:latin typeface="Cambria Math"/>
                  </a:rPr>
                  <a:t>soddalashtiring</a:t>
                </a:r>
                <a:r>
                  <a:rPr lang="en-US" sz="2000" dirty="0">
                    <a:latin typeface="Cambria Math"/>
                  </a:rPr>
                  <a:t>;</a:t>
                </a:r>
                <a:endParaRPr lang="en-US" sz="2000" b="0" dirty="0" smtClean="0">
                  <a:latin typeface="Cambria Math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>
                          <a:latin typeface="Cambria Math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000"/>
                        <m:t>) </m:t>
                      </m:r>
                      <m:r>
                        <a:rPr lang="en-US" sz="2000" i="1"/>
                        <m:t>𝑥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ning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a:rPr lang="en-US" sz="2000" i="1"/>
                        <m:t>𝐺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𝑥</m:t>
                          </m:r>
                        </m:e>
                      </m:d>
                      <m:r>
                        <a:rPr lang="en-US" sz="2000" i="1"/>
                        <m:t>=−3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bo</m:t>
                      </m:r>
                      <m:r>
                        <m:rPr>
                          <m:nor/>
                        </m:rPr>
                        <a:rPr lang="en-US" sz="2000"/>
                        <m:t>‘</m:t>
                      </m:r>
                      <m:r>
                        <m:rPr>
                          <m:nor/>
                        </m:rPr>
                        <a:rPr lang="en-US" sz="2000"/>
                        <m:t>ladigan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qiymatini</m:t>
                      </m:r>
                      <m:r>
                        <m:rPr>
                          <m:nor/>
                        </m:rPr>
                        <a:rPr lang="en-US" sz="2000"/>
                        <m:t> </m:t>
                      </m:r>
                      <m:r>
                        <m:rPr>
                          <m:nor/>
                        </m:rPr>
                        <a:rPr lang="en-US" sz="2000"/>
                        <m:t>toping</m:t>
                      </m:r>
                      <m:r>
                        <m:rPr>
                          <m:nor/>
                        </m:rPr>
                        <a:rPr lang="en-US" sz="2000"/>
                        <m:t>.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09" y="1495549"/>
                <a:ext cx="8784976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9512" y="3518486"/>
                <a:ext cx="5184576" cy="15834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𝐺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  <m:r>
                          <a:rPr lang="en-US" sz="20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000" i="1">
                            <a:latin typeface="Cambria Math"/>
                          </a:rPr>
                          <m:t>+3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latin typeface="Cambria Math"/>
                          </a:rPr>
                          <m:t>−4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; </m:t>
                    </m:r>
                  </m:oMath>
                </a14:m>
                <a:r>
                  <a:rPr lang="en-US" sz="2000" dirty="0" smtClean="0"/>
                  <a:t> 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𝐺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2000" i="1">
                            <a:latin typeface="Cambria Math"/>
                          </a:rPr>
                          <m:t>+3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0</m:t>
                        </m:r>
                        <m:r>
                          <a:rPr lang="en-US" sz="2000" i="1">
                            <a:latin typeface="Cambria Math"/>
                          </a:rPr>
                          <m:t>−4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/>
                        </a:rPr>
                        <m:t>𝐺</m:t>
                      </m:r>
                      <m:d>
                        <m:dPr>
                          <m:ctrlPr>
                            <a:rPr lang="ru-RU" sz="1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en-US" sz="18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/>
                            </a:rPr>
                            <m:t>2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(−0,5)</m:t>
                          </m:r>
                          <m:r>
                            <a:rPr lang="en-US" sz="1800" i="1">
                              <a:latin typeface="Cambria Math"/>
                            </a:rPr>
                            <m:t>+3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−0,5</m:t>
                          </m:r>
                          <m:r>
                            <a:rPr lang="en-US" sz="1800" i="1">
                              <a:latin typeface="Cambria Math"/>
                            </a:rPr>
                            <m:t>−4</m:t>
                          </m:r>
                        </m:den>
                      </m:f>
                      <m:r>
                        <a:rPr lang="en-US" sz="18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4,5</m:t>
                          </m:r>
                        </m:den>
                      </m:f>
                      <m:r>
                        <a:rPr lang="en-US" sz="18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1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518486"/>
                <a:ext cx="5184576" cy="1583447"/>
              </a:xfrm>
              <a:prstGeom prst="rect">
                <a:avLst/>
              </a:prstGeom>
              <a:blipFill rotWithShape="1">
                <a:blip r:embed="rId5"/>
                <a:stretch>
                  <a:fillRect l="-1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408560" y="3656414"/>
                <a:ext cx="35650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smtClean="0"/>
                      <m:t>b</m:t>
                    </m:r>
                    <m:r>
                      <m:rPr>
                        <m:nor/>
                      </m:rPr>
                      <a:rPr lang="en-US" sz="2000" smtClean="0"/>
                      <m:t>) 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</m:oMath>
                </a14:m>
                <a:r>
                  <a:rPr lang="en-US" sz="2000" b="1" i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000" dirty="0" smtClean="0"/>
                  <a:t>da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𝐺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mavjud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emas</a:t>
                </a:r>
                <a:r>
                  <a:rPr lang="en-US" sz="2000" dirty="0" smtClean="0"/>
                  <a:t>!</a:t>
                </a:r>
                <a:endParaRPr lang="ru-RU" sz="20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560" y="3656414"/>
                <a:ext cx="3565015" cy="400110"/>
              </a:xfrm>
              <a:prstGeom prst="rect">
                <a:avLst/>
              </a:prstGeom>
              <a:blipFill rotWithShape="1">
                <a:blip r:embed="rId6"/>
                <a:stretch>
                  <a:fillRect l="-513" t="-7692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3484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71502" y="881131"/>
                <a:ext cx="9001000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</a:rPr>
                  <a:t>82-mashq</a:t>
                </a:r>
                <a:r>
                  <a:rPr lang="en-US" sz="2600" b="1" i="1" dirty="0">
                    <a:solidFill>
                      <a:srgbClr val="00B050"/>
                    </a:solidFill>
                  </a:rPr>
                  <a:t>.  </a:t>
                </a:r>
                <a14:m>
                  <m:oMath xmlns:m="http://schemas.openxmlformats.org/officeDocument/2006/math">
                    <m:r>
                      <a:rPr lang="en-US" sz="2800" i="1"/>
                      <m:t>𝐺</m:t>
                    </m:r>
                    <m:d>
                      <m:dPr>
                        <m:ctrlPr>
                          <a:rPr lang="ru-RU" sz="2800" i="1"/>
                        </m:ctrlPr>
                      </m:dPr>
                      <m:e>
                        <m:r>
                          <a:rPr lang="en-US" sz="2800" i="1"/>
                          <m:t>𝑥</m:t>
                        </m:r>
                      </m:e>
                    </m:d>
                    <m:r>
                      <a:rPr lang="en-US" sz="2800" i="1"/>
                      <m:t>=</m:t>
                    </m:r>
                    <m:f>
                      <m:fPr>
                        <m:ctrlPr>
                          <a:rPr lang="ru-RU" sz="2800" i="1"/>
                        </m:ctrlPr>
                      </m:fPr>
                      <m:num>
                        <m:r>
                          <a:rPr lang="en-US" sz="2800" i="1"/>
                          <m:t>2</m:t>
                        </m:r>
                        <m:r>
                          <a:rPr lang="en-US" sz="2800" i="1"/>
                          <m:t>𝑥</m:t>
                        </m:r>
                        <m:r>
                          <a:rPr lang="en-US" sz="2800" i="1"/>
                          <m:t>+3</m:t>
                        </m:r>
                      </m:num>
                      <m:den>
                        <m:r>
                          <a:rPr lang="en-US" sz="2800" i="1"/>
                          <m:t>𝑥</m:t>
                        </m:r>
                        <m:r>
                          <a:rPr lang="en-US" sz="2800" i="1"/>
                          <m:t>−4</m:t>
                        </m:r>
                      </m:den>
                    </m:f>
                  </m:oMath>
                </a14:m>
                <a:r>
                  <a:rPr lang="en-US" sz="2400" dirty="0"/>
                  <a:t>  </a:t>
                </a:r>
                <a:r>
                  <a:rPr lang="en-US" sz="2400" dirty="0" err="1"/>
                  <a:t>funksiya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uchun</a:t>
                </a:r>
                <a:r>
                  <a:rPr lang="en-US" sz="2400" dirty="0"/>
                  <a:t>:</a:t>
                </a:r>
                <a:endParaRPr lang="ru-RU" sz="24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881131"/>
                <a:ext cx="9001000" cy="714683"/>
              </a:xfrm>
              <a:prstGeom prst="rect">
                <a:avLst/>
              </a:prstGeom>
              <a:blipFill rotWithShape="1">
                <a:blip r:embed="rId3"/>
                <a:stretch>
                  <a:fillRect l="-1220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70257" y="1699227"/>
                <a:ext cx="8784976" cy="7972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smtClean="0"/>
                        <m:t>c</m:t>
                      </m:r>
                      <m:r>
                        <m:rPr>
                          <m:nor/>
                        </m:rPr>
                        <a:rPr lang="en-US" sz="2200" smtClean="0"/>
                        <m:t>) </m:t>
                      </m:r>
                      <m:r>
                        <a:rPr lang="en-US" sz="2200" i="1">
                          <a:latin typeface="Cambria Math"/>
                        </a:rPr>
                        <m:t>𝐺</m:t>
                      </m:r>
                      <m:d>
                        <m:dPr>
                          <m:ctrlPr>
                            <a:rPr lang="ru-RU" sz="2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+2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+2</m:t>
                              </m:r>
                            </m:e>
                          </m:d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+3</m:t>
                          </m:r>
                        </m:num>
                        <m:den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+2</m:t>
                              </m:r>
                            </m:e>
                          </m:d>
                          <m:r>
                            <a:rPr lang="en-US" sz="2200" b="0" i="1" smtClean="0">
                              <a:latin typeface="Cambria Math"/>
                            </a:rPr>
                            <m:t>−4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+4+3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+2−4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200" b="1" dirty="0" smtClean="0">
                  <a:latin typeface="Cambria Math"/>
                </a:endParaRPr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7" y="1699227"/>
                <a:ext cx="8784976" cy="79727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85205" y="2427734"/>
                <a:ext cx="8784976" cy="546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200" smtClean="0">
                        <a:latin typeface="Cambria Math"/>
                      </a:rPr>
                      <m:t>d</m:t>
                    </m:r>
                    <m:r>
                      <m:rPr>
                        <m:nor/>
                      </m:rPr>
                      <a:rPr lang="en-US" sz="2200" smtClean="0"/>
                      <m:t>) </m:t>
                    </m:r>
                    <m:r>
                      <a:rPr lang="en-US" sz="2200" i="1"/>
                      <m:t>𝐺</m:t>
                    </m:r>
                    <m:d>
                      <m:dPr>
                        <m:ctrlPr>
                          <a:rPr lang="ru-RU" sz="2200" i="1"/>
                        </m:ctrlPr>
                      </m:dPr>
                      <m:e>
                        <m:r>
                          <a:rPr lang="en-US" sz="2200" i="1"/>
                          <m:t>𝑥</m:t>
                        </m:r>
                      </m:e>
                    </m:d>
                    <m:r>
                      <a:rPr lang="en-US" sz="2200" i="1"/>
                      <m:t>=−3</m:t>
                    </m:r>
                  </m:oMath>
                </a14:m>
                <a:r>
                  <a:rPr lang="en-US" sz="2200" dirty="0" smtClean="0"/>
                  <a:t> </a:t>
                </a:r>
                <a:endParaRPr lang="ru-RU" sz="22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5" y="2427734"/>
                <a:ext cx="8784976" cy="546881"/>
              </a:xfrm>
              <a:prstGeom prst="rect">
                <a:avLst/>
              </a:prstGeom>
              <a:blipFill rotWithShape="1">
                <a:blip r:embed="rId5"/>
                <a:stretch>
                  <a:fillRect l="-139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79512" y="3075806"/>
                <a:ext cx="1841081" cy="7340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  <m:r>
                            <a:rPr lang="en-US" sz="2200" i="1">
                              <a:latin typeface="Cambria Math"/>
                            </a:rPr>
                            <m:t>+3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  <m:r>
                            <a:rPr lang="en-US" sz="2200" i="1">
                              <a:latin typeface="Cambria Math"/>
                            </a:rPr>
                            <m:t>−4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=−3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75806"/>
                <a:ext cx="1841081" cy="7340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175866" y="3843398"/>
                <a:ext cx="272042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2</m:t>
                      </m:r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i="1" smtClean="0">
                          <a:latin typeface="Cambria Math"/>
                        </a:rPr>
                        <m:t>+3 =−3(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−4)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66" y="3843398"/>
                <a:ext cx="2720425" cy="430887"/>
              </a:xfrm>
              <a:prstGeom prst="rect">
                <a:avLst/>
              </a:prstGeom>
              <a:blipFill rotWithShape="1">
                <a:blip r:embed="rId7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79512" y="4322309"/>
                <a:ext cx="2654701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2</m:t>
                      </m:r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i="1" smtClean="0">
                          <a:latin typeface="Cambria Math"/>
                        </a:rPr>
                        <m:t>+3 =−3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+12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322309"/>
                <a:ext cx="2654701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203885" y="3113270"/>
                <a:ext cx="244470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2</m:t>
                      </m:r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i="1" smtClean="0">
                          <a:latin typeface="Cambria Math"/>
                        </a:rPr>
                        <m:t>+3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i="1" smtClean="0">
                          <a:latin typeface="Cambria Math"/>
                        </a:rPr>
                        <m:t> </m:t>
                      </m:r>
                      <m:r>
                        <a:rPr lang="en-US" sz="2200" b="0" i="1" smtClean="0">
                          <a:latin typeface="Cambria Math"/>
                        </a:rPr>
                        <m:t>=12−3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85" y="3113270"/>
                <a:ext cx="2444708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3934852" y="3560642"/>
                <a:ext cx="108568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5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=9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4852" y="3560642"/>
                <a:ext cx="1085682" cy="430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4012597" y="3928484"/>
                <a:ext cx="930191" cy="728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597" y="3928484"/>
                <a:ext cx="930191" cy="72840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6118683" y="4144663"/>
                <a:ext cx="2067296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𝑱𝒂𝒗𝒐𝒃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683" y="4144663"/>
                <a:ext cx="2067296" cy="7861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08402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71502" y="881131"/>
                <a:ext cx="9001000" cy="10313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i="1" dirty="0" smtClean="0">
                    <a:solidFill>
                      <a:srgbClr val="00B050"/>
                    </a:solidFill>
                  </a:rPr>
                  <a:t>87-mashq</a:t>
                </a:r>
                <a:r>
                  <a:rPr lang="en-US" sz="2600" b="1" i="1" dirty="0">
                    <a:solidFill>
                      <a:srgbClr val="00B050"/>
                    </a:solidFill>
                  </a:rPr>
                  <a:t>. </a:t>
                </a:r>
                <a:endParaRPr lang="en-US" sz="2600" b="1" i="1" dirty="0" smtClean="0">
                  <a:solidFill>
                    <a:srgbClr val="00B050"/>
                  </a:solidFill>
                </a:endParaRPr>
              </a:p>
              <a:p>
                <a:r>
                  <a:rPr lang="en-US" sz="2400" dirty="0" smtClean="0"/>
                  <a:t>Agar </a:t>
                </a:r>
                <a14:m>
                  <m:oMath xmlns:m="http://schemas.openxmlformats.org/officeDocument/2006/math">
                    <m:r>
                      <a:rPr lang="en-US" sz="2400" i="1"/>
                      <m:t>𝑓</m:t>
                    </m:r>
                    <m:d>
                      <m:dPr>
                        <m:ctrlPr>
                          <a:rPr lang="ru-RU" sz="2400" i="1"/>
                        </m:ctrlPr>
                      </m:dPr>
                      <m:e>
                        <m:r>
                          <a:rPr lang="en-US" sz="2400" i="1"/>
                          <m:t>𝑥</m:t>
                        </m:r>
                      </m:e>
                    </m:d>
                    <m:r>
                      <a:rPr lang="en-US" sz="2400" i="1"/>
                      <m:t>=</m:t>
                    </m:r>
                    <m:r>
                      <a:rPr lang="en-US" sz="2400" i="1"/>
                      <m:t>𝑎𝑥</m:t>
                    </m:r>
                    <m:r>
                      <a:rPr lang="en-US" sz="2400" i="1"/>
                      <m:t>+</m:t>
                    </m:r>
                    <m:f>
                      <m:fPr>
                        <m:ctrlPr>
                          <a:rPr lang="ru-RU" sz="2400" i="1"/>
                        </m:ctrlPr>
                      </m:fPr>
                      <m:num>
                        <m:r>
                          <a:rPr lang="en-US" sz="2400" i="1"/>
                          <m:t>𝑏</m:t>
                        </m:r>
                      </m:num>
                      <m:den>
                        <m:r>
                          <a:rPr lang="en-US" sz="2400" i="1"/>
                          <m:t>𝑥</m:t>
                        </m:r>
                      </m:den>
                    </m:f>
                    <m:r>
                      <a:rPr lang="en-US" sz="2400" i="1"/>
                      <m:t>, 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/>
                      <m:t>𝑓</m:t>
                    </m:r>
                    <m:d>
                      <m:dPr>
                        <m:ctrlPr>
                          <a:rPr lang="ru-RU" sz="2400" i="1"/>
                        </m:ctrlPr>
                      </m:dPr>
                      <m:e>
                        <m:r>
                          <a:rPr lang="en-US" sz="2400" i="1"/>
                          <m:t>1</m:t>
                        </m:r>
                      </m:e>
                    </m:d>
                    <m:r>
                      <a:rPr lang="en-US" sz="2400" i="1"/>
                      <m:t>=1, 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/>
                      <m:t>𝑓</m:t>
                    </m:r>
                    <m:d>
                      <m:dPr>
                        <m:ctrlPr>
                          <a:rPr lang="ru-RU" sz="2400" i="1"/>
                        </m:ctrlPr>
                      </m:dPr>
                      <m:e>
                        <m:r>
                          <a:rPr lang="en-US" sz="2400" i="1"/>
                          <m:t>2</m:t>
                        </m:r>
                      </m:e>
                    </m:d>
                    <m:r>
                      <a:rPr lang="en-US" sz="2400" i="1"/>
                      <m:t>=5</m:t>
                    </m:r>
                  </m:oMath>
                </a14:m>
                <a:r>
                  <a:rPr lang="en-US" sz="2400" dirty="0"/>
                  <a:t>  </a:t>
                </a:r>
                <a:r>
                  <a:rPr lang="en-US" sz="2400" dirty="0" err="1"/>
                  <a:t>bo‘lsa</a:t>
                </a:r>
                <a:r>
                  <a:rPr lang="en-US" sz="2400" dirty="0"/>
                  <a:t>, </a:t>
                </a:r>
                <a:r>
                  <a:rPr lang="en-US" sz="2400" i="1" dirty="0" err="1"/>
                  <a:t>a,b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larni</a:t>
                </a:r>
                <a:r>
                  <a:rPr lang="en-US" sz="2400" dirty="0"/>
                  <a:t> toping:</a:t>
                </a:r>
                <a:endParaRPr lang="ru-RU" sz="24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881131"/>
                <a:ext cx="9001000" cy="1031308"/>
              </a:xfrm>
              <a:prstGeom prst="rect">
                <a:avLst/>
              </a:prstGeom>
              <a:blipFill rotWithShape="1">
                <a:blip r:embed="rId3"/>
                <a:stretch>
                  <a:fillRect l="-1220" t="-4734" b="-5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5435842" y="4480480"/>
                <a:ext cx="363666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𝑱𝒂𝒗𝒐𝒃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: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842" y="4480480"/>
                <a:ext cx="363666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71502" y="1856428"/>
            <a:ext cx="1370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en-US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71502" y="2379647"/>
                <a:ext cx="1960793" cy="14220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∙1+</m:t>
                              </m:r>
                              <m:f>
                                <m:fPr>
                                  <m:ctrlPr>
                                    <a:rPr lang="en-US" sz="22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/>
                                      <a:ea typeface="Cambria Math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den>
                              </m:f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2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  <a:ea typeface="Cambria Math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" y="2379647"/>
                <a:ext cx="1960793" cy="14220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4259263" y="2885262"/>
                <a:ext cx="1968424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=−1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10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/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263" y="2885262"/>
                <a:ext cx="1968424" cy="6692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2295521" y="2908432"/>
                <a:ext cx="2053767" cy="669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sz="2200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200" i="1" smtClean="0"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sz="22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2∙5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i="1" dirty="0"/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521" y="2908432"/>
                <a:ext cx="2053767" cy="6692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4935848" y="3546379"/>
                <a:ext cx="9351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3</m:t>
                    </m:r>
                    <m:r>
                      <a:rPr lang="en-US" sz="2200" i="1">
                        <a:latin typeface="Cambria Math"/>
                      </a:rPr>
                      <m:t>𝑎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sz="2200" dirty="0" smtClean="0"/>
                  <a:t>9</a:t>
                </a:r>
                <a:endParaRPr lang="ru-RU" sz="22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848" y="3546379"/>
                <a:ext cx="935128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654" t="-8571" r="-7843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Прямоугольник 25"/>
              <p:cNvSpPr/>
              <p:nvPr/>
            </p:nvSpPr>
            <p:spPr>
              <a:xfrm>
                <a:off x="4968374" y="3941326"/>
                <a:ext cx="95853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374" y="3941326"/>
                <a:ext cx="958532" cy="4308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6732240" y="2888309"/>
                <a:ext cx="142885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3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2200" i="1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2888309"/>
                <a:ext cx="1428853" cy="43088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6994881" y="3330935"/>
                <a:ext cx="116531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881" y="3330935"/>
                <a:ext cx="1165319" cy="43088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7874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15779</TotalTime>
  <Words>1034</Words>
  <Application>Microsoft Office PowerPoint</Application>
  <PresentationFormat>Экран (16:9)</PresentationFormat>
  <Paragraphs>105</Paragraphs>
  <Slides>11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1320</cp:revision>
  <dcterms:created xsi:type="dcterms:W3CDTF">2020-04-09T07:32:19Z</dcterms:created>
  <dcterms:modified xsi:type="dcterms:W3CDTF">2021-01-11T17:39:11Z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