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1381" r:id="rId2"/>
    <p:sldId id="1641" r:id="rId3"/>
    <p:sldId id="1645" r:id="rId4"/>
    <p:sldId id="1617" r:id="rId5"/>
    <p:sldId id="1649" r:id="rId6"/>
    <p:sldId id="1650" r:id="rId7"/>
    <p:sldId id="1651" r:id="rId8"/>
    <p:sldId id="1652" r:id="rId9"/>
    <p:sldId id="1653" r:id="rId10"/>
    <p:sldId id="1654" r:id="rId11"/>
    <p:sldId id="1535" r:id="rId12"/>
  </p:sldIdLst>
  <p:sldSz cx="9144000" cy="5143500" type="screen16x9"/>
  <p:notesSz cx="5765800" cy="3244850"/>
  <p:custDataLst>
    <p:tags r:id="rId14"/>
  </p:custDataLst>
  <p:defaultTextStyle>
    <a:defPPr>
      <a:defRPr lang="ru-RU"/>
    </a:defPPr>
    <a:lvl1pPr marL="0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4883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49768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4652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899537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24422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49305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74190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799074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6391">
          <p15:clr>
            <a:srgbClr val="A4A3A4"/>
          </p15:clr>
        </p15:guide>
        <p15:guide id="4" pos="4451">
          <p15:clr>
            <a:srgbClr val="A4A3A4"/>
          </p15:clr>
        </p15:guide>
        <p15:guide id="5" orient="horz" pos="2057">
          <p15:clr>
            <a:srgbClr val="A4A3A4"/>
          </p15:clr>
        </p15:guide>
        <p15:guide id="6" orient="horz" pos="4566">
          <p15:clr>
            <a:srgbClr val="A4A3A4"/>
          </p15:clr>
        </p15:guide>
        <p15:guide id="7" pos="1662">
          <p15:clr>
            <a:srgbClr val="A4A3A4"/>
          </p15:clr>
        </p15:guide>
        <p15:guide id="8" pos="342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67" autoAdjust="0"/>
    <p:restoredTop sz="94316" autoAdjust="0"/>
  </p:normalViewPr>
  <p:slideViewPr>
    <p:cSldViewPr>
      <p:cViewPr varScale="1">
        <p:scale>
          <a:sx n="93" d="100"/>
          <a:sy n="93" d="100"/>
        </p:scale>
        <p:origin x="-780" y="-90"/>
      </p:cViewPr>
      <p:guideLst>
        <p:guide orient="horz" pos="2880"/>
        <p:guide orient="horz" pos="6391"/>
        <p:guide orient="horz" pos="2057"/>
        <p:guide orient="horz" pos="4566"/>
        <p:guide pos="2160"/>
        <p:guide pos="4451"/>
        <p:guide pos="1662"/>
        <p:guide pos="342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3350CF-C603-4114-B932-646F91D14650}" type="datetimeFigureOut">
              <a:rPr lang="ru-RU" smtClean="0"/>
              <a:pPr/>
              <a:t>11.01.2021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909EBE-9F82-4E48-A1EA-E1BF2E0BBA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046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42319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684637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026958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369276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711595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053914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396234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738553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868EE-76B2-4234-9CC4-914D81A95F84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8756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868EE-76B2-4234-9CC4-914D81A95F84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8756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868EE-76B2-4234-9CC4-914D81A95F84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8756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868EE-76B2-4234-9CC4-914D81A95F84}" type="slidenum">
              <a:rPr lang="ru-RU" smtClean="0">
                <a:solidFill>
                  <a:prstClr val="black"/>
                </a:solidFill>
              </a:rPr>
              <a:pPr/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8756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868EE-76B2-4234-9CC4-914D81A95F84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8756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868EE-76B2-4234-9CC4-914D81A95F84}" type="slidenum">
              <a:rPr lang="ru-RU" smtClean="0">
                <a:solidFill>
                  <a:prstClr val="black"/>
                </a:solidFill>
              </a:rPr>
              <a:pPr/>
              <a:t>9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8756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868EE-76B2-4234-9CC4-914D81A95F84}" type="slidenum">
              <a:rPr lang="ru-RU" smtClean="0">
                <a:solidFill>
                  <a:prstClr val="black"/>
                </a:solidFill>
              </a:rPr>
              <a:pPr/>
              <a:t>10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875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1" y="1594483"/>
            <a:ext cx="777240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1" y="2880359"/>
            <a:ext cx="640080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16988" y="1557182"/>
            <a:ext cx="6310028" cy="537440"/>
          </a:xfrm>
        </p:spPr>
        <p:txBody>
          <a:bodyPr lIns="0" tIns="0" rIns="0" bIns="0"/>
          <a:lstStyle>
            <a:lvl1pPr>
              <a:defRPr sz="35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2" y="849896"/>
            <a:ext cx="8961724" cy="419935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06015" y="112796"/>
            <a:ext cx="8961724" cy="68043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93481" y="1142501"/>
            <a:ext cx="2893250" cy="3420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1" y="1183005"/>
            <a:ext cx="397764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1/11/2021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508137" y="1674387"/>
            <a:ext cx="4158102" cy="1639679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1/11/2021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1/11/2021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4078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6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7" indent="-114287">
              <a:buFont typeface="Arial" panose="020B0604020202020204" pitchFamily="34" charset="0"/>
              <a:buChar char="•"/>
              <a:defRPr sz="1049"/>
            </a:lvl2pPr>
            <a:lvl3pPr marL="228575" indent="-114287">
              <a:defRPr sz="1049"/>
            </a:lvl3pPr>
            <a:lvl4pPr marL="400006" indent="-171431">
              <a:defRPr sz="1049"/>
            </a:lvl4pPr>
            <a:lvl5pPr marL="571437" indent="-171431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6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7" indent="-114287">
              <a:buFont typeface="Arial" panose="020B0604020202020204" pitchFamily="34" charset="0"/>
              <a:buChar char="•"/>
              <a:defRPr sz="1049"/>
            </a:lvl2pPr>
            <a:lvl3pPr marL="228575" indent="-114287">
              <a:defRPr sz="1049"/>
            </a:lvl3pPr>
            <a:lvl4pPr marL="400006" indent="-171431">
              <a:defRPr sz="1049"/>
            </a:lvl4pPr>
            <a:lvl5pPr marL="571437" indent="-171431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6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7" indent="-114287">
              <a:buFont typeface="Arial" panose="020B0604020202020204" pitchFamily="34" charset="0"/>
              <a:buChar char="•"/>
              <a:defRPr sz="1049"/>
            </a:lvl2pPr>
            <a:lvl3pPr marL="228575" indent="-114287">
              <a:defRPr sz="1049"/>
            </a:lvl3pPr>
            <a:lvl4pPr marL="400006" indent="-171431">
              <a:defRPr sz="1049"/>
            </a:lvl4pPr>
            <a:lvl5pPr marL="571437" indent="-171431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6032455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2" y="849896"/>
            <a:ext cx="8961724" cy="419935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7"/>
            <a:ext cx="2555002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16988" y="1557182"/>
            <a:ext cx="6310028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6"/>
            <a:ext cx="292608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1" y="4783456"/>
            <a:ext cx="210312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6"/>
            <a:ext cx="210312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24883">
        <a:defRPr>
          <a:latin typeface="+mn-lt"/>
          <a:ea typeface="+mn-ea"/>
          <a:cs typeface="+mn-cs"/>
        </a:defRPr>
      </a:lvl2pPr>
      <a:lvl3pPr marL="1449768">
        <a:defRPr>
          <a:latin typeface="+mn-lt"/>
          <a:ea typeface="+mn-ea"/>
          <a:cs typeface="+mn-cs"/>
        </a:defRPr>
      </a:lvl3pPr>
      <a:lvl4pPr marL="2174652">
        <a:defRPr>
          <a:latin typeface="+mn-lt"/>
          <a:ea typeface="+mn-ea"/>
          <a:cs typeface="+mn-cs"/>
        </a:defRPr>
      </a:lvl4pPr>
      <a:lvl5pPr marL="2899537">
        <a:defRPr>
          <a:latin typeface="+mn-lt"/>
          <a:ea typeface="+mn-ea"/>
          <a:cs typeface="+mn-cs"/>
        </a:defRPr>
      </a:lvl5pPr>
      <a:lvl6pPr marL="3624422">
        <a:defRPr>
          <a:latin typeface="+mn-lt"/>
          <a:ea typeface="+mn-ea"/>
          <a:cs typeface="+mn-cs"/>
        </a:defRPr>
      </a:lvl6pPr>
      <a:lvl7pPr marL="4349305">
        <a:defRPr>
          <a:latin typeface="+mn-lt"/>
          <a:ea typeface="+mn-ea"/>
          <a:cs typeface="+mn-cs"/>
        </a:defRPr>
      </a:lvl7pPr>
      <a:lvl8pPr marL="5074190">
        <a:defRPr>
          <a:latin typeface="+mn-lt"/>
          <a:ea typeface="+mn-ea"/>
          <a:cs typeface="+mn-cs"/>
        </a:defRPr>
      </a:lvl8pPr>
      <a:lvl9pPr marL="5799074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24883">
        <a:defRPr>
          <a:latin typeface="+mn-lt"/>
          <a:ea typeface="+mn-ea"/>
          <a:cs typeface="+mn-cs"/>
        </a:defRPr>
      </a:lvl2pPr>
      <a:lvl3pPr marL="1449768">
        <a:defRPr>
          <a:latin typeface="+mn-lt"/>
          <a:ea typeface="+mn-ea"/>
          <a:cs typeface="+mn-cs"/>
        </a:defRPr>
      </a:lvl3pPr>
      <a:lvl4pPr marL="2174652">
        <a:defRPr>
          <a:latin typeface="+mn-lt"/>
          <a:ea typeface="+mn-ea"/>
          <a:cs typeface="+mn-cs"/>
        </a:defRPr>
      </a:lvl4pPr>
      <a:lvl5pPr marL="2899537">
        <a:defRPr>
          <a:latin typeface="+mn-lt"/>
          <a:ea typeface="+mn-ea"/>
          <a:cs typeface="+mn-cs"/>
        </a:defRPr>
      </a:lvl5pPr>
      <a:lvl6pPr marL="3624422">
        <a:defRPr>
          <a:latin typeface="+mn-lt"/>
          <a:ea typeface="+mn-ea"/>
          <a:cs typeface="+mn-cs"/>
        </a:defRPr>
      </a:lvl6pPr>
      <a:lvl7pPr marL="4349305">
        <a:defRPr>
          <a:latin typeface="+mn-lt"/>
          <a:ea typeface="+mn-ea"/>
          <a:cs typeface="+mn-cs"/>
        </a:defRPr>
      </a:lvl7pPr>
      <a:lvl8pPr marL="5074190">
        <a:defRPr>
          <a:latin typeface="+mn-lt"/>
          <a:ea typeface="+mn-ea"/>
          <a:cs typeface="+mn-cs"/>
        </a:defRPr>
      </a:lvl8pPr>
      <a:lvl9pPr marL="5799074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png"/><Relationship Id="rId3" Type="http://schemas.openxmlformats.org/officeDocument/2006/relationships/image" Target="../media/image50.png"/><Relationship Id="rId7" Type="http://schemas.openxmlformats.org/officeDocument/2006/relationships/image" Target="../media/image5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.png"/><Relationship Id="rId5" Type="http://schemas.openxmlformats.org/officeDocument/2006/relationships/image" Target="../media/image52.png"/><Relationship Id="rId4" Type="http://schemas.openxmlformats.org/officeDocument/2006/relationships/image" Target="../media/image51.png"/><Relationship Id="rId9" Type="http://schemas.openxmlformats.org/officeDocument/2006/relationships/image" Target="../media/image5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gi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28.png"/><Relationship Id="rId7" Type="http://schemas.openxmlformats.org/officeDocument/2006/relationships/image" Target="../media/image35.png"/><Relationship Id="rId12" Type="http://schemas.openxmlformats.org/officeDocument/2006/relationships/image" Target="../media/image4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11" Type="http://schemas.openxmlformats.org/officeDocument/2006/relationships/image" Target="../media/image39.png"/><Relationship Id="rId5" Type="http://schemas.openxmlformats.org/officeDocument/2006/relationships/image" Target="../media/image33.png"/><Relationship Id="rId10" Type="http://schemas.openxmlformats.org/officeDocument/2006/relationships/image" Target="../media/image38.png"/><Relationship Id="rId4" Type="http://schemas.openxmlformats.org/officeDocument/2006/relationships/image" Target="../media/image32.png"/><Relationship Id="rId9" Type="http://schemas.openxmlformats.org/officeDocument/2006/relationships/image" Target="../media/image3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image" Target="../media/image41.png"/><Relationship Id="rId7" Type="http://schemas.openxmlformats.org/officeDocument/2006/relationships/image" Target="../media/image4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png"/><Relationship Id="rId11" Type="http://schemas.openxmlformats.org/officeDocument/2006/relationships/image" Target="../media/image49.png"/><Relationship Id="rId5" Type="http://schemas.openxmlformats.org/officeDocument/2006/relationships/image" Target="../media/image43.png"/><Relationship Id="rId10" Type="http://schemas.openxmlformats.org/officeDocument/2006/relationships/image" Target="../media/image48.png"/><Relationship Id="rId4" Type="http://schemas.openxmlformats.org/officeDocument/2006/relationships/image" Target="../media/image42.png"/><Relationship Id="rId9" Type="http://schemas.openxmlformats.org/officeDocument/2006/relationships/image" Target="../media/image4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0" y="2703"/>
            <a:ext cx="9130468" cy="161854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xmlns="" id="{96789AA7-9596-4F83-89FD-AEC28EE179F1}"/>
              </a:ext>
            </a:extLst>
          </p:cNvPr>
          <p:cNvSpPr txBox="1"/>
          <p:nvPr/>
        </p:nvSpPr>
        <p:spPr>
          <a:xfrm>
            <a:off x="971600" y="2319476"/>
            <a:ext cx="4968552" cy="984161"/>
          </a:xfrm>
          <a:prstGeom prst="rect">
            <a:avLst/>
          </a:prstGeom>
        </p:spPr>
        <p:txBody>
          <a:bodyPr vert="horz" wrap="square" lIns="0" tIns="22143" rIns="0" bIns="0" rtlCol="0">
            <a:spAutoFit/>
          </a:bodyPr>
          <a:lstStyle/>
          <a:p>
            <a:pPr marL="29189">
              <a:lnSpc>
                <a:spcPts val="3099"/>
              </a:lnSpc>
              <a:spcBef>
                <a:spcPts val="175"/>
              </a:spcBef>
            </a:pPr>
            <a:r>
              <a:rPr sz="3200" b="1" dirty="0">
                <a:solidFill>
                  <a:srgbClr val="2365C7"/>
                </a:solidFill>
                <a:latin typeface="Arial"/>
                <a:cs typeface="Arial"/>
              </a:rPr>
              <a:t>Mavzu:</a:t>
            </a:r>
            <a:endParaRPr sz="3200" b="1" dirty="0">
              <a:latin typeface="Arial"/>
              <a:cs typeface="Arial"/>
            </a:endParaRPr>
          </a:p>
          <a:p>
            <a:pPr marL="20131">
              <a:lnSpc>
                <a:spcPts val="4431"/>
              </a:lnSpc>
            </a:pPr>
            <a:r>
              <a:rPr lang="en-US" sz="3200" b="1" dirty="0" err="1" smtClean="0">
                <a:solidFill>
                  <a:srgbClr val="002060"/>
                </a:solidFill>
                <a:latin typeface="Arial"/>
                <a:cs typeface="Arial"/>
              </a:rPr>
              <a:t>Misollar</a:t>
            </a:r>
            <a:r>
              <a:rPr lang="en-US" sz="3200" b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/>
                <a:cs typeface="Arial"/>
              </a:rPr>
              <a:t>yechish</a:t>
            </a:r>
            <a:endParaRPr lang="en-US" sz="32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323528" y="2319476"/>
            <a:ext cx="545553" cy="1534372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xmlns="" id="{F294EAD7-CAB8-401C-B12D-6064AA1177E0}"/>
              </a:ext>
            </a:extLst>
          </p:cNvPr>
          <p:cNvSpPr/>
          <p:nvPr/>
        </p:nvSpPr>
        <p:spPr>
          <a:xfrm>
            <a:off x="6444209" y="361576"/>
            <a:ext cx="1824510" cy="834319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xmlns="" id="{27824596-7DE1-4136-95E4-49A51856B6D3}"/>
              </a:ext>
            </a:extLst>
          </p:cNvPr>
          <p:cNvSpPr/>
          <p:nvPr/>
        </p:nvSpPr>
        <p:spPr>
          <a:xfrm>
            <a:off x="6444208" y="361576"/>
            <a:ext cx="1824511" cy="834319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xmlns="" id="{CAFE6579-511C-4CCB-9A5C-300ACC2F553A}"/>
              </a:ext>
            </a:extLst>
          </p:cNvPr>
          <p:cNvSpPr txBox="1"/>
          <p:nvPr/>
        </p:nvSpPr>
        <p:spPr>
          <a:xfrm>
            <a:off x="6588224" y="485239"/>
            <a:ext cx="1728192" cy="574343"/>
          </a:xfrm>
          <a:prstGeom prst="rect">
            <a:avLst/>
          </a:prstGeom>
        </p:spPr>
        <p:txBody>
          <a:bodyPr vert="horz" wrap="square" lIns="0" tIns="25164" rIns="0" bIns="0" rtlCol="0">
            <a:spAutoFit/>
          </a:bodyPr>
          <a:lstStyle/>
          <a:p>
            <a:pPr>
              <a:spcBef>
                <a:spcPts val="198"/>
              </a:spcBef>
            </a:pPr>
            <a:r>
              <a:rPr lang="en-US" sz="3567" b="1" spc="16" dirty="0" smtClean="0">
                <a:solidFill>
                  <a:srgbClr val="FEFEFE"/>
                </a:solidFill>
                <a:latin typeface="Arial"/>
                <a:cs typeface="Arial"/>
              </a:rPr>
              <a:t>10-sinf</a:t>
            </a:r>
            <a:endParaRPr sz="3567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xmlns="" id="{97CDA16A-066A-4BED-8F29-21556D7AB731}"/>
              </a:ext>
            </a:extLst>
          </p:cNvPr>
          <p:cNvSpPr txBox="1">
            <a:spLocks/>
          </p:cNvSpPr>
          <p:nvPr/>
        </p:nvSpPr>
        <p:spPr>
          <a:xfrm>
            <a:off x="1348127" y="341809"/>
            <a:ext cx="4808049" cy="854086"/>
          </a:xfrm>
          <a:prstGeom prst="rect">
            <a:avLst/>
          </a:prstGeom>
        </p:spPr>
        <p:txBody>
          <a:bodyPr vert="horz" wrap="square" lIns="0" tIns="23183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0161" algn="ctr" defTabSz="1451610">
              <a:spcBef>
                <a:spcPts val="181"/>
              </a:spcBef>
              <a:defRPr/>
            </a:pPr>
            <a:r>
              <a:rPr lang="en-US" sz="5398" kern="0" spc="8" dirty="0">
                <a:solidFill>
                  <a:sysClr val="window" lastClr="FFFFFF"/>
                </a:solidFill>
              </a:rPr>
              <a:t>Algebra</a:t>
            </a:r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xmlns="" id="{D2168EAD-EAD9-4C91-B3BA-D0FB4D707556}"/>
              </a:ext>
            </a:extLst>
          </p:cNvPr>
          <p:cNvSpPr/>
          <p:nvPr/>
        </p:nvSpPr>
        <p:spPr>
          <a:xfrm>
            <a:off x="568083" y="1062322"/>
            <a:ext cx="25201" cy="49394"/>
          </a:xfrm>
          <a:custGeom>
            <a:avLst/>
            <a:gdLst/>
            <a:ahLst/>
            <a:cxnLst/>
            <a:rect l="l" t="t" r="r" b="b"/>
            <a:pathLst>
              <a:path w="15875" h="31115">
                <a:moveTo>
                  <a:pt x="15652" y="0"/>
                </a:moveTo>
                <a:lnTo>
                  <a:pt x="0" y="0"/>
                </a:lnTo>
                <a:lnTo>
                  <a:pt x="0" y="30786"/>
                </a:lnTo>
                <a:lnTo>
                  <a:pt x="15652" y="30786"/>
                </a:lnTo>
                <a:lnTo>
                  <a:pt x="15652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object 12">
            <a:extLst>
              <a:ext uri="{FF2B5EF4-FFF2-40B4-BE49-F238E27FC236}">
                <a16:creationId xmlns:a16="http://schemas.microsoft.com/office/drawing/2014/main" xmlns="" id="{5AAAE1A5-5083-45BC-BB77-451BC6095476}"/>
              </a:ext>
            </a:extLst>
          </p:cNvPr>
          <p:cNvSpPr/>
          <p:nvPr/>
        </p:nvSpPr>
        <p:spPr>
          <a:xfrm>
            <a:off x="519209" y="1049896"/>
            <a:ext cx="614902" cy="0"/>
          </a:xfrm>
          <a:custGeom>
            <a:avLst/>
            <a:gdLst/>
            <a:ahLst/>
            <a:cxnLst/>
            <a:rect l="l" t="t" r="r" b="b"/>
            <a:pathLst>
              <a:path w="387350">
                <a:moveTo>
                  <a:pt x="0" y="0"/>
                </a:moveTo>
                <a:lnTo>
                  <a:pt x="387158" y="0"/>
                </a:lnTo>
              </a:path>
            </a:pathLst>
          </a:custGeom>
          <a:ln w="15654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object 13">
            <a:extLst>
              <a:ext uri="{FF2B5EF4-FFF2-40B4-BE49-F238E27FC236}">
                <a16:creationId xmlns:a16="http://schemas.microsoft.com/office/drawing/2014/main" xmlns="" id="{42562BD1-38C5-4FEF-BE28-9E2028CE083A}"/>
              </a:ext>
            </a:extLst>
          </p:cNvPr>
          <p:cNvSpPr/>
          <p:nvPr/>
        </p:nvSpPr>
        <p:spPr>
          <a:xfrm>
            <a:off x="580507" y="496597"/>
            <a:ext cx="0" cy="541315"/>
          </a:xfrm>
          <a:custGeom>
            <a:avLst/>
            <a:gdLst/>
            <a:ahLst/>
            <a:cxnLst/>
            <a:rect l="l" t="t" r="r" b="b"/>
            <a:pathLst>
              <a:path h="340995">
                <a:moveTo>
                  <a:pt x="0" y="0"/>
                </a:moveTo>
                <a:lnTo>
                  <a:pt x="0" y="340718"/>
                </a:lnTo>
              </a:path>
            </a:pathLst>
          </a:custGeom>
          <a:ln w="15652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object 14">
            <a:extLst>
              <a:ext uri="{FF2B5EF4-FFF2-40B4-BE49-F238E27FC236}">
                <a16:creationId xmlns:a16="http://schemas.microsoft.com/office/drawing/2014/main" xmlns="" id="{199D57BF-AFEE-4760-B709-A1E005ECDEF4}"/>
              </a:ext>
            </a:extLst>
          </p:cNvPr>
          <p:cNvSpPr/>
          <p:nvPr/>
        </p:nvSpPr>
        <p:spPr>
          <a:xfrm>
            <a:off x="640771" y="539961"/>
            <a:ext cx="448576" cy="467728"/>
          </a:xfrm>
          <a:custGeom>
            <a:avLst/>
            <a:gdLst/>
            <a:ahLst/>
            <a:cxnLst/>
            <a:rect l="l" t="t" r="r" b="b"/>
            <a:pathLst>
              <a:path w="282575" h="294640">
                <a:moveTo>
                  <a:pt x="15652" y="0"/>
                </a:moveTo>
                <a:lnTo>
                  <a:pt x="0" y="0"/>
                </a:lnTo>
                <a:lnTo>
                  <a:pt x="2607" y="57118"/>
                </a:lnTo>
                <a:lnTo>
                  <a:pt x="10266" y="111280"/>
                </a:lnTo>
                <a:lnTo>
                  <a:pt x="22734" y="161224"/>
                </a:lnTo>
                <a:lnTo>
                  <a:pt x="39766" y="205689"/>
                </a:lnTo>
                <a:lnTo>
                  <a:pt x="61329" y="243530"/>
                </a:lnTo>
                <a:lnTo>
                  <a:pt x="112612" y="288250"/>
                </a:lnTo>
                <a:lnTo>
                  <a:pt x="141088" y="294044"/>
                </a:lnTo>
                <a:lnTo>
                  <a:pt x="169563" y="288250"/>
                </a:lnTo>
                <a:lnTo>
                  <a:pt x="185084" y="278391"/>
                </a:lnTo>
                <a:lnTo>
                  <a:pt x="141088" y="278391"/>
                </a:lnTo>
                <a:lnTo>
                  <a:pt x="117162" y="273190"/>
                </a:lnTo>
                <a:lnTo>
                  <a:pt x="73063" y="233046"/>
                </a:lnTo>
                <a:lnTo>
                  <a:pt x="53957" y="199078"/>
                </a:lnTo>
                <a:lnTo>
                  <a:pt x="37551" y="156187"/>
                </a:lnTo>
                <a:lnTo>
                  <a:pt x="25542" y="107896"/>
                </a:lnTo>
                <a:lnTo>
                  <a:pt x="18164" y="55426"/>
                </a:lnTo>
                <a:lnTo>
                  <a:pt x="15652" y="0"/>
                </a:lnTo>
                <a:close/>
              </a:path>
              <a:path w="282575" h="294640">
                <a:moveTo>
                  <a:pt x="282174" y="0"/>
                </a:moveTo>
                <a:lnTo>
                  <a:pt x="266522" y="0"/>
                </a:lnTo>
                <a:lnTo>
                  <a:pt x="264011" y="55426"/>
                </a:lnTo>
                <a:lnTo>
                  <a:pt x="256634" y="107896"/>
                </a:lnTo>
                <a:lnTo>
                  <a:pt x="244628" y="156187"/>
                </a:lnTo>
                <a:lnTo>
                  <a:pt x="228225" y="199078"/>
                </a:lnTo>
                <a:lnTo>
                  <a:pt x="209114" y="233046"/>
                </a:lnTo>
                <a:lnTo>
                  <a:pt x="165012" y="273190"/>
                </a:lnTo>
                <a:lnTo>
                  <a:pt x="141088" y="278391"/>
                </a:lnTo>
                <a:lnTo>
                  <a:pt x="185084" y="278391"/>
                </a:lnTo>
                <a:lnTo>
                  <a:pt x="220845" y="243530"/>
                </a:lnTo>
                <a:lnTo>
                  <a:pt x="242409" y="205689"/>
                </a:lnTo>
                <a:lnTo>
                  <a:pt x="259442" y="161224"/>
                </a:lnTo>
                <a:lnTo>
                  <a:pt x="271909" y="111280"/>
                </a:lnTo>
                <a:lnTo>
                  <a:pt x="279568" y="57118"/>
                </a:lnTo>
                <a:lnTo>
                  <a:pt x="28217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1" name="object 15">
            <a:extLst>
              <a:ext uri="{FF2B5EF4-FFF2-40B4-BE49-F238E27FC236}">
                <a16:creationId xmlns:a16="http://schemas.microsoft.com/office/drawing/2014/main" xmlns="" id="{DFF3D60F-1869-4734-8178-4BFE8F5C0368}"/>
              </a:ext>
            </a:extLst>
          </p:cNvPr>
          <p:cNvSpPr/>
          <p:nvPr/>
        </p:nvSpPr>
        <p:spPr>
          <a:xfrm>
            <a:off x="1068705" y="1084186"/>
            <a:ext cx="67538" cy="67538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66"/>
                </a:lnTo>
                <a:lnTo>
                  <a:pt x="10119" y="21186"/>
                </a:lnTo>
                <a:lnTo>
                  <a:pt x="0" y="31305"/>
                </a:lnTo>
                <a:lnTo>
                  <a:pt x="11066" y="42372"/>
                </a:lnTo>
                <a:lnTo>
                  <a:pt x="21186" y="32251"/>
                </a:lnTo>
                <a:lnTo>
                  <a:pt x="41426" y="32251"/>
                </a:lnTo>
                <a:lnTo>
                  <a:pt x="42372" y="31305"/>
                </a:lnTo>
                <a:lnTo>
                  <a:pt x="32252" y="21186"/>
                </a:lnTo>
                <a:lnTo>
                  <a:pt x="42372" y="11066"/>
                </a:lnTo>
                <a:lnTo>
                  <a:pt x="41424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41426" y="32251"/>
                </a:moveTo>
                <a:lnTo>
                  <a:pt x="21186" y="32251"/>
                </a:lnTo>
                <a:lnTo>
                  <a:pt x="31305" y="42372"/>
                </a:lnTo>
                <a:lnTo>
                  <a:pt x="41426" y="32251"/>
                </a:lnTo>
                <a:close/>
              </a:path>
              <a:path w="42545" h="42545">
                <a:moveTo>
                  <a:pt x="31305" y="0"/>
                </a:moveTo>
                <a:lnTo>
                  <a:pt x="21186" y="10119"/>
                </a:lnTo>
                <a:lnTo>
                  <a:pt x="41424" y="10119"/>
                </a:lnTo>
                <a:lnTo>
                  <a:pt x="31305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" name="object 16">
            <a:extLst>
              <a:ext uri="{FF2B5EF4-FFF2-40B4-BE49-F238E27FC236}">
                <a16:creationId xmlns:a16="http://schemas.microsoft.com/office/drawing/2014/main" xmlns="" id="{C22A3C16-3643-4C83-83DD-E1EA8CC4BADD}"/>
              </a:ext>
            </a:extLst>
          </p:cNvPr>
          <p:cNvSpPr/>
          <p:nvPr/>
        </p:nvSpPr>
        <p:spPr>
          <a:xfrm>
            <a:off x="487236" y="515970"/>
            <a:ext cx="67538" cy="67538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73"/>
                </a:lnTo>
                <a:lnTo>
                  <a:pt x="10120" y="21188"/>
                </a:lnTo>
                <a:lnTo>
                  <a:pt x="0" y="31305"/>
                </a:lnTo>
                <a:lnTo>
                  <a:pt x="11066" y="42378"/>
                </a:lnTo>
                <a:lnTo>
                  <a:pt x="42372" y="11073"/>
                </a:lnTo>
                <a:lnTo>
                  <a:pt x="41419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31306" y="0"/>
                </a:moveTo>
                <a:lnTo>
                  <a:pt x="21186" y="10119"/>
                </a:lnTo>
                <a:lnTo>
                  <a:pt x="41419" y="10119"/>
                </a:lnTo>
                <a:lnTo>
                  <a:pt x="31306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711313"/>
            <a:ext cx="3136669" cy="3092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728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"/>
          <p:cNvSpPr/>
          <p:nvPr/>
        </p:nvSpPr>
        <p:spPr>
          <a:xfrm>
            <a:off x="3" y="-20538"/>
            <a:ext cx="9143998" cy="835085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object 4"/>
          <p:cNvSpPr txBox="1">
            <a:spLocks/>
          </p:cNvSpPr>
          <p:nvPr/>
        </p:nvSpPr>
        <p:spPr>
          <a:xfrm>
            <a:off x="35496" y="-20538"/>
            <a:ext cx="9108501" cy="641980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lvl="0" algn="ctr"/>
            <a:r>
              <a:rPr lang="en-US" sz="4000" b="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Bir</a:t>
            </a:r>
            <a:r>
              <a:rPr lang="en-US" sz="4000" b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o‘zgaruvchili</a:t>
            </a:r>
            <a:r>
              <a:rPr lang="en-US" sz="4000" b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irratsional</a:t>
            </a:r>
            <a:r>
              <a:rPr lang="en-US" sz="4000" b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tengsizliklar</a:t>
            </a:r>
            <a:endParaRPr lang="en-US" sz="4000" b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object 4"/>
          <p:cNvSpPr txBox="1">
            <a:spLocks/>
          </p:cNvSpPr>
          <p:nvPr/>
        </p:nvSpPr>
        <p:spPr>
          <a:xfrm>
            <a:off x="35496" y="57562"/>
            <a:ext cx="9108501" cy="58042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lvl="0" algn="ctr"/>
            <a:r>
              <a:rPr lang="en-US" sz="36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Misollar</a:t>
            </a:r>
            <a:r>
              <a:rPr lang="en-US" sz="36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yechish</a:t>
            </a:r>
            <a:endParaRPr lang="en-US" sz="3600" b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Прямоугольник 4"/>
              <p:cNvSpPr/>
              <p:nvPr/>
            </p:nvSpPr>
            <p:spPr>
              <a:xfrm>
                <a:off x="71502" y="881131"/>
                <a:ext cx="9001000" cy="8617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600" b="1" i="1" dirty="0" smtClean="0">
                    <a:solidFill>
                      <a:srgbClr val="00B050"/>
                    </a:solidFill>
                  </a:rPr>
                  <a:t>89-mashq</a:t>
                </a:r>
                <a:r>
                  <a:rPr lang="en-US" sz="2600" b="1" i="1" dirty="0">
                    <a:solidFill>
                      <a:srgbClr val="00B050"/>
                    </a:solidFill>
                  </a:rPr>
                  <a:t>. </a:t>
                </a:r>
                <a:endParaRPr lang="en-US" sz="2600" b="1" i="1" dirty="0" smtClean="0">
                  <a:solidFill>
                    <a:srgbClr val="00B050"/>
                  </a:solidFill>
                </a:endParaRPr>
              </a:p>
              <a:p>
                <a:r>
                  <a:rPr lang="en-US" sz="2400" dirty="0" smtClean="0"/>
                  <a:t>Agar </a:t>
                </a:r>
                <a14:m>
                  <m:oMath xmlns:m="http://schemas.openxmlformats.org/officeDocument/2006/math">
                    <m:r>
                      <a:rPr lang="en-US" sz="2400" i="1"/>
                      <m:t>𝑓</m:t>
                    </m:r>
                    <m:d>
                      <m:dPr>
                        <m:ctrlPr>
                          <a:rPr lang="ru-RU" sz="2400" i="1"/>
                        </m:ctrlPr>
                      </m:dPr>
                      <m:e>
                        <m:r>
                          <a:rPr lang="en-US" sz="2400" i="1"/>
                          <m:t>𝑥</m:t>
                        </m:r>
                      </m:e>
                    </m:d>
                    <m:r>
                      <a:rPr lang="en-US" sz="2400" i="1"/>
                      <m:t>=</m:t>
                    </m:r>
                    <m:sSup>
                      <m:sSupPr>
                        <m:ctrlPr>
                          <a:rPr lang="en-US" sz="2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sz="2400" i="1" dirty="0" smtClean="0"/>
                  <a:t> </a:t>
                </a:r>
                <a:r>
                  <a:rPr lang="en-US" sz="2400" dirty="0"/>
                  <a:t>bo‘lsa,</a:t>
                </a:r>
                <a:r>
                  <a:rPr lang="en-US" sz="2400" i="1" dirty="0" smtClean="0"/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ru-RU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/>
                          </a:rPr>
                          <m:t>𝑎</m:t>
                        </m:r>
                      </m:e>
                    </m:d>
                    <m:r>
                      <a:rPr lang="en-US" sz="2400" i="1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𝑓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(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𝑏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)=</m:t>
                    </m:r>
                    <m:r>
                      <a:rPr lang="en-US" sz="2400" i="1">
                        <a:latin typeface="Cambria Math"/>
                      </a:rPr>
                      <m:t>𝑓</m:t>
                    </m:r>
                    <m:r>
                      <a:rPr lang="en-US" sz="2400" i="1">
                        <a:latin typeface="Cambria Math"/>
                      </a:rPr>
                      <m:t>(</m:t>
                    </m:r>
                    <m:r>
                      <a:rPr lang="en-US" sz="2400" i="1">
                        <a:latin typeface="Cambria Math"/>
                      </a:rPr>
                      <m:t>𝑎</m:t>
                    </m:r>
                    <m:r>
                      <a:rPr lang="en-US" sz="2400" i="1">
                        <a:latin typeface="Cambria Math"/>
                      </a:rPr>
                      <m:t>+</m:t>
                    </m:r>
                    <m:r>
                      <a:rPr lang="en-US" sz="2400" i="1">
                        <a:latin typeface="Cambria Math"/>
                      </a:rPr>
                      <m:t>𝑏</m:t>
                    </m:r>
                    <m:r>
                      <a:rPr lang="en-US" sz="2400" i="1">
                        <a:latin typeface="Cambria Math"/>
                      </a:rPr>
                      <m:t>)</m:t>
                    </m:r>
                  </m:oMath>
                </a14:m>
                <a:r>
                  <a:rPr lang="en-US" sz="2400" dirty="0"/>
                  <a:t> </a:t>
                </a:r>
                <a:r>
                  <a:rPr lang="en-US" sz="2400" dirty="0" err="1" smtClean="0"/>
                  <a:t>tenglikni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isbotlang</a:t>
                </a:r>
                <a:r>
                  <a:rPr lang="en-US" sz="2400" dirty="0" smtClean="0"/>
                  <a:t>.</a:t>
                </a:r>
                <a:endParaRPr lang="ru-RU" sz="2400" dirty="0"/>
              </a:p>
            </p:txBody>
          </p:sp>
        </mc:Choice>
        <mc:Fallback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02" y="881131"/>
                <a:ext cx="9001000" cy="861774"/>
              </a:xfrm>
              <a:prstGeom prst="rect">
                <a:avLst/>
              </a:prstGeom>
              <a:blipFill rotWithShape="1">
                <a:blip r:embed="rId3"/>
                <a:stretch>
                  <a:fillRect l="-1220" t="-5674" b="-1560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Прямоугольник 22"/>
          <p:cNvSpPr/>
          <p:nvPr/>
        </p:nvSpPr>
        <p:spPr>
          <a:xfrm>
            <a:off x="71502" y="1856428"/>
            <a:ext cx="13704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 err="1">
                <a:solidFill>
                  <a:srgbClr val="00B050"/>
                </a:solidFill>
              </a:rPr>
              <a:t>Yechish</a:t>
            </a:r>
            <a:r>
              <a:rPr lang="en-US" sz="2800" b="1" i="1" dirty="0">
                <a:solidFill>
                  <a:srgbClr val="00B050"/>
                </a:solidFill>
              </a:rPr>
              <a:t>.</a:t>
            </a:r>
            <a:endParaRPr lang="en-US" sz="2800" b="1" i="1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Прямоугольник 16"/>
              <p:cNvSpPr/>
              <p:nvPr/>
            </p:nvSpPr>
            <p:spPr>
              <a:xfrm>
                <a:off x="68657" y="2379648"/>
                <a:ext cx="1623023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/>
                        <m:t>𝑓</m:t>
                      </m:r>
                      <m:d>
                        <m:dPr>
                          <m:ctrlPr>
                            <a:rPr lang="ru-RU" sz="2400" i="1"/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𝑎</m:t>
                          </m:r>
                        </m:e>
                      </m:d>
                      <m:r>
                        <a:rPr lang="en-US" sz="2400" i="1"/>
                        <m:t>=</m:t>
                      </m:r>
                      <m:sSup>
                        <m:sSup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𝑎</m:t>
                          </m:r>
                        </m:sup>
                      </m:sSup>
                    </m:oMath>
                  </m:oMathPara>
                </a14:m>
                <a:endParaRPr lang="ru-RU" sz="2400" dirty="0"/>
              </a:p>
            </p:txBody>
          </p:sp>
        </mc:Choice>
        <mc:Fallback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57" y="2379648"/>
                <a:ext cx="1623023" cy="461665"/>
              </a:xfrm>
              <a:prstGeom prst="rect">
                <a:avLst/>
              </a:prstGeom>
              <a:blipFill rotWithShape="1">
                <a:blip r:embed="rId4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Прямоугольник 17"/>
              <p:cNvSpPr/>
              <p:nvPr/>
            </p:nvSpPr>
            <p:spPr>
              <a:xfrm>
                <a:off x="71502" y="2847853"/>
                <a:ext cx="1623023" cy="4682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/>
                        <m:t>𝑓</m:t>
                      </m:r>
                      <m:d>
                        <m:dPr>
                          <m:ctrlPr>
                            <a:rPr lang="ru-RU" sz="2400" i="1"/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𝑏</m:t>
                          </m:r>
                        </m:e>
                      </m:d>
                      <m:r>
                        <a:rPr lang="en-US" sz="2400" i="1"/>
                        <m:t>=</m:t>
                      </m:r>
                      <m:sSup>
                        <m:sSup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𝑏</m:t>
                          </m:r>
                        </m:sup>
                      </m:sSup>
                    </m:oMath>
                  </m:oMathPara>
                </a14:m>
                <a:endParaRPr lang="ru-RU" sz="2400" dirty="0"/>
              </a:p>
            </p:txBody>
          </p:sp>
        </mc:Choice>
        <mc:Fallback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02" y="2847853"/>
                <a:ext cx="1623023" cy="468205"/>
              </a:xfrm>
              <a:prstGeom prst="rect">
                <a:avLst/>
              </a:prstGeom>
              <a:blipFill rotWithShape="1">
                <a:blip r:embed="rId5"/>
                <a:stretch>
                  <a:fillRect b="-1688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Прямоугольник 18"/>
              <p:cNvSpPr/>
              <p:nvPr/>
            </p:nvSpPr>
            <p:spPr>
              <a:xfrm>
                <a:off x="35496" y="3334568"/>
                <a:ext cx="4093227" cy="4755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𝑎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400" i="1" smtClean="0"/>
                        <m:t>𝑓</m:t>
                      </m:r>
                      <m:d>
                        <m:dPr>
                          <m:ctrlPr>
                            <a:rPr lang="ru-RU" sz="2400" i="1"/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𝑏</m:t>
                          </m:r>
                        </m:e>
                      </m:d>
                      <m:r>
                        <a:rPr lang="en-US" sz="2400" i="1"/>
                        <m:t>=</m:t>
                      </m:r>
                      <m:sSup>
                        <m:sSup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/>
                                </a:rPr>
                                <m:t>𝑎</m:t>
                              </m:r>
                            </m:sup>
                          </m:sSup>
                          <m:r>
                            <a:rPr lang="en-US" sz="240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𝑏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𝟐</m:t>
                          </m:r>
                        </m:e>
                        <m:sup>
                          <m:r>
                            <a:rPr lang="en-US" sz="2400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𝒂</m:t>
                          </m:r>
                          <m:r>
                            <a:rPr lang="en-US" sz="24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24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𝒃</m:t>
                          </m:r>
                        </m:sup>
                      </m:sSup>
                    </m:oMath>
                  </m:oMathPara>
                </a14:m>
                <a:endParaRPr lang="ru-RU" sz="2400" b="1" dirty="0"/>
              </a:p>
            </p:txBody>
          </p:sp>
        </mc:Choice>
        <mc:Fallback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6" y="3334568"/>
                <a:ext cx="4093227" cy="475579"/>
              </a:xfrm>
              <a:prstGeom prst="rect">
                <a:avLst/>
              </a:prstGeom>
              <a:blipFill rotWithShape="1">
                <a:blip r:embed="rId6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Прямоугольник 19"/>
              <p:cNvSpPr/>
              <p:nvPr/>
            </p:nvSpPr>
            <p:spPr>
              <a:xfrm>
                <a:off x="2339752" y="2379648"/>
                <a:ext cx="3312368" cy="4755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/>
                        <m:t>𝑓</m:t>
                      </m:r>
                      <m:d>
                        <m:dPr>
                          <m:ctrlPr>
                            <a:rPr lang="ru-RU" sz="2400" i="1"/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𝑏</m:t>
                          </m:r>
                        </m:e>
                      </m:d>
                      <m:r>
                        <a:rPr lang="en-US" sz="2400" i="1"/>
                        <m:t>=</m:t>
                      </m:r>
                      <m:sSup>
                        <m:sSupPr>
                          <m:ctrlPr>
                            <a:rPr lang="en-US" sz="24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𝟐</m:t>
                          </m:r>
                        </m:e>
                        <m:sup>
                          <m:r>
                            <a:rPr lang="en-US" sz="24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𝒂</m:t>
                          </m:r>
                          <m:r>
                            <a:rPr lang="en-US" sz="24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24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𝒃</m:t>
                          </m:r>
                        </m:sup>
                      </m:sSup>
                    </m:oMath>
                  </m:oMathPara>
                </a14:m>
                <a:endParaRPr lang="ru-RU" sz="2400" b="1" dirty="0"/>
              </a:p>
            </p:txBody>
          </p:sp>
        </mc:Choice>
        <mc:Fallback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52" y="2379648"/>
                <a:ext cx="3312368" cy="475579"/>
              </a:xfrm>
              <a:prstGeom prst="rect">
                <a:avLst/>
              </a:prstGeom>
              <a:blipFill rotWithShape="1">
                <a:blip r:embed="rId7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Прямоугольник 21"/>
              <p:cNvSpPr/>
              <p:nvPr/>
            </p:nvSpPr>
            <p:spPr>
              <a:xfrm>
                <a:off x="2081665" y="4415481"/>
                <a:ext cx="4093227" cy="4755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n-US" sz="24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</m:d>
                      <m:r>
                        <a:rPr lang="en-US" sz="2400" b="1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400" b="1" i="1" smtClean="0">
                          <a:solidFill>
                            <a:srgbClr val="0070C0"/>
                          </a:solidFill>
                        </a:rPr>
                        <m:t>𝒇</m:t>
                      </m:r>
                      <m:d>
                        <m:dPr>
                          <m:ctrlPr>
                            <a:rPr lang="ru-RU" sz="2400" b="1" i="1">
                              <a:solidFill>
                                <a:srgbClr val="0070C0"/>
                              </a:solidFill>
                            </a:rPr>
                          </m:ctrlPr>
                        </m:dPr>
                        <m:e>
                          <m:r>
                            <a:rPr lang="en-US" sz="24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𝒃</m:t>
                          </m:r>
                        </m:e>
                      </m:d>
                      <m:r>
                        <a:rPr lang="en-US" sz="2400" b="1" i="1">
                          <a:solidFill>
                            <a:srgbClr val="0070C0"/>
                          </a:solidFill>
                        </a:rPr>
                        <m:t>=</m:t>
                      </m:r>
                      <m:r>
                        <a:rPr lang="en-US" sz="2400" b="1" i="1">
                          <a:solidFill>
                            <a:srgbClr val="0070C0"/>
                          </a:solidFill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ru-RU" sz="2400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𝒂</m:t>
                          </m:r>
                          <m:r>
                            <a:rPr lang="en-US" sz="2400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2400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𝒃</m:t>
                          </m:r>
                        </m:e>
                      </m:d>
                    </m:oMath>
                  </m:oMathPara>
                </a14:m>
                <a:endParaRPr lang="ru-RU" sz="2400" b="1" dirty="0"/>
              </a:p>
            </p:txBody>
          </p:sp>
        </mc:Choice>
        <mc:Fallback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1665" y="4415481"/>
                <a:ext cx="4093227" cy="475579"/>
              </a:xfrm>
              <a:prstGeom prst="rect">
                <a:avLst/>
              </a:prstGeom>
              <a:blipFill rotWithShape="1">
                <a:blip r:embed="rId8"/>
                <a:stretch>
                  <a:fillRect b="-1410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Прямоугольник 29"/>
              <p:cNvSpPr/>
              <p:nvPr/>
            </p:nvSpPr>
            <p:spPr>
              <a:xfrm>
                <a:off x="2492152" y="3811549"/>
                <a:ext cx="3312368" cy="4755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𝟐</m:t>
                          </m:r>
                        </m:e>
                        <m:sup>
                          <m:r>
                            <a:rPr lang="en-US" sz="2400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𝒂</m:t>
                          </m:r>
                          <m:r>
                            <a:rPr lang="en-US" sz="2400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2400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𝒃</m:t>
                          </m:r>
                        </m:sup>
                      </m:sSup>
                      <m:r>
                        <a:rPr lang="en-US" sz="2400" i="1"/>
                        <m:t>=</m:t>
                      </m:r>
                      <m:sSup>
                        <m:sSupPr>
                          <m:ctrlPr>
                            <a:rPr lang="en-US" sz="24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𝟐</m:t>
                          </m:r>
                        </m:e>
                        <m:sup>
                          <m:r>
                            <a:rPr lang="en-US" sz="24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𝒂</m:t>
                          </m:r>
                          <m:r>
                            <a:rPr lang="en-US" sz="24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24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𝒃</m:t>
                          </m:r>
                        </m:sup>
                      </m:sSup>
                    </m:oMath>
                  </m:oMathPara>
                </a14:m>
                <a:endParaRPr lang="ru-RU" sz="2400" b="1" dirty="0"/>
              </a:p>
            </p:txBody>
          </p:sp>
        </mc:Choice>
        <mc:Fallback>
          <p:sp>
            <p:nvSpPr>
              <p:cNvPr id="30" name="Прямоугольник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2152" y="3811549"/>
                <a:ext cx="3312368" cy="475579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449455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C:\Users\Iroda\Downloads\VQpq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8730" y="2211710"/>
            <a:ext cx="4392488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ject 2">
            <a:extLst>
              <a:ext uri="{FF2B5EF4-FFF2-40B4-BE49-F238E27FC236}">
                <a16:creationId xmlns:a16="http://schemas.microsoft.com/office/drawing/2014/main" xmlns="" id="{7FC1F883-1236-4202-BC5C-D62FD599365E}"/>
              </a:ext>
            </a:extLst>
          </p:cNvPr>
          <p:cNvSpPr/>
          <p:nvPr/>
        </p:nvSpPr>
        <p:spPr>
          <a:xfrm>
            <a:off x="0" y="3733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17">
            <a:extLst>
              <a:ext uri="{FF2B5EF4-FFF2-40B4-BE49-F238E27FC236}">
                <a16:creationId xmlns:a16="http://schemas.microsoft.com/office/drawing/2014/main" xmlns="" id="{4B89BF52-4653-4201-BE3B-EC0C2DD63791}"/>
              </a:ext>
            </a:extLst>
          </p:cNvPr>
          <p:cNvSpPr txBox="1">
            <a:spLocks/>
          </p:cNvSpPr>
          <p:nvPr/>
        </p:nvSpPr>
        <p:spPr>
          <a:xfrm>
            <a:off x="251520" y="41235"/>
            <a:ext cx="8835601" cy="5862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724883">
              <a:defRPr>
                <a:latin typeface="+mn-lt"/>
                <a:ea typeface="+mn-ea"/>
                <a:cs typeface="+mn-cs"/>
              </a:defRPr>
            </a:lvl2pPr>
            <a:lvl3pPr marL="1449768">
              <a:defRPr>
                <a:latin typeface="+mn-lt"/>
                <a:ea typeface="+mn-ea"/>
                <a:cs typeface="+mn-cs"/>
              </a:defRPr>
            </a:lvl3pPr>
            <a:lvl4pPr marL="2174652">
              <a:defRPr>
                <a:latin typeface="+mn-lt"/>
                <a:ea typeface="+mn-ea"/>
                <a:cs typeface="+mn-cs"/>
              </a:defRPr>
            </a:lvl4pPr>
            <a:lvl5pPr marL="2899537">
              <a:defRPr>
                <a:latin typeface="+mn-lt"/>
                <a:ea typeface="+mn-ea"/>
                <a:cs typeface="+mn-cs"/>
              </a:defRPr>
            </a:lvl5pPr>
            <a:lvl6pPr marL="3624422">
              <a:defRPr>
                <a:latin typeface="+mn-lt"/>
                <a:ea typeface="+mn-ea"/>
                <a:cs typeface="+mn-cs"/>
              </a:defRPr>
            </a:lvl6pPr>
            <a:lvl7pPr marL="4349305">
              <a:defRPr>
                <a:latin typeface="+mn-lt"/>
                <a:ea typeface="+mn-ea"/>
                <a:cs typeface="+mn-cs"/>
              </a:defRPr>
            </a:lvl7pPr>
            <a:lvl8pPr marL="5074190">
              <a:defRPr>
                <a:latin typeface="+mn-lt"/>
                <a:ea typeface="+mn-ea"/>
                <a:cs typeface="+mn-cs"/>
              </a:defRPr>
            </a:lvl8pPr>
            <a:lvl9pPr marL="5799074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en-US" sz="3800" kern="0" dirty="0" err="1"/>
              <a:t>Mustaqil</a:t>
            </a:r>
            <a:r>
              <a:rPr lang="en-US" sz="3800" kern="0" dirty="0"/>
              <a:t> </a:t>
            </a:r>
            <a:r>
              <a:rPr lang="en-US" sz="3800" kern="0" dirty="0" err="1"/>
              <a:t>yechish</a:t>
            </a:r>
            <a:r>
              <a:rPr lang="en-US" sz="3800" kern="0" dirty="0"/>
              <a:t> </a:t>
            </a:r>
            <a:r>
              <a:rPr lang="en-US" sz="3800" kern="0" dirty="0" err="1"/>
              <a:t>uchun</a:t>
            </a:r>
            <a:r>
              <a:rPr lang="en-US" sz="3800" kern="0" dirty="0"/>
              <a:t> </a:t>
            </a:r>
            <a:r>
              <a:rPr lang="en-US" sz="3800" kern="0" dirty="0" err="1"/>
              <a:t>topshiriq</a:t>
            </a:r>
            <a:endParaRPr lang="ru-RU" sz="3800" b="1" kern="0" dirty="0"/>
          </a:p>
        </p:txBody>
      </p:sp>
      <p:sp>
        <p:nvSpPr>
          <p:cNvPr id="7" name="Объект 2"/>
          <p:cNvSpPr>
            <a:spLocks noGrp="1"/>
          </p:cNvSpPr>
          <p:nvPr>
            <p:ph idx="4294967295"/>
          </p:nvPr>
        </p:nvSpPr>
        <p:spPr>
          <a:xfrm>
            <a:off x="107504" y="843557"/>
            <a:ext cx="8979617" cy="574884"/>
          </a:xfrm>
          <a:prstGeom prst="rect">
            <a:avLst/>
          </a:prstGeom>
        </p:spPr>
        <p:txBody>
          <a:bodyPr lIns="81643" tIns="40822" rIns="81643" bIns="40822"/>
          <a:lstStyle/>
          <a:p>
            <a:r>
              <a:rPr lang="en-US" sz="3200" b="1" dirty="0" smtClean="0"/>
              <a:t> </a:t>
            </a:r>
            <a:r>
              <a:rPr lang="en-US" sz="3200" b="1" i="1" dirty="0" smtClean="0"/>
              <a:t> </a:t>
            </a:r>
            <a:r>
              <a:rPr lang="en-US" sz="3200" b="1" dirty="0" smtClean="0"/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7394" y="987574"/>
            <a:ext cx="87951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 smtClean="0"/>
              <a:t>Darslik</a:t>
            </a:r>
            <a:r>
              <a:rPr lang="en-US" sz="2800" b="1" dirty="0" smtClean="0"/>
              <a:t> II </a:t>
            </a:r>
            <a:r>
              <a:rPr lang="en-US" sz="2800" b="1" dirty="0" err="1" smtClean="0"/>
              <a:t>qismining</a:t>
            </a: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rgbClr val="7030A0"/>
                </a:solidFill>
              </a:rPr>
              <a:t>8-</a:t>
            </a:r>
            <a:r>
              <a:rPr lang="en-US" sz="2800" b="1" dirty="0" smtClean="0"/>
              <a:t>sahifasidagi  </a:t>
            </a:r>
            <a:r>
              <a:rPr lang="en-US" sz="2800" b="1" dirty="0" smtClean="0">
                <a:solidFill>
                  <a:srgbClr val="7030A0"/>
                </a:solidFill>
              </a:rPr>
              <a:t>86-88-</a:t>
            </a:r>
            <a:r>
              <a:rPr lang="en-US" sz="2800" b="1" dirty="0" smtClean="0"/>
              <a:t>mashqlarni </a:t>
            </a:r>
            <a:r>
              <a:rPr lang="en-US" sz="2800" b="1" dirty="0" err="1"/>
              <a:t>yechish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79094716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0" y="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504" y="843558"/>
            <a:ext cx="4572000" cy="4924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600" b="1" i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74-mashq</a:t>
            </a:r>
            <a:r>
              <a:rPr lang="en-US" sz="2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 </a:t>
            </a:r>
            <a:endParaRPr lang="ru-RU" sz="26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0773" y="1274152"/>
            <a:ext cx="89209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/>
              <a:t>Quyidagi</a:t>
            </a:r>
            <a:r>
              <a:rPr lang="en-US" sz="2400" dirty="0"/>
              <a:t> </a:t>
            </a:r>
            <a:r>
              <a:rPr lang="en-US" sz="2400" dirty="0" err="1"/>
              <a:t>munosabatlardan</a:t>
            </a:r>
            <a:r>
              <a:rPr lang="en-US" sz="2400" dirty="0"/>
              <a:t> </a:t>
            </a:r>
            <a:r>
              <a:rPr lang="en-US" sz="2400" dirty="0" err="1"/>
              <a:t>qaysilari</a:t>
            </a:r>
            <a:r>
              <a:rPr lang="en-US" sz="2400" dirty="0"/>
              <a:t> </a:t>
            </a:r>
            <a:r>
              <a:rPr lang="en-US" sz="2400" dirty="0" err="1"/>
              <a:t>funksiya</a:t>
            </a:r>
            <a:r>
              <a:rPr lang="en-US" sz="2400" dirty="0"/>
              <a:t> </a:t>
            </a:r>
            <a:r>
              <a:rPr lang="en-US" sz="2400" dirty="0" err="1"/>
              <a:t>bo‘ladi</a:t>
            </a:r>
            <a:r>
              <a:rPr lang="en-US" sz="2400" dirty="0"/>
              <a:t>?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-2" y="122361"/>
            <a:ext cx="91439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Mustaqil</a:t>
            </a:r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bajarish</a:t>
            </a:r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uchun</a:t>
            </a:r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berilgan</a:t>
            </a:r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mashqlarni</a:t>
            </a:r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tekshirish</a:t>
            </a:r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800" dirty="0"/>
          </a:p>
        </p:txBody>
      </p:sp>
      <p:pic>
        <p:nvPicPr>
          <p:cNvPr id="22" name="Рисунок 2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38" y="1676760"/>
            <a:ext cx="8874209" cy="3284205"/>
          </a:xfrm>
          <a:prstGeom prst="rect">
            <a:avLst/>
          </a:prstGeom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683568" y="1983174"/>
            <a:ext cx="0" cy="1224136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835968" y="1983174"/>
            <a:ext cx="0" cy="1224136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963216" y="1983174"/>
            <a:ext cx="0" cy="1224136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1115616" y="1983174"/>
            <a:ext cx="0" cy="1224136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1259632" y="1983174"/>
            <a:ext cx="0" cy="1224136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1412032" y="1983174"/>
            <a:ext cx="0" cy="1224136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1539280" y="1983174"/>
            <a:ext cx="0" cy="1224136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1691680" y="1983174"/>
            <a:ext cx="0" cy="1224136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2843808" y="1983174"/>
            <a:ext cx="0" cy="1224136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2996208" y="1983174"/>
            <a:ext cx="0" cy="1224136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3123456" y="1983174"/>
            <a:ext cx="0" cy="1224136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3275856" y="1983174"/>
            <a:ext cx="0" cy="1224136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3419872" y="1983174"/>
            <a:ext cx="0" cy="1224136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3572272" y="1983174"/>
            <a:ext cx="0" cy="1224136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3699520" y="1983174"/>
            <a:ext cx="0" cy="1224136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3851920" y="1983174"/>
            <a:ext cx="0" cy="1224136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5220072" y="1956794"/>
            <a:ext cx="0" cy="1224136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5372472" y="1956794"/>
            <a:ext cx="0" cy="1224136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5499720" y="1956794"/>
            <a:ext cx="0" cy="1224136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5652120" y="1956794"/>
            <a:ext cx="0" cy="1224136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5796136" y="1956794"/>
            <a:ext cx="0" cy="1224136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5948536" y="1956794"/>
            <a:ext cx="0" cy="1224136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6075784" y="1956794"/>
            <a:ext cx="0" cy="1224136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6228184" y="1956794"/>
            <a:ext cx="0" cy="1224136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7308304" y="2067694"/>
            <a:ext cx="0" cy="1224136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7460704" y="2067694"/>
            <a:ext cx="0" cy="1224136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7587952" y="2067694"/>
            <a:ext cx="0" cy="1224136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7740352" y="2067694"/>
            <a:ext cx="0" cy="1224136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7884368" y="2067694"/>
            <a:ext cx="0" cy="1224136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8036768" y="2067694"/>
            <a:ext cx="0" cy="1224136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8164016" y="2067694"/>
            <a:ext cx="0" cy="1224136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8316416" y="2067694"/>
            <a:ext cx="0" cy="1224136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611560" y="3651870"/>
            <a:ext cx="0" cy="1224136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763960" y="3651870"/>
            <a:ext cx="0" cy="1224136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891208" y="3651870"/>
            <a:ext cx="0" cy="1224136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1043608" y="3651870"/>
            <a:ext cx="0" cy="1224136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1187624" y="3651870"/>
            <a:ext cx="0" cy="1224136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1340024" y="3651870"/>
            <a:ext cx="0" cy="1224136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1467272" y="3651870"/>
            <a:ext cx="0" cy="1224136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1619672" y="3651870"/>
            <a:ext cx="0" cy="1224136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>
            <a:off x="2843808" y="3651870"/>
            <a:ext cx="0" cy="1224136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2996208" y="3651870"/>
            <a:ext cx="0" cy="1224136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3123456" y="3651870"/>
            <a:ext cx="0" cy="1224136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3275856" y="3651870"/>
            <a:ext cx="0" cy="1224136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3419872" y="3651870"/>
            <a:ext cx="0" cy="1224136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3572272" y="3651870"/>
            <a:ext cx="0" cy="1224136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>
            <a:off x="3699520" y="3651870"/>
            <a:ext cx="0" cy="1224136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>
            <a:off x="3851920" y="3651870"/>
            <a:ext cx="0" cy="1224136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>
            <a:off x="5220072" y="3651870"/>
            <a:ext cx="0" cy="1224136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5372472" y="3651870"/>
            <a:ext cx="0" cy="1224136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5499720" y="3651870"/>
            <a:ext cx="0" cy="1224136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>
            <a:off x="5652120" y="3651870"/>
            <a:ext cx="0" cy="1224136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>
            <a:off x="5796136" y="3651870"/>
            <a:ext cx="0" cy="1224136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5948536" y="3651870"/>
            <a:ext cx="0" cy="1224136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>
            <a:off x="6075784" y="3651870"/>
            <a:ext cx="0" cy="1224136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6228184" y="3651870"/>
            <a:ext cx="0" cy="1224136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>
            <a:off x="7236296" y="3579862"/>
            <a:ext cx="0" cy="1224136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>
            <a:off x="7388696" y="3579862"/>
            <a:ext cx="0" cy="1224136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>
            <a:off x="7515944" y="3579862"/>
            <a:ext cx="0" cy="1224136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>
            <a:off x="7668344" y="3579862"/>
            <a:ext cx="0" cy="1224136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>
            <a:off x="7812360" y="3579862"/>
            <a:ext cx="0" cy="1224136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>
            <a:off x="7964760" y="3579862"/>
            <a:ext cx="0" cy="1224136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8092008" y="3579862"/>
            <a:ext cx="0" cy="1224136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>
            <a:off x="8244408" y="3579862"/>
            <a:ext cx="0" cy="1224136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9628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2"/>
          <p:cNvSpPr/>
          <p:nvPr/>
        </p:nvSpPr>
        <p:spPr>
          <a:xfrm>
            <a:off x="3" y="-20538"/>
            <a:ext cx="9143998" cy="835085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object 4"/>
          <p:cNvSpPr txBox="1">
            <a:spLocks/>
          </p:cNvSpPr>
          <p:nvPr/>
        </p:nvSpPr>
        <p:spPr>
          <a:xfrm>
            <a:off x="35496" y="-20538"/>
            <a:ext cx="9108501" cy="641980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lvl="0" algn="ctr"/>
            <a:r>
              <a:rPr lang="en-US" sz="4000" b="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Misollar</a:t>
            </a:r>
            <a:r>
              <a:rPr lang="en-US" sz="4000" b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yechish</a:t>
            </a:r>
            <a:endParaRPr lang="en-US" sz="4000" b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496" y="892732"/>
            <a:ext cx="9001000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>
                <a:solidFill>
                  <a:srgbClr val="00B050"/>
                </a:solidFill>
              </a:rPr>
              <a:t>76-mashq.   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Прямоугольник 4"/>
              <p:cNvSpPr/>
              <p:nvPr/>
            </p:nvSpPr>
            <p:spPr>
              <a:xfrm>
                <a:off x="52044" y="1412860"/>
                <a:ext cx="8928992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ru-RU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/>
                      </a:rPr>
                      <m:t>=9</m:t>
                    </m:r>
                  </m:oMath>
                </a14:m>
                <a:r>
                  <a:rPr lang="en-US" sz="2400" dirty="0"/>
                  <a:t> </a:t>
                </a:r>
                <a:r>
                  <a:rPr lang="en-US" sz="2400" dirty="0" err="1"/>
                  <a:t>tenglama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bilan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berilgan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munosabat</a:t>
                </a:r>
                <a:r>
                  <a:rPr lang="en-US" sz="2400" dirty="0"/>
                  <a:t> </a:t>
                </a:r>
                <a:r>
                  <a:rPr lang="en-US" sz="2400" dirty="0" err="1"/>
                  <a:t>funksiya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bo‘ladimi</a:t>
                </a:r>
                <a:r>
                  <a:rPr lang="en-US" sz="2400" dirty="0"/>
                  <a:t>?</a:t>
                </a:r>
                <a:endParaRPr lang="ru-RU" sz="2400" dirty="0"/>
              </a:p>
            </p:txBody>
          </p:sp>
        </mc:Choice>
        <mc:Fallback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44" y="1412860"/>
                <a:ext cx="8928992" cy="461665"/>
              </a:xfrm>
              <a:prstGeom prst="rect">
                <a:avLst/>
              </a:prstGeom>
              <a:blipFill rotWithShape="1">
                <a:blip r:embed="rId2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Прямоугольник 6"/>
          <p:cNvSpPr/>
          <p:nvPr/>
        </p:nvSpPr>
        <p:spPr>
          <a:xfrm>
            <a:off x="175245" y="1847426"/>
            <a:ext cx="13704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 err="1">
                <a:solidFill>
                  <a:srgbClr val="00B050"/>
                </a:solidFill>
              </a:rPr>
              <a:t>Yechish</a:t>
            </a:r>
            <a:r>
              <a:rPr lang="en-US" sz="2800" b="1" i="1" dirty="0">
                <a:solidFill>
                  <a:srgbClr val="00B050"/>
                </a:solidFill>
              </a:rPr>
              <a:t>.</a:t>
            </a:r>
            <a:endParaRPr lang="en-US" sz="2800" b="1" i="1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Прямоугольник 7"/>
              <p:cNvSpPr/>
              <p:nvPr/>
            </p:nvSpPr>
            <p:spPr>
              <a:xfrm>
                <a:off x="77154" y="2482830"/>
                <a:ext cx="7291548" cy="4186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2000" i="1"/>
                        </m:ctrlPr>
                      </m:sSupPr>
                      <m:e>
                        <m:r>
                          <a:rPr lang="en-US" sz="2000" i="1"/>
                          <m:t>(</m:t>
                        </m:r>
                        <m:r>
                          <a:rPr lang="en-US" sz="2000" i="1"/>
                          <m:t>𝑥</m:t>
                        </m:r>
                        <m:r>
                          <a:rPr lang="en-US" sz="2000" i="1"/>
                          <m:t>−</m:t>
                        </m:r>
                        <m:r>
                          <a:rPr lang="en-US" sz="2000" i="1"/>
                          <m:t>𝑎</m:t>
                        </m:r>
                        <m:r>
                          <a:rPr lang="en-US" sz="2000" i="1"/>
                          <m:t>)</m:t>
                        </m:r>
                      </m:e>
                      <m:sup>
                        <m:r>
                          <a:rPr lang="en-US" sz="2000" i="1"/>
                          <m:t>2</m:t>
                        </m:r>
                      </m:sup>
                    </m:sSup>
                    <m:r>
                      <a:rPr lang="en-US" sz="2000" i="1"/>
                      <m:t>+</m:t>
                    </m:r>
                    <m:sSup>
                      <m:sSupPr>
                        <m:ctrlPr>
                          <a:rPr lang="ru-RU" sz="2000" i="1"/>
                        </m:ctrlPr>
                      </m:sSupPr>
                      <m:e>
                        <m:r>
                          <a:rPr lang="en-US" sz="2000" i="1"/>
                          <m:t>(</m:t>
                        </m:r>
                        <m:r>
                          <a:rPr lang="en-US" sz="2000" i="1"/>
                          <m:t>𝑦</m:t>
                        </m:r>
                        <m:r>
                          <a:rPr lang="en-US" sz="2000" i="1"/>
                          <m:t>−</m:t>
                        </m:r>
                        <m:r>
                          <a:rPr lang="en-US" sz="2000" i="1"/>
                          <m:t>𝑏</m:t>
                        </m:r>
                        <m:r>
                          <a:rPr lang="en-US" sz="2000" i="1"/>
                          <m:t>)</m:t>
                        </m:r>
                      </m:e>
                      <m:sup>
                        <m:r>
                          <a:rPr lang="en-US" sz="2000" i="1"/>
                          <m:t>2</m:t>
                        </m:r>
                      </m:sup>
                    </m:sSup>
                    <m:r>
                      <a:rPr lang="en-US" sz="2000" i="1"/>
                      <m:t>=</m:t>
                    </m:r>
                    <m:sSup>
                      <m:sSupPr>
                        <m:ctrlPr>
                          <a:rPr lang="ru-RU" sz="2000" i="1"/>
                        </m:ctrlPr>
                      </m:sSupPr>
                      <m:e>
                        <m:r>
                          <a:rPr lang="en-US" sz="2000" i="1"/>
                          <m:t>𝑅</m:t>
                        </m:r>
                      </m:e>
                      <m:sup>
                        <m:r>
                          <a:rPr lang="en-US" sz="2000" i="1"/>
                          <m:t>2</m:t>
                        </m:r>
                      </m:sup>
                    </m:sSup>
                  </m:oMath>
                </a14:m>
                <a:r>
                  <a:rPr lang="en-US" sz="2000" dirty="0" smtClean="0"/>
                  <a:t> </a:t>
                </a:r>
                <a:r>
                  <a:rPr lang="en-US" sz="2000" dirty="0" err="1" smtClean="0"/>
                  <a:t>markazi</a:t>
                </a:r>
                <a:r>
                  <a:rPr lang="en-US" sz="2000" dirty="0" smtClean="0"/>
                  <a:t> </a:t>
                </a:r>
                <a:r>
                  <a:rPr lang="en-US" sz="2000" i="1" dirty="0" smtClean="0">
                    <a:solidFill>
                      <a:srgbClr val="0070C0"/>
                    </a:solidFill>
                  </a:rPr>
                  <a:t>O(</a:t>
                </a:r>
                <a:r>
                  <a:rPr lang="en-US" sz="2000" i="1" dirty="0" err="1" smtClean="0">
                    <a:solidFill>
                      <a:srgbClr val="0070C0"/>
                    </a:solidFill>
                  </a:rPr>
                  <a:t>a,b</a:t>
                </a:r>
                <a:r>
                  <a:rPr lang="en-US" sz="2000" i="1" dirty="0" smtClean="0">
                    <a:solidFill>
                      <a:srgbClr val="0070C0"/>
                    </a:solidFill>
                  </a:rPr>
                  <a:t>) </a:t>
                </a:r>
                <a:r>
                  <a:rPr lang="en-US" sz="2000" dirty="0" err="1" smtClean="0"/>
                  <a:t>bo‘lgan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aylana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tenglamasi</a:t>
                </a:r>
                <a:r>
                  <a:rPr lang="en-US" sz="2000" dirty="0" smtClean="0"/>
                  <a:t>.</a:t>
                </a:r>
                <a:endParaRPr lang="ru-RU" sz="2000" dirty="0"/>
              </a:p>
            </p:txBody>
          </p:sp>
        </mc:Choice>
        <mc:Fallback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54" y="2482830"/>
                <a:ext cx="7291548" cy="418641"/>
              </a:xfrm>
              <a:prstGeom prst="rect">
                <a:avLst/>
              </a:prstGeom>
              <a:blipFill rotWithShape="1">
                <a:blip r:embed="rId3"/>
                <a:stretch>
                  <a:fillRect l="-418" b="-2898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Прямоугольник 8"/>
              <p:cNvSpPr/>
              <p:nvPr/>
            </p:nvSpPr>
            <p:spPr>
              <a:xfrm>
                <a:off x="157325" y="3003798"/>
                <a:ext cx="205979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𝑎</m:t>
                    </m:r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r>
                      <a:rPr lang="en-US" sz="2000" b="0" i="1" smtClean="0">
                        <a:latin typeface="Cambria Math"/>
                      </a:rPr>
                      <m:t>𝑏</m:t>
                    </m:r>
                    <m:r>
                      <a:rPr lang="en-US" sz="2000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en-US" sz="2000" dirty="0" smtClean="0"/>
                  <a:t>,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𝑅</m:t>
                    </m:r>
                    <m:r>
                      <a:rPr lang="en-US" sz="2000" i="1">
                        <a:latin typeface="Cambria Math"/>
                      </a:rPr>
                      <m:t>=3</m:t>
                    </m:r>
                  </m:oMath>
                </a14:m>
                <a:endParaRPr lang="ru-RU" sz="2000" dirty="0"/>
              </a:p>
            </p:txBody>
          </p:sp>
        </mc:Choice>
        <mc:Fallback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325" y="3003798"/>
                <a:ext cx="2059795" cy="400110"/>
              </a:xfrm>
              <a:prstGeom prst="rect">
                <a:avLst/>
              </a:prstGeom>
              <a:blipFill rotWithShape="1">
                <a:blip r:embed="rId4"/>
                <a:stretch>
                  <a:fillRect t="-7692" b="-276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Прямая со стрелкой 23"/>
          <p:cNvCxnSpPr/>
          <p:nvPr/>
        </p:nvCxnSpPr>
        <p:spPr>
          <a:xfrm flipV="1">
            <a:off x="3624206" y="3102561"/>
            <a:ext cx="0" cy="1917461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Прямоугольник 25"/>
              <p:cNvSpPr/>
              <p:nvPr/>
            </p:nvSpPr>
            <p:spPr>
              <a:xfrm>
                <a:off x="3281660" y="4131162"/>
                <a:ext cx="342546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𝑂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>
          <p:sp>
            <p:nvSpPr>
              <p:cNvPr id="26" name="Прямоугольник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1660" y="4131162"/>
                <a:ext cx="342546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Прямая со стрелкой 26"/>
          <p:cNvCxnSpPr/>
          <p:nvPr/>
        </p:nvCxnSpPr>
        <p:spPr>
          <a:xfrm>
            <a:off x="2488253" y="4084458"/>
            <a:ext cx="2495340" cy="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2" name="Кольцо 31"/>
          <p:cNvSpPr/>
          <p:nvPr/>
        </p:nvSpPr>
        <p:spPr>
          <a:xfrm>
            <a:off x="2915816" y="3507854"/>
            <a:ext cx="1416779" cy="1246617"/>
          </a:xfrm>
          <a:prstGeom prst="donut">
            <a:avLst>
              <a:gd name="adj" fmla="val 1835"/>
            </a:avLst>
          </a:prstGeom>
          <a:ln>
            <a:solidFill>
              <a:srgbClr val="00B05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569509" y="3485806"/>
            <a:ext cx="89639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 dirty="0" smtClean="0"/>
              <a:t>O(0;0) </a:t>
            </a:r>
            <a:endParaRPr lang="ru-RU" sz="2000" dirty="0"/>
          </a:p>
        </p:txBody>
      </p:sp>
      <p:cxnSp>
        <p:nvCxnSpPr>
          <p:cNvPr id="35" name="Прямая со стрелкой 34"/>
          <p:cNvCxnSpPr>
            <a:endCxn id="32" idx="7"/>
          </p:cNvCxnSpPr>
          <p:nvPr/>
        </p:nvCxnSpPr>
        <p:spPr>
          <a:xfrm flipV="1">
            <a:off x="3624205" y="3690417"/>
            <a:ext cx="500908" cy="3940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6" name="Прямоугольник 35"/>
              <p:cNvSpPr/>
              <p:nvPr/>
            </p:nvSpPr>
            <p:spPr>
              <a:xfrm>
                <a:off x="3650122" y="3625827"/>
                <a:ext cx="310598" cy="2616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𝑅</m:t>
                      </m:r>
                    </m:oMath>
                  </m:oMathPara>
                </a14:m>
                <a:endParaRPr lang="ru-RU" sz="11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36" name="Прямоугольник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0122" y="3625827"/>
                <a:ext cx="310598" cy="26161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Прямая соединительная линия 36"/>
          <p:cNvCxnSpPr/>
          <p:nvPr/>
        </p:nvCxnSpPr>
        <p:spPr>
          <a:xfrm>
            <a:off x="2926280" y="3272652"/>
            <a:ext cx="0" cy="1552279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>
            <a:off x="3047390" y="3274313"/>
            <a:ext cx="0" cy="1552279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3165210" y="3274745"/>
            <a:ext cx="0" cy="1552279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>
            <a:off x="3286320" y="3276406"/>
            <a:ext cx="0" cy="1552279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>
            <a:off x="3430336" y="3283208"/>
            <a:ext cx="0" cy="1552279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3551446" y="3284869"/>
            <a:ext cx="0" cy="1552279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>
            <a:off x="3669266" y="3272934"/>
            <a:ext cx="0" cy="1552279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3790376" y="3274595"/>
            <a:ext cx="0" cy="1552279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>
            <a:off x="3908196" y="3275027"/>
            <a:ext cx="0" cy="1552279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>
            <a:off x="4029306" y="3276688"/>
            <a:ext cx="0" cy="1552279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>
            <a:off x="4173322" y="3283490"/>
            <a:ext cx="0" cy="1552279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>
            <a:off x="4294432" y="3285151"/>
            <a:ext cx="0" cy="1552279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82" name="Прямоугольник 81"/>
              <p:cNvSpPr/>
              <p:nvPr/>
            </p:nvSpPr>
            <p:spPr>
              <a:xfrm>
                <a:off x="4616853" y="3721831"/>
                <a:ext cx="36798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sz="1800" dirty="0"/>
              </a:p>
            </p:txBody>
          </p:sp>
        </mc:Choice>
        <mc:Fallback>
          <p:sp>
            <p:nvSpPr>
              <p:cNvPr id="82" name="Прямоугольник 8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6853" y="3721831"/>
                <a:ext cx="367985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3" name="Прямоугольник 82"/>
              <p:cNvSpPr/>
              <p:nvPr/>
            </p:nvSpPr>
            <p:spPr>
              <a:xfrm>
                <a:off x="3661321" y="2918104"/>
                <a:ext cx="37138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ru-RU" sz="1800" dirty="0"/>
              </a:p>
            </p:txBody>
          </p:sp>
        </mc:Choice>
        <mc:Fallback>
          <p:sp>
            <p:nvSpPr>
              <p:cNvPr id="83" name="Прямоугольник 8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1321" y="2918104"/>
                <a:ext cx="371384" cy="369332"/>
              </a:xfrm>
              <a:prstGeom prst="rect">
                <a:avLst/>
              </a:prstGeom>
              <a:blipFill rotWithShape="1">
                <a:blip r:embed="rId8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72230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"/>
          <p:cNvSpPr/>
          <p:nvPr/>
        </p:nvSpPr>
        <p:spPr>
          <a:xfrm>
            <a:off x="3" y="-20538"/>
            <a:ext cx="9143998" cy="835085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object 4"/>
          <p:cNvSpPr txBox="1">
            <a:spLocks/>
          </p:cNvSpPr>
          <p:nvPr/>
        </p:nvSpPr>
        <p:spPr>
          <a:xfrm>
            <a:off x="35496" y="-20538"/>
            <a:ext cx="9108501" cy="641980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lvl="0" algn="ctr"/>
            <a:r>
              <a:rPr lang="en-US" sz="4000" b="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Bir</a:t>
            </a:r>
            <a:r>
              <a:rPr lang="en-US" sz="4000" b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o‘zgaruvchili</a:t>
            </a:r>
            <a:r>
              <a:rPr lang="en-US" sz="4000" b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irratsional</a:t>
            </a:r>
            <a:r>
              <a:rPr lang="en-US" sz="4000" b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tengsizliklar</a:t>
            </a:r>
            <a:endParaRPr lang="en-US" sz="4000" b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object 4"/>
          <p:cNvSpPr txBox="1">
            <a:spLocks/>
          </p:cNvSpPr>
          <p:nvPr/>
        </p:nvSpPr>
        <p:spPr>
          <a:xfrm>
            <a:off x="35496" y="57562"/>
            <a:ext cx="9108501" cy="58042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lvl="0" algn="ctr"/>
            <a:r>
              <a:rPr lang="en-US" sz="36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Misollar</a:t>
            </a:r>
            <a:r>
              <a:rPr lang="en-US" sz="36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yechish</a:t>
            </a:r>
            <a:endParaRPr lang="en-US" sz="3600" b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Прямоугольник 4"/>
              <p:cNvSpPr/>
              <p:nvPr/>
            </p:nvSpPr>
            <p:spPr>
              <a:xfrm>
                <a:off x="35496" y="915566"/>
                <a:ext cx="9001000" cy="8925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600" b="1" i="1" dirty="0" smtClean="0">
                    <a:solidFill>
                      <a:srgbClr val="00B050"/>
                    </a:solidFill>
                  </a:rPr>
                  <a:t>77-mashq</a:t>
                </a:r>
                <a:r>
                  <a:rPr lang="en-US" sz="2600" b="1" i="1" dirty="0">
                    <a:solidFill>
                      <a:srgbClr val="00B050"/>
                    </a:solidFill>
                  </a:rPr>
                  <a:t>.  </a:t>
                </a:r>
                <a:endParaRPr lang="en-US" sz="2600" b="1" i="1" dirty="0" smtClean="0">
                  <a:solidFill>
                    <a:srgbClr val="00B050"/>
                  </a:solidFill>
                </a:endParaRPr>
              </a:p>
              <a:p>
                <a:r>
                  <a:rPr lang="en-US" sz="2600" dirty="0" smtClean="0"/>
                  <a:t>Agar </a:t>
                </a:r>
                <a14:m>
                  <m:oMath xmlns:m="http://schemas.openxmlformats.org/officeDocument/2006/math">
                    <m:r>
                      <a:rPr lang="en-US" sz="2600" i="1"/>
                      <m:t>𝑓</m:t>
                    </m:r>
                    <m:d>
                      <m:dPr>
                        <m:ctrlPr>
                          <a:rPr lang="ru-RU" sz="2600" i="1"/>
                        </m:ctrlPr>
                      </m:dPr>
                      <m:e>
                        <m:r>
                          <a:rPr lang="en-US" sz="2600" i="1"/>
                          <m:t>𝑥</m:t>
                        </m:r>
                      </m:e>
                    </m:d>
                    <m:r>
                      <a:rPr lang="en-US" sz="2600" i="1"/>
                      <m:t>=3</m:t>
                    </m:r>
                    <m:r>
                      <a:rPr lang="en-US" sz="2600" i="1"/>
                      <m:t>𝑥</m:t>
                    </m:r>
                    <m:r>
                      <a:rPr lang="en-US" sz="2600" i="1"/>
                      <m:t>+2</m:t>
                    </m:r>
                  </m:oMath>
                </a14:m>
                <a:r>
                  <a:rPr lang="en-US" sz="2600" dirty="0"/>
                  <a:t> </a:t>
                </a:r>
                <a:r>
                  <a:rPr lang="en-US" sz="2600" dirty="0" err="1"/>
                  <a:t>bo‘lsa</a:t>
                </a:r>
                <a:r>
                  <a:rPr lang="en-US" sz="2600" dirty="0"/>
                  <a:t>, </a:t>
                </a:r>
                <a:r>
                  <a:rPr lang="en-US" sz="2600" dirty="0" err="1"/>
                  <a:t>quydagi</a:t>
                </a:r>
                <a:r>
                  <a:rPr lang="en-US" sz="2600" dirty="0"/>
                  <a:t> </a:t>
                </a:r>
                <a:r>
                  <a:rPr lang="en-US" sz="2600" dirty="0" err="1"/>
                  <a:t>qiymatlarni</a:t>
                </a:r>
                <a:r>
                  <a:rPr lang="en-US" sz="2600" dirty="0"/>
                  <a:t> toping:</a:t>
                </a:r>
                <a:endParaRPr lang="ru-RU" sz="2600" dirty="0"/>
              </a:p>
            </p:txBody>
          </p:sp>
        </mc:Choice>
        <mc:Fallback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6" y="915566"/>
                <a:ext cx="9001000" cy="892552"/>
              </a:xfrm>
              <a:prstGeom prst="rect">
                <a:avLst/>
              </a:prstGeom>
              <a:blipFill rotWithShape="1">
                <a:blip r:embed="rId3"/>
                <a:stretch>
                  <a:fillRect l="-1220" t="-5442" b="-1632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Прямоугольник 5"/>
              <p:cNvSpPr/>
              <p:nvPr/>
            </p:nvSpPr>
            <p:spPr>
              <a:xfrm>
                <a:off x="35496" y="1817586"/>
                <a:ext cx="8784976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𝐴</m:t>
                    </m:r>
                    <m:r>
                      <a:rPr lang="en-US" sz="2400" b="0" i="1" smtClean="0">
                        <a:latin typeface="Cambria Math"/>
                      </a:rPr>
                      <m:t>)</m:t>
                    </m:r>
                    <m:r>
                      <a:rPr lang="en-US" sz="24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0</m:t>
                        </m:r>
                      </m:e>
                    </m:d>
                    <m:r>
                      <a:rPr lang="en-US" sz="2400" b="0" i="1" smtClean="0">
                        <a:latin typeface="Cambria Math"/>
                      </a:rPr>
                      <m:t>;</m:t>
                    </m:r>
                  </m:oMath>
                </a14:m>
                <a:r>
                  <a:rPr lang="en-US" sz="2400" dirty="0" smtClean="0"/>
                  <a:t>    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𝐵</m:t>
                    </m:r>
                    <m:r>
                      <a:rPr lang="en-US" sz="2400" i="1">
                        <a:latin typeface="Cambria Math"/>
                      </a:rPr>
                      <m:t>)</m:t>
                    </m:r>
                    <m:r>
                      <a:rPr lang="en-US" sz="24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e>
                    </m:d>
                    <m:r>
                      <a:rPr lang="en-US" sz="2400" i="1">
                        <a:latin typeface="Cambria Math"/>
                      </a:rPr>
                      <m:t>;</m:t>
                    </m:r>
                  </m:oMath>
                </a14:m>
                <a:r>
                  <a:rPr lang="en-US" sz="2400" dirty="0" smtClean="0"/>
                  <a:t>       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</a:rPr>
                      <m:t>𝐶</m:t>
                    </m:r>
                    <m:r>
                      <a:rPr lang="en-US" sz="2400" i="1">
                        <a:latin typeface="Cambria Math"/>
                      </a:rPr>
                      <m:t>)</m:t>
                    </m:r>
                    <m:r>
                      <a:rPr lang="en-US" sz="24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−1</m:t>
                        </m:r>
                      </m:e>
                    </m:d>
                    <m:r>
                      <a:rPr lang="en-US" sz="2400" i="1">
                        <a:latin typeface="Cambria Math"/>
                      </a:rPr>
                      <m:t>;</m:t>
                    </m:r>
                  </m:oMath>
                </a14:m>
                <a:r>
                  <a:rPr lang="en-US" sz="2400" dirty="0" smtClean="0"/>
                  <a:t>    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D</m:t>
                    </m:r>
                    <m:r>
                      <a:rPr lang="en-US" sz="2400" i="1">
                        <a:latin typeface="Cambria Math"/>
                      </a:rPr>
                      <m:t>)</m:t>
                    </m:r>
                    <m:r>
                      <a:rPr lang="en-US" sz="24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−5</m:t>
                        </m:r>
                      </m:e>
                    </m:d>
                    <m:r>
                      <a:rPr lang="en-US" sz="2400" i="1">
                        <a:latin typeface="Cambria Math"/>
                      </a:rPr>
                      <m:t>;</m:t>
                    </m:r>
                  </m:oMath>
                </a14:m>
                <a:endParaRPr lang="ru-RU" sz="2400" dirty="0"/>
              </a:p>
            </p:txBody>
          </p:sp>
        </mc:Choice>
        <mc:Fallback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6" y="1817586"/>
                <a:ext cx="8784976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208" b="-1710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Прямоугольник 14"/>
          <p:cNvSpPr/>
          <p:nvPr/>
        </p:nvSpPr>
        <p:spPr>
          <a:xfrm>
            <a:off x="160526" y="2297425"/>
            <a:ext cx="13704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 err="1">
                <a:solidFill>
                  <a:srgbClr val="00B050"/>
                </a:solidFill>
              </a:rPr>
              <a:t>Yechish</a:t>
            </a:r>
            <a:r>
              <a:rPr lang="en-US" sz="2800" b="1" i="1" dirty="0">
                <a:solidFill>
                  <a:srgbClr val="00B050"/>
                </a:solidFill>
              </a:rPr>
              <a:t>.</a:t>
            </a:r>
            <a:endParaRPr lang="en-US" sz="2800" b="1" i="1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Прямоугольник 15"/>
              <p:cNvSpPr/>
              <p:nvPr/>
            </p:nvSpPr>
            <p:spPr>
              <a:xfrm>
                <a:off x="126859" y="2820645"/>
                <a:ext cx="8784976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)</m:t>
                      </m:r>
                      <m:r>
                        <a:rPr lang="en-US" sz="2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=3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∙0+2=0+2=2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859" y="2820645"/>
                <a:ext cx="8784976" cy="461665"/>
              </a:xfrm>
              <a:prstGeom prst="rect">
                <a:avLst/>
              </a:prstGeom>
              <a:blipFill rotWithShape="1">
                <a:blip r:embed="rId5"/>
                <a:stretch>
                  <a:fillRect l="-208" b="-18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Прямоугольник 16"/>
              <p:cNvSpPr/>
              <p:nvPr/>
            </p:nvSpPr>
            <p:spPr>
              <a:xfrm>
                <a:off x="122947" y="3276216"/>
                <a:ext cx="8784976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:r>
                  <a:rPr lang="en-US" sz="2400" b="0" dirty="0" smtClean="0"/>
                  <a:t>B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)</m:t>
                    </m:r>
                    <m:r>
                      <a:rPr lang="en-US" sz="24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e>
                    </m:d>
                    <m:r>
                      <a:rPr lang="en-US" sz="2400" b="0" i="1" smtClean="0">
                        <a:latin typeface="Cambria Math"/>
                      </a:rPr>
                      <m:t>=3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∙2+2=6+2=2</m:t>
                    </m:r>
                  </m:oMath>
                </a14:m>
                <a:endParaRPr lang="ru-RU" sz="2400" dirty="0"/>
              </a:p>
            </p:txBody>
          </p:sp>
        </mc:Choice>
        <mc:Fallback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947" y="3276216"/>
                <a:ext cx="8784976" cy="461665"/>
              </a:xfrm>
              <a:prstGeom prst="rect">
                <a:avLst/>
              </a:prstGeom>
              <a:blipFill rotWithShape="1">
                <a:blip r:embed="rId6"/>
                <a:stretch>
                  <a:fillRect l="-1041" t="-10526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Прямоугольник 17"/>
              <p:cNvSpPr/>
              <p:nvPr/>
            </p:nvSpPr>
            <p:spPr>
              <a:xfrm>
                <a:off x="122947" y="3755845"/>
                <a:ext cx="8784976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:r>
                  <a:rPr lang="en-US" sz="2400" dirty="0" smtClean="0"/>
                  <a:t>C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)</m:t>
                    </m:r>
                    <m:r>
                      <a:rPr lang="en-US" sz="24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−1</m:t>
                        </m:r>
                      </m:e>
                    </m:d>
                    <m:r>
                      <a:rPr lang="en-US" sz="2400" b="0" i="1" smtClean="0">
                        <a:latin typeface="Cambria Math"/>
                      </a:rPr>
                      <m:t>=3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∙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−1</m:t>
                        </m:r>
                      </m:e>
                    </m:d>
                    <m:r>
                      <a:rPr lang="en-US" sz="2400" b="0" i="1" smtClean="0">
                        <a:latin typeface="Cambria Math"/>
                        <a:ea typeface="Cambria Math"/>
                      </a:rPr>
                      <m:t>+2=−3+2=−1</m:t>
                    </m:r>
                  </m:oMath>
                </a14:m>
                <a:endParaRPr lang="ru-RU" sz="2400" dirty="0"/>
              </a:p>
            </p:txBody>
          </p:sp>
        </mc:Choice>
        <mc:Fallback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947" y="3755845"/>
                <a:ext cx="8784976" cy="461665"/>
              </a:xfrm>
              <a:prstGeom prst="rect">
                <a:avLst/>
              </a:prstGeom>
              <a:blipFill rotWithShape="1">
                <a:blip r:embed="rId7"/>
                <a:stretch>
                  <a:fillRect l="-1041" t="-10526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Прямоугольник 18"/>
              <p:cNvSpPr/>
              <p:nvPr/>
            </p:nvSpPr>
            <p:spPr>
              <a:xfrm>
                <a:off x="121169" y="4217510"/>
                <a:ext cx="8784976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:r>
                  <a:rPr lang="en-US" sz="2400" dirty="0" smtClean="0"/>
                  <a:t>D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)</m:t>
                    </m:r>
                    <m:r>
                      <a:rPr lang="en-US" sz="24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−5</m:t>
                        </m:r>
                      </m:e>
                    </m:d>
                    <m:r>
                      <a:rPr lang="en-US" sz="2400" b="0" i="1" smtClean="0">
                        <a:latin typeface="Cambria Math"/>
                      </a:rPr>
                      <m:t>=3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∙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−5</m:t>
                        </m:r>
                      </m:e>
                    </m:d>
                    <m:r>
                      <a:rPr lang="en-US" sz="2400" b="0" i="1" smtClean="0">
                        <a:latin typeface="Cambria Math"/>
                        <a:ea typeface="Cambria Math"/>
                      </a:rPr>
                      <m:t>+2=−15+2=−13</m:t>
                    </m:r>
                  </m:oMath>
                </a14:m>
                <a:endParaRPr lang="ru-RU" sz="2400" dirty="0"/>
              </a:p>
            </p:txBody>
          </p:sp>
        </mc:Choice>
        <mc:Fallback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169" y="4217510"/>
                <a:ext cx="8784976" cy="461665"/>
              </a:xfrm>
              <a:prstGeom prst="rect">
                <a:avLst/>
              </a:prstGeom>
              <a:blipFill rotWithShape="1">
                <a:blip r:embed="rId8"/>
                <a:stretch>
                  <a:fillRect l="-1110" t="-10526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192317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"/>
          <p:cNvSpPr/>
          <p:nvPr/>
        </p:nvSpPr>
        <p:spPr>
          <a:xfrm>
            <a:off x="3" y="-20538"/>
            <a:ext cx="9143998" cy="835085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object 4"/>
          <p:cNvSpPr txBox="1">
            <a:spLocks/>
          </p:cNvSpPr>
          <p:nvPr/>
        </p:nvSpPr>
        <p:spPr>
          <a:xfrm>
            <a:off x="35496" y="-20538"/>
            <a:ext cx="9108501" cy="641980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lvl="0" algn="ctr"/>
            <a:r>
              <a:rPr lang="en-US" sz="4000" b="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Bir</a:t>
            </a:r>
            <a:r>
              <a:rPr lang="en-US" sz="4000" b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o‘zgaruvchili</a:t>
            </a:r>
            <a:r>
              <a:rPr lang="en-US" sz="4000" b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irratsional</a:t>
            </a:r>
            <a:r>
              <a:rPr lang="en-US" sz="4000" b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tengsizliklar</a:t>
            </a:r>
            <a:endParaRPr lang="en-US" sz="4000" b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object 4"/>
          <p:cNvSpPr txBox="1">
            <a:spLocks/>
          </p:cNvSpPr>
          <p:nvPr/>
        </p:nvSpPr>
        <p:spPr>
          <a:xfrm>
            <a:off x="35496" y="57562"/>
            <a:ext cx="9108501" cy="58042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lvl="0" algn="ctr"/>
            <a:r>
              <a:rPr lang="en-US" sz="36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Misollar</a:t>
            </a:r>
            <a:r>
              <a:rPr lang="en-US" sz="36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yechish</a:t>
            </a:r>
            <a:endParaRPr lang="en-US" sz="3600" b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Прямоугольник 4"/>
              <p:cNvSpPr/>
              <p:nvPr/>
            </p:nvSpPr>
            <p:spPr>
              <a:xfrm>
                <a:off x="35496" y="915566"/>
                <a:ext cx="9001000" cy="90159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600" b="1" i="1" dirty="0" smtClean="0">
                    <a:solidFill>
                      <a:srgbClr val="00B050"/>
                    </a:solidFill>
                  </a:rPr>
                  <a:t>78-mashq</a:t>
                </a:r>
                <a:r>
                  <a:rPr lang="en-US" sz="2600" b="1" i="1" dirty="0">
                    <a:solidFill>
                      <a:srgbClr val="00B050"/>
                    </a:solidFill>
                  </a:rPr>
                  <a:t>.  </a:t>
                </a:r>
                <a:endParaRPr lang="en-US" sz="2600" b="1" i="1" dirty="0" smtClean="0">
                  <a:solidFill>
                    <a:srgbClr val="00B050"/>
                  </a:solidFill>
                </a:endParaRPr>
              </a:p>
              <a:p>
                <a:r>
                  <a:rPr lang="en-US" sz="2600" dirty="0" smtClean="0"/>
                  <a:t>Agar </a:t>
                </a:r>
                <a14:m>
                  <m:oMath xmlns:m="http://schemas.openxmlformats.org/officeDocument/2006/math">
                    <m:r>
                      <a:rPr lang="en-US" sz="2600" i="1"/>
                      <m:t>𝑓</m:t>
                    </m:r>
                    <m:d>
                      <m:dPr>
                        <m:ctrlPr>
                          <a:rPr lang="ru-RU" sz="2600" i="1"/>
                        </m:ctrlPr>
                      </m:dPr>
                      <m:e>
                        <m:r>
                          <a:rPr lang="en-US" sz="2600" i="1"/>
                          <m:t>𝑥</m:t>
                        </m:r>
                      </m:e>
                    </m:d>
                    <m:r>
                      <a:rPr lang="en-US" sz="2600" i="1"/>
                      <m:t>=3</m:t>
                    </m:r>
                    <m:r>
                      <a:rPr lang="en-US" sz="2600" i="1"/>
                      <m:t>𝑥</m:t>
                    </m:r>
                    <m:r>
                      <a:rPr lang="en-US" sz="2600" i="1"/>
                      <m:t>−</m:t>
                    </m:r>
                    <m:sSup>
                      <m:sSupPr>
                        <m:ctrlPr>
                          <a:rPr lang="ru-RU" sz="2600" i="1"/>
                        </m:ctrlPr>
                      </m:sSupPr>
                      <m:e>
                        <m:r>
                          <a:rPr lang="en-US" sz="2600" i="1"/>
                          <m:t>𝑥</m:t>
                        </m:r>
                      </m:e>
                      <m:sup>
                        <m:r>
                          <a:rPr lang="en-US" sz="2600" i="1"/>
                          <m:t>2</m:t>
                        </m:r>
                      </m:sup>
                    </m:sSup>
                    <m:r>
                      <a:rPr lang="en-US" sz="2600" i="1"/>
                      <m:t>+2</m:t>
                    </m:r>
                  </m:oMath>
                </a14:m>
                <a:r>
                  <a:rPr lang="en-US" sz="2600" dirty="0" smtClean="0"/>
                  <a:t> </a:t>
                </a:r>
                <a:r>
                  <a:rPr lang="en-US" sz="2600" dirty="0" err="1"/>
                  <a:t>bo‘lsa</a:t>
                </a:r>
                <a:r>
                  <a:rPr lang="en-US" sz="2600" dirty="0"/>
                  <a:t>, </a:t>
                </a:r>
                <a:r>
                  <a:rPr lang="en-US" sz="2600" dirty="0" err="1"/>
                  <a:t>quydagi</a:t>
                </a:r>
                <a:r>
                  <a:rPr lang="en-US" sz="2600" dirty="0"/>
                  <a:t> </a:t>
                </a:r>
                <a:r>
                  <a:rPr lang="en-US" sz="2600" dirty="0" err="1"/>
                  <a:t>qiymatlarni</a:t>
                </a:r>
                <a:r>
                  <a:rPr lang="en-US" sz="2600" dirty="0"/>
                  <a:t> toping:</a:t>
                </a:r>
                <a:endParaRPr lang="ru-RU" sz="2600" dirty="0"/>
              </a:p>
            </p:txBody>
          </p:sp>
        </mc:Choice>
        <mc:Fallback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6" y="915566"/>
                <a:ext cx="9001000" cy="901593"/>
              </a:xfrm>
              <a:prstGeom prst="rect">
                <a:avLst/>
              </a:prstGeom>
              <a:blipFill rotWithShape="1">
                <a:blip r:embed="rId3"/>
                <a:stretch>
                  <a:fillRect l="-1220" t="-5405" b="-168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Прямоугольник 5"/>
              <p:cNvSpPr/>
              <p:nvPr/>
            </p:nvSpPr>
            <p:spPr>
              <a:xfrm>
                <a:off x="35496" y="1817586"/>
                <a:ext cx="8784976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𝐴</m:t>
                    </m:r>
                    <m:r>
                      <a:rPr lang="en-US" sz="2400" b="0" i="1" smtClean="0">
                        <a:latin typeface="Cambria Math"/>
                      </a:rPr>
                      <m:t>)</m:t>
                    </m:r>
                    <m:r>
                      <a:rPr lang="en-US" sz="24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0</m:t>
                        </m:r>
                      </m:e>
                    </m:d>
                    <m:r>
                      <a:rPr lang="en-US" sz="2400" b="0" i="1" smtClean="0">
                        <a:latin typeface="Cambria Math"/>
                      </a:rPr>
                      <m:t>;</m:t>
                    </m:r>
                  </m:oMath>
                </a14:m>
                <a:r>
                  <a:rPr lang="en-US" sz="2400" dirty="0" smtClean="0"/>
                  <a:t>    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𝐵</m:t>
                    </m:r>
                    <m:r>
                      <a:rPr lang="en-US" sz="2400" i="1">
                        <a:latin typeface="Cambria Math"/>
                      </a:rPr>
                      <m:t>)</m:t>
                    </m:r>
                    <m:r>
                      <a:rPr lang="en-US" sz="24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</m:e>
                    </m:d>
                    <m:r>
                      <a:rPr lang="en-US" sz="2400" i="1">
                        <a:latin typeface="Cambria Math"/>
                      </a:rPr>
                      <m:t>;</m:t>
                    </m:r>
                  </m:oMath>
                </a14:m>
                <a:r>
                  <a:rPr lang="en-US" sz="2400" dirty="0" smtClean="0"/>
                  <a:t>       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</a:rPr>
                      <m:t>𝐶</m:t>
                    </m:r>
                    <m:r>
                      <a:rPr lang="en-US" sz="2400" i="1">
                        <a:latin typeface="Cambria Math"/>
                      </a:rPr>
                      <m:t>)</m:t>
                    </m:r>
                    <m:r>
                      <a:rPr lang="en-US" sz="24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−3</m:t>
                        </m:r>
                      </m:e>
                    </m:d>
                    <m:r>
                      <a:rPr lang="en-US" sz="2400" i="1">
                        <a:latin typeface="Cambria Math"/>
                      </a:rPr>
                      <m:t>;</m:t>
                    </m:r>
                  </m:oMath>
                </a14:m>
                <a:r>
                  <a:rPr lang="en-US" sz="2400" dirty="0" smtClean="0"/>
                  <a:t>    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D</m:t>
                    </m:r>
                    <m:r>
                      <a:rPr lang="en-US" sz="2400" i="1">
                        <a:latin typeface="Cambria Math"/>
                      </a:rPr>
                      <m:t>)</m:t>
                    </m:r>
                    <m:r>
                      <a:rPr lang="en-US" sz="24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−7</m:t>
                        </m:r>
                      </m:e>
                    </m:d>
                    <m:r>
                      <a:rPr lang="en-US" sz="2400" i="1">
                        <a:latin typeface="Cambria Math"/>
                      </a:rPr>
                      <m:t>;</m:t>
                    </m:r>
                  </m:oMath>
                </a14:m>
                <a:endParaRPr lang="ru-RU" sz="2400" dirty="0"/>
              </a:p>
            </p:txBody>
          </p:sp>
        </mc:Choice>
        <mc:Fallback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6" y="1817586"/>
                <a:ext cx="8784976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208" b="-1710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Прямоугольник 14"/>
          <p:cNvSpPr/>
          <p:nvPr/>
        </p:nvSpPr>
        <p:spPr>
          <a:xfrm>
            <a:off x="160526" y="2297425"/>
            <a:ext cx="13704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 err="1">
                <a:solidFill>
                  <a:srgbClr val="00B050"/>
                </a:solidFill>
              </a:rPr>
              <a:t>Yechish</a:t>
            </a:r>
            <a:r>
              <a:rPr lang="en-US" sz="2800" b="1" i="1" dirty="0">
                <a:solidFill>
                  <a:srgbClr val="00B050"/>
                </a:solidFill>
              </a:rPr>
              <a:t>.</a:t>
            </a:r>
            <a:endParaRPr lang="en-US" sz="2800" b="1" i="1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Прямоугольник 15"/>
              <p:cNvSpPr/>
              <p:nvPr/>
            </p:nvSpPr>
            <p:spPr>
              <a:xfrm>
                <a:off x="126859" y="2820645"/>
                <a:ext cx="8784976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) </m:t>
                      </m:r>
                      <m:r>
                        <a:rPr lang="en-US" sz="2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=3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∙0−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+2=0+2=2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859" y="2820645"/>
                <a:ext cx="8784976" cy="461665"/>
              </a:xfrm>
              <a:prstGeom prst="rect">
                <a:avLst/>
              </a:prstGeom>
              <a:blipFill rotWithShape="1">
                <a:blip r:embed="rId5"/>
                <a:stretch>
                  <a:fillRect l="-208" b="-18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Прямоугольник 16"/>
              <p:cNvSpPr/>
              <p:nvPr/>
            </p:nvSpPr>
            <p:spPr>
              <a:xfrm>
                <a:off x="122947" y="3276216"/>
                <a:ext cx="8784976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:r>
                  <a:rPr lang="en-US" sz="2400" b="0" dirty="0" smtClean="0"/>
                  <a:t>B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) </m:t>
                    </m:r>
                    <m:r>
                      <a:rPr lang="en-US" sz="24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</m:e>
                    </m:d>
                    <m:r>
                      <a:rPr lang="en-US" sz="2400" i="1">
                        <a:latin typeface="Cambria Math"/>
                      </a:rPr>
                      <m:t>=3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3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−</m:t>
                    </m:r>
                    <m:sSup>
                      <m:sSupPr>
                        <m:ctrlPr>
                          <a:rPr lang="en-US" sz="2400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e>
                      <m:sup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/>
                        <a:ea typeface="Cambria Math"/>
                      </a:rPr>
                      <m:t>+2=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9−9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+2=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0+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2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=2</m:t>
                    </m:r>
                  </m:oMath>
                </a14:m>
                <a:endParaRPr lang="ru-RU" sz="2400" dirty="0"/>
              </a:p>
            </p:txBody>
          </p:sp>
        </mc:Choice>
        <mc:Fallback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947" y="3276216"/>
                <a:ext cx="8784976" cy="461665"/>
              </a:xfrm>
              <a:prstGeom prst="rect">
                <a:avLst/>
              </a:prstGeom>
              <a:blipFill rotWithShape="1">
                <a:blip r:embed="rId6"/>
                <a:stretch>
                  <a:fillRect l="-1041" t="-10526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Прямоугольник 17"/>
              <p:cNvSpPr/>
              <p:nvPr/>
            </p:nvSpPr>
            <p:spPr>
              <a:xfrm>
                <a:off x="122947" y="3755845"/>
                <a:ext cx="8784976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:r>
                  <a:rPr lang="en-US" sz="2400" dirty="0" smtClean="0"/>
                  <a:t>C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) </m:t>
                    </m:r>
                    <m:r>
                      <a:rPr lang="en-US" sz="24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</m:e>
                    </m:d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r>
                      <a:rPr lang="en-US" sz="2400" i="1">
                        <a:latin typeface="Cambria Math"/>
                      </a:rPr>
                      <m:t>3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(−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3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)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(−</m:t>
                    </m:r>
                    <m:sSup>
                      <m:sSupPr>
                        <m:ctrlPr>
                          <a:rPr lang="en-US" sz="2400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3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)</m:t>
                        </m:r>
                      </m:e>
                      <m:sup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/>
                        <a:ea typeface="Cambria Math"/>
                      </a:rPr>
                      <m:t>+2=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−9−9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+2=</m:t>
                    </m:r>
                    <m:r>
                      <a:rPr lang="en-US" sz="2400" b="0" i="0" smtClean="0">
                        <a:latin typeface="Cambria Math"/>
                        <a:ea typeface="Cambria Math"/>
                      </a:rPr>
                      <m:t>−16</m:t>
                    </m:r>
                  </m:oMath>
                </a14:m>
                <a:endParaRPr lang="ru-RU" sz="2400" dirty="0"/>
              </a:p>
            </p:txBody>
          </p:sp>
        </mc:Choice>
        <mc:Fallback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947" y="3755845"/>
                <a:ext cx="8784976" cy="461665"/>
              </a:xfrm>
              <a:prstGeom prst="rect">
                <a:avLst/>
              </a:prstGeom>
              <a:blipFill rotWithShape="1">
                <a:blip r:embed="rId7"/>
                <a:stretch>
                  <a:fillRect l="-1041" t="-10526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Прямоугольник 18"/>
              <p:cNvSpPr/>
              <p:nvPr/>
            </p:nvSpPr>
            <p:spPr>
              <a:xfrm>
                <a:off x="121169" y="4217510"/>
                <a:ext cx="8784976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:r>
                  <a:rPr lang="en-US" sz="2400" dirty="0" smtClean="0"/>
                  <a:t>D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) </m:t>
                    </m:r>
                    <m:r>
                      <a:rPr lang="en-US" sz="24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/>
                          </a:rPr>
                          <m:t>−1</m:t>
                        </m:r>
                      </m:e>
                    </m:d>
                    <m:r>
                      <a:rPr lang="en-US" sz="2400" i="1">
                        <a:latin typeface="Cambria Math"/>
                      </a:rPr>
                      <m:t>=</m:t>
                    </m:r>
                    <m:r>
                      <a:rPr lang="en-US" sz="2400" i="1">
                        <a:latin typeface="Cambria Math"/>
                      </a:rPr>
                      <m:t>3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(−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7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)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(−</m:t>
                    </m:r>
                    <m:sSup>
                      <m:sSupPr>
                        <m:ctrlPr>
                          <a:rPr lang="en-US" sz="2400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7</m:t>
                        </m:r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)</m:t>
                        </m:r>
                      </m:e>
                      <m:sup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/>
                        <a:ea typeface="Cambria Math"/>
                      </a:rPr>
                      <m:t>+2=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21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4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9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+2=</m:t>
                    </m:r>
                    <m:r>
                      <a:rPr lang="en-US" sz="240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sz="2400" b="0" i="0" smtClean="0">
                        <a:latin typeface="Cambria Math"/>
                        <a:ea typeface="Cambria Math"/>
                      </a:rPr>
                      <m:t>68</m:t>
                    </m:r>
                  </m:oMath>
                </a14:m>
                <a:endParaRPr lang="ru-RU" sz="2400" dirty="0"/>
              </a:p>
            </p:txBody>
          </p:sp>
        </mc:Choice>
        <mc:Fallback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169" y="4217510"/>
                <a:ext cx="8784976" cy="461665"/>
              </a:xfrm>
              <a:prstGeom prst="rect">
                <a:avLst/>
              </a:prstGeom>
              <a:blipFill rotWithShape="1">
                <a:blip r:embed="rId8"/>
                <a:stretch>
                  <a:fillRect l="-1110" t="-10526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2352515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"/>
          <p:cNvSpPr/>
          <p:nvPr/>
        </p:nvSpPr>
        <p:spPr>
          <a:xfrm>
            <a:off x="3" y="-20538"/>
            <a:ext cx="9143998" cy="835085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object 4"/>
          <p:cNvSpPr txBox="1">
            <a:spLocks/>
          </p:cNvSpPr>
          <p:nvPr/>
        </p:nvSpPr>
        <p:spPr>
          <a:xfrm>
            <a:off x="35496" y="-20538"/>
            <a:ext cx="9108501" cy="641980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lvl="0" algn="ctr"/>
            <a:r>
              <a:rPr lang="en-US" sz="4000" b="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Bir</a:t>
            </a:r>
            <a:r>
              <a:rPr lang="en-US" sz="4000" b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o‘zgaruvchili</a:t>
            </a:r>
            <a:r>
              <a:rPr lang="en-US" sz="4000" b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irratsional</a:t>
            </a:r>
            <a:r>
              <a:rPr lang="en-US" sz="4000" b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tengsizliklar</a:t>
            </a:r>
            <a:endParaRPr lang="en-US" sz="4000" b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object 4"/>
          <p:cNvSpPr txBox="1">
            <a:spLocks/>
          </p:cNvSpPr>
          <p:nvPr/>
        </p:nvSpPr>
        <p:spPr>
          <a:xfrm>
            <a:off x="35496" y="57562"/>
            <a:ext cx="9108501" cy="58042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lvl="0" algn="ctr"/>
            <a:r>
              <a:rPr lang="en-US" sz="36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Misollar</a:t>
            </a:r>
            <a:r>
              <a:rPr lang="en-US" sz="36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yechish</a:t>
            </a:r>
            <a:endParaRPr lang="en-US" sz="3600" b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Прямоугольник 4"/>
              <p:cNvSpPr/>
              <p:nvPr/>
            </p:nvSpPr>
            <p:spPr>
              <a:xfrm>
                <a:off x="71502" y="881131"/>
                <a:ext cx="9001000" cy="111363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600" b="1" i="1" dirty="0" smtClean="0">
                    <a:solidFill>
                      <a:srgbClr val="00B050"/>
                    </a:solidFill>
                  </a:rPr>
                  <a:t>79-mashq</a:t>
                </a:r>
                <a:r>
                  <a:rPr lang="en-US" sz="2600" b="1" i="1" dirty="0">
                    <a:solidFill>
                      <a:srgbClr val="00B050"/>
                    </a:solidFill>
                  </a:rPr>
                  <a:t>.  </a:t>
                </a:r>
                <a:endParaRPr lang="en-US" sz="2600" b="1" i="1" dirty="0" smtClean="0">
                  <a:solidFill>
                    <a:srgbClr val="00B050"/>
                  </a:solidFill>
                </a:endParaRPr>
              </a:p>
              <a:p>
                <a:r>
                  <a:rPr lang="en-US" sz="2600" dirty="0" smtClean="0"/>
                  <a:t>Agar </a:t>
                </a:r>
                <a14:m>
                  <m:oMath xmlns:m="http://schemas.openxmlformats.org/officeDocument/2006/math">
                    <m:r>
                      <a:rPr lang="en-US" sz="2800" i="1"/>
                      <m:t>𝑔</m:t>
                    </m:r>
                    <m:d>
                      <m:dPr>
                        <m:ctrlPr>
                          <a:rPr lang="ru-RU" sz="2800" i="1"/>
                        </m:ctrlPr>
                      </m:dPr>
                      <m:e>
                        <m:r>
                          <a:rPr lang="en-US" sz="2800" i="1"/>
                          <m:t>𝑥</m:t>
                        </m:r>
                      </m:e>
                    </m:d>
                    <m:r>
                      <a:rPr lang="en-US" sz="2800" i="1"/>
                      <m:t>=</m:t>
                    </m:r>
                    <m:r>
                      <a:rPr lang="en-US" sz="2800" i="1"/>
                      <m:t>𝑥</m:t>
                    </m:r>
                    <m:r>
                      <a:rPr lang="en-US" sz="2800" i="1"/>
                      <m:t>−</m:t>
                    </m:r>
                    <m:f>
                      <m:fPr>
                        <m:ctrlPr>
                          <a:rPr lang="ru-RU" sz="2800" i="1"/>
                        </m:ctrlPr>
                      </m:fPr>
                      <m:num>
                        <m:r>
                          <a:rPr lang="en-US" sz="2800" i="1"/>
                          <m:t>4</m:t>
                        </m:r>
                      </m:num>
                      <m:den>
                        <m:r>
                          <a:rPr lang="en-US" sz="2800" i="1"/>
                          <m:t>𝑥</m:t>
                        </m:r>
                      </m:den>
                    </m:f>
                  </m:oMath>
                </a14:m>
                <a:r>
                  <a:rPr lang="en-US" sz="2600" dirty="0" smtClean="0"/>
                  <a:t>  bo‘lsa</a:t>
                </a:r>
                <a:r>
                  <a:rPr lang="en-US" sz="2600" dirty="0"/>
                  <a:t>, </a:t>
                </a:r>
                <a:r>
                  <a:rPr lang="en-US" sz="2600" dirty="0" err="1"/>
                  <a:t>quydagi</a:t>
                </a:r>
                <a:r>
                  <a:rPr lang="en-US" sz="2600" dirty="0"/>
                  <a:t> </a:t>
                </a:r>
                <a:r>
                  <a:rPr lang="en-US" sz="2600" dirty="0" err="1"/>
                  <a:t>qiymatlarni</a:t>
                </a:r>
                <a:r>
                  <a:rPr lang="en-US" sz="2600" dirty="0"/>
                  <a:t> toping:</a:t>
                </a:r>
                <a:endParaRPr lang="ru-RU" sz="2600" dirty="0"/>
              </a:p>
            </p:txBody>
          </p:sp>
        </mc:Choice>
        <mc:Fallback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02" y="881131"/>
                <a:ext cx="9001000" cy="1113638"/>
              </a:xfrm>
              <a:prstGeom prst="rect">
                <a:avLst/>
              </a:prstGeom>
              <a:blipFill rotWithShape="1">
                <a:blip r:embed="rId3"/>
                <a:stretch>
                  <a:fillRect l="-1220" t="-4396" b="-494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Прямоугольник 5"/>
              <p:cNvSpPr/>
              <p:nvPr/>
            </p:nvSpPr>
            <p:spPr>
              <a:xfrm>
                <a:off x="1918" y="2003877"/>
                <a:ext cx="8784976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𝐴</m:t>
                    </m:r>
                    <m:r>
                      <a:rPr lang="en-US" sz="2400" b="0" i="1" smtClean="0">
                        <a:latin typeface="Cambria Math"/>
                      </a:rPr>
                      <m:t>) </m:t>
                    </m:r>
                    <m:r>
                      <a:rPr lang="en-US" sz="2400" b="0" i="1" smtClean="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e>
                    </m:d>
                    <m:r>
                      <a:rPr lang="en-US" sz="2400" b="0" i="1" smtClean="0">
                        <a:latin typeface="Cambria Math"/>
                      </a:rPr>
                      <m:t>;</m:t>
                    </m:r>
                  </m:oMath>
                </a14:m>
                <a:r>
                  <a:rPr lang="en-US" sz="2400" dirty="0" smtClean="0"/>
                  <a:t>    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𝐵</m:t>
                    </m:r>
                    <m:r>
                      <a:rPr lang="en-US" sz="2400" i="1">
                        <a:latin typeface="Cambria Math"/>
                      </a:rPr>
                      <m:t>)</m:t>
                    </m:r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4</m:t>
                        </m:r>
                      </m:e>
                    </m:d>
                    <m:r>
                      <a:rPr lang="en-US" sz="2400" i="1">
                        <a:latin typeface="Cambria Math"/>
                      </a:rPr>
                      <m:t>;</m:t>
                    </m:r>
                  </m:oMath>
                </a14:m>
                <a:r>
                  <a:rPr lang="en-US" sz="2400" dirty="0" smtClean="0"/>
                  <a:t>       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</a:rPr>
                      <m:t>𝐶</m:t>
                    </m:r>
                    <m:r>
                      <a:rPr lang="en-US" sz="2400" i="1">
                        <a:latin typeface="Cambria Math"/>
                      </a:rPr>
                      <m:t>)</m:t>
                    </m:r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−1</m:t>
                        </m:r>
                      </m:e>
                    </m:d>
                    <m:r>
                      <a:rPr lang="en-US" sz="2400" i="1">
                        <a:latin typeface="Cambria Math"/>
                      </a:rPr>
                      <m:t>;</m:t>
                    </m:r>
                  </m:oMath>
                </a14:m>
                <a:r>
                  <a:rPr lang="en-US" sz="2400" dirty="0" smtClean="0"/>
                  <a:t>    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D</m:t>
                    </m:r>
                    <m:r>
                      <a:rPr lang="en-US" sz="2400" i="1">
                        <a:latin typeface="Cambria Math"/>
                      </a:rPr>
                      <m:t>)</m:t>
                    </m:r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−4</m:t>
                        </m:r>
                      </m:e>
                    </m:d>
                    <m:r>
                      <a:rPr lang="en-US" sz="2400" i="1">
                        <a:latin typeface="Cambria Math"/>
                      </a:rPr>
                      <m:t>;</m:t>
                    </m:r>
                  </m:oMath>
                </a14:m>
                <a:endParaRPr lang="ru-RU" sz="2400" dirty="0"/>
              </a:p>
            </p:txBody>
          </p:sp>
        </mc:Choice>
        <mc:Fallback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8" y="2003877"/>
                <a:ext cx="8784976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139" b="-18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Прямоугольник 14"/>
          <p:cNvSpPr/>
          <p:nvPr/>
        </p:nvSpPr>
        <p:spPr>
          <a:xfrm>
            <a:off x="133044" y="2450520"/>
            <a:ext cx="13704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 err="1">
                <a:solidFill>
                  <a:srgbClr val="00B050"/>
                </a:solidFill>
              </a:rPr>
              <a:t>Yechish</a:t>
            </a:r>
            <a:r>
              <a:rPr lang="en-US" sz="2800" b="1" i="1" dirty="0">
                <a:solidFill>
                  <a:srgbClr val="00B050"/>
                </a:solidFill>
              </a:rPr>
              <a:t>.</a:t>
            </a:r>
            <a:endParaRPr lang="en-US" sz="2800" b="1" i="1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Прямоугольник 15"/>
              <p:cNvSpPr/>
              <p:nvPr/>
            </p:nvSpPr>
            <p:spPr>
              <a:xfrm>
                <a:off x="126859" y="2787774"/>
                <a:ext cx="8784976" cy="66742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𝐴</m:t>
                      </m:r>
                      <m:r>
                        <a:rPr lang="en-US" sz="2000" b="0" i="1" smtClean="0">
                          <a:latin typeface="Cambria Math"/>
                        </a:rPr>
                        <m:t>) </m:t>
                      </m:r>
                      <m:r>
                        <a:rPr lang="en-US" sz="2000" b="0" i="1" smtClean="0">
                          <a:latin typeface="Cambria Math"/>
                        </a:rPr>
                        <m:t>𝑔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1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=1</m:t>
                      </m:r>
                      <m:r>
                        <a:rPr lang="en-US" sz="2000" i="1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ru-RU" sz="20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1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=1−4=−3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859" y="2787774"/>
                <a:ext cx="8784976" cy="66742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Прямоугольник 16"/>
              <p:cNvSpPr/>
              <p:nvPr/>
            </p:nvSpPr>
            <p:spPr>
              <a:xfrm>
                <a:off x="125526" y="3409065"/>
                <a:ext cx="8784976" cy="5517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:r>
                  <a:rPr lang="en-US" sz="2400" b="0" dirty="0" smtClean="0"/>
                  <a:t>B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) </m:t>
                    </m:r>
                    <m:r>
                      <a:rPr lang="en-US" sz="2000" b="0" i="1" smtClean="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sz="20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</a:rPr>
                          <m:t>4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b="0" i="1" smtClean="0">
                        <a:latin typeface="Cambria Math"/>
                      </a:rPr>
                      <m:t>4</m:t>
                    </m:r>
                    <m:r>
                      <a:rPr lang="en-US" sz="2400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ru-RU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=4−1=3</m:t>
                    </m:r>
                  </m:oMath>
                </a14:m>
                <a:endParaRPr lang="ru-RU" sz="2400" dirty="0"/>
              </a:p>
            </p:txBody>
          </p:sp>
        </mc:Choice>
        <mc:Fallback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526" y="3409065"/>
                <a:ext cx="8784976" cy="551754"/>
              </a:xfrm>
              <a:prstGeom prst="rect">
                <a:avLst/>
              </a:prstGeom>
              <a:blipFill rotWithShape="1">
                <a:blip r:embed="rId6"/>
                <a:stretch>
                  <a:fillRect l="-1110" t="-2198" b="-1428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Прямоугольник 17"/>
              <p:cNvSpPr/>
              <p:nvPr/>
            </p:nvSpPr>
            <p:spPr>
              <a:xfrm>
                <a:off x="124270" y="3960818"/>
                <a:ext cx="8784976" cy="5993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:r>
                  <a:rPr lang="en-US" sz="2400" dirty="0" smtClean="0"/>
                  <a:t>C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) </m:t>
                    </m:r>
                    <m:r>
                      <a:rPr lang="en-US" sz="2000" b="0" i="1" smtClean="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</a:rPr>
                          <m:t>−1</m:t>
                        </m:r>
                      </m:e>
                    </m:d>
                    <m:r>
                      <a:rPr lang="en-US" sz="2000" b="0" i="1" smtClean="0">
                        <a:latin typeface="Cambria Math"/>
                      </a:rPr>
                      <m:t>=−1</m:t>
                    </m:r>
                    <m:r>
                      <a:rPr lang="en-US" sz="2400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ru-RU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(−1)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=−1+4=3</m:t>
                    </m:r>
                  </m:oMath>
                </a14:m>
                <a:endParaRPr lang="ru-RU" sz="2400" dirty="0"/>
              </a:p>
            </p:txBody>
          </p:sp>
        </mc:Choice>
        <mc:Fallback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270" y="3960818"/>
                <a:ext cx="8784976" cy="599395"/>
              </a:xfrm>
              <a:prstGeom prst="rect">
                <a:avLst/>
              </a:prstGeom>
              <a:blipFill rotWithShape="1">
                <a:blip r:embed="rId7"/>
                <a:stretch>
                  <a:fillRect l="-1041" t="-2041" b="-61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Прямоугольник 18"/>
              <p:cNvSpPr/>
              <p:nvPr/>
            </p:nvSpPr>
            <p:spPr>
              <a:xfrm>
                <a:off x="110539" y="4512573"/>
                <a:ext cx="8784976" cy="5993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:r>
                  <a:rPr lang="en-US" sz="2400" dirty="0" smtClean="0"/>
                  <a:t>D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) </m:t>
                    </m:r>
                    <m:r>
                      <a:rPr lang="en-US" sz="2000" b="0" i="1" smtClean="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sz="20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−1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b="0" i="1" smtClean="0">
                        <a:latin typeface="Cambria Math"/>
                      </a:rPr>
                      <m:t>−4</m:t>
                    </m:r>
                    <m:r>
                      <a:rPr lang="en-US" sz="2400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ru-RU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4</m:t>
                        </m:r>
                      </m:num>
                      <m:den>
                        <m:d>
                          <m:d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−4</m:t>
                            </m:r>
                          </m:e>
                        </m:d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=−4+1=−3</m:t>
                    </m:r>
                  </m:oMath>
                </a14:m>
                <a:endParaRPr lang="ru-RU" sz="2400" dirty="0"/>
              </a:p>
            </p:txBody>
          </p:sp>
        </mc:Choice>
        <mc:Fallback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539" y="4512573"/>
                <a:ext cx="8784976" cy="599395"/>
              </a:xfrm>
              <a:prstGeom prst="rect">
                <a:avLst/>
              </a:prstGeom>
              <a:blipFill rotWithShape="1">
                <a:blip r:embed="rId8"/>
                <a:stretch>
                  <a:fillRect l="-1041" t="-2020" b="-50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4413353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"/>
          <p:cNvSpPr/>
          <p:nvPr/>
        </p:nvSpPr>
        <p:spPr>
          <a:xfrm>
            <a:off x="3" y="-20538"/>
            <a:ext cx="9143998" cy="835085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object 4"/>
          <p:cNvSpPr txBox="1">
            <a:spLocks/>
          </p:cNvSpPr>
          <p:nvPr/>
        </p:nvSpPr>
        <p:spPr>
          <a:xfrm>
            <a:off x="35496" y="-20538"/>
            <a:ext cx="9108501" cy="641980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lvl="0" algn="ctr"/>
            <a:r>
              <a:rPr lang="en-US" sz="4000" b="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Bir</a:t>
            </a:r>
            <a:r>
              <a:rPr lang="en-US" sz="4000" b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o‘zgaruvchili</a:t>
            </a:r>
            <a:r>
              <a:rPr lang="en-US" sz="4000" b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irratsional</a:t>
            </a:r>
            <a:r>
              <a:rPr lang="en-US" sz="4000" b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tengsizliklar</a:t>
            </a:r>
            <a:endParaRPr lang="en-US" sz="4000" b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object 4"/>
          <p:cNvSpPr txBox="1">
            <a:spLocks/>
          </p:cNvSpPr>
          <p:nvPr/>
        </p:nvSpPr>
        <p:spPr>
          <a:xfrm>
            <a:off x="35496" y="57562"/>
            <a:ext cx="9108501" cy="58042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lvl="0" algn="ctr"/>
            <a:r>
              <a:rPr lang="en-US" sz="36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Misollar</a:t>
            </a:r>
            <a:r>
              <a:rPr lang="en-US" sz="36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yechish</a:t>
            </a:r>
            <a:endParaRPr lang="en-US" sz="3600" b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Прямоугольник 4"/>
              <p:cNvSpPr/>
              <p:nvPr/>
            </p:nvSpPr>
            <p:spPr>
              <a:xfrm>
                <a:off x="71502" y="881131"/>
                <a:ext cx="9001000" cy="7146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600" b="1" i="1" dirty="0" smtClean="0">
                    <a:solidFill>
                      <a:srgbClr val="00B050"/>
                    </a:solidFill>
                  </a:rPr>
                  <a:t>82-mashq</a:t>
                </a:r>
                <a:r>
                  <a:rPr lang="en-US" sz="2600" b="1" i="1" dirty="0">
                    <a:solidFill>
                      <a:srgbClr val="00B050"/>
                    </a:solidFill>
                  </a:rPr>
                  <a:t>.  </a:t>
                </a:r>
                <a14:m>
                  <m:oMath xmlns:m="http://schemas.openxmlformats.org/officeDocument/2006/math">
                    <m:r>
                      <a:rPr lang="en-US" sz="2800" i="1"/>
                      <m:t>𝐺</m:t>
                    </m:r>
                    <m:d>
                      <m:dPr>
                        <m:ctrlPr>
                          <a:rPr lang="ru-RU" sz="2800" i="1"/>
                        </m:ctrlPr>
                      </m:dPr>
                      <m:e>
                        <m:r>
                          <a:rPr lang="en-US" sz="2800" i="1"/>
                          <m:t>𝑥</m:t>
                        </m:r>
                      </m:e>
                    </m:d>
                    <m:r>
                      <a:rPr lang="en-US" sz="2800" i="1"/>
                      <m:t>=</m:t>
                    </m:r>
                    <m:f>
                      <m:fPr>
                        <m:ctrlPr>
                          <a:rPr lang="ru-RU" sz="2800" i="1"/>
                        </m:ctrlPr>
                      </m:fPr>
                      <m:num>
                        <m:r>
                          <a:rPr lang="en-US" sz="2800" i="1"/>
                          <m:t>2</m:t>
                        </m:r>
                        <m:r>
                          <a:rPr lang="en-US" sz="2800" i="1"/>
                          <m:t>𝑥</m:t>
                        </m:r>
                        <m:r>
                          <a:rPr lang="en-US" sz="2800" i="1"/>
                          <m:t>+3</m:t>
                        </m:r>
                      </m:num>
                      <m:den>
                        <m:r>
                          <a:rPr lang="en-US" sz="2800" i="1"/>
                          <m:t>𝑥</m:t>
                        </m:r>
                        <m:r>
                          <a:rPr lang="en-US" sz="2800" i="1"/>
                          <m:t>−4</m:t>
                        </m:r>
                      </m:den>
                    </m:f>
                  </m:oMath>
                </a14:m>
                <a:r>
                  <a:rPr lang="en-US" sz="2400" dirty="0"/>
                  <a:t>  </a:t>
                </a:r>
                <a:r>
                  <a:rPr lang="en-US" sz="2400" dirty="0" err="1"/>
                  <a:t>funksiya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uchun</a:t>
                </a:r>
                <a:r>
                  <a:rPr lang="en-US" sz="2400" dirty="0"/>
                  <a:t>:</a:t>
                </a:r>
                <a:endParaRPr lang="ru-RU" sz="2400" dirty="0"/>
              </a:p>
            </p:txBody>
          </p:sp>
        </mc:Choice>
        <mc:Fallback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02" y="881131"/>
                <a:ext cx="9001000" cy="714683"/>
              </a:xfrm>
              <a:prstGeom prst="rect">
                <a:avLst/>
              </a:prstGeom>
              <a:blipFill rotWithShape="1">
                <a:blip r:embed="rId3"/>
                <a:stretch>
                  <a:fillRect l="-1220" b="-76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Прямоугольник 14"/>
          <p:cNvSpPr/>
          <p:nvPr/>
        </p:nvSpPr>
        <p:spPr>
          <a:xfrm>
            <a:off x="179512" y="3291830"/>
            <a:ext cx="13704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 err="1">
                <a:solidFill>
                  <a:srgbClr val="00B050"/>
                </a:solidFill>
              </a:rPr>
              <a:t>Yechish</a:t>
            </a:r>
            <a:r>
              <a:rPr lang="en-US" sz="2800" b="1" i="1" dirty="0">
                <a:solidFill>
                  <a:srgbClr val="00B050"/>
                </a:solidFill>
              </a:rPr>
              <a:t>.</a:t>
            </a:r>
            <a:endParaRPr lang="en-US" sz="2800" b="1" i="1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Прямоугольник 15"/>
              <p:cNvSpPr/>
              <p:nvPr/>
            </p:nvSpPr>
            <p:spPr>
              <a:xfrm>
                <a:off x="100709" y="1495549"/>
                <a:ext cx="8784976" cy="19389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000" smtClean="0"/>
                        <m:t>a</m:t>
                      </m:r>
                      <m:r>
                        <m:rPr>
                          <m:nor/>
                        </m:rPr>
                        <a:rPr lang="en-US" sz="2000" smtClean="0"/>
                        <m:t>) </m:t>
                      </m:r>
                      <m:r>
                        <a:rPr lang="en-US" sz="2000" i="1"/>
                        <m:t>𝐺</m:t>
                      </m:r>
                      <m:d>
                        <m:dPr>
                          <m:ctrlPr>
                            <a:rPr lang="ru-RU" sz="2000" i="1"/>
                          </m:ctrlPr>
                        </m:dPr>
                        <m:e>
                          <m:r>
                            <a:rPr lang="en-US" sz="2000" i="1"/>
                            <m:t>2</m:t>
                          </m:r>
                        </m:e>
                      </m:d>
                      <m:r>
                        <a:rPr lang="en-US" sz="2000" i="1"/>
                        <m:t>,</m:t>
                      </m:r>
                      <m:r>
                        <a:rPr lang="en-US" sz="2000" b="0" i="1" smtClean="0">
                          <a:latin typeface="Cambria Math"/>
                        </a:rPr>
                        <m:t> </m:t>
                      </m:r>
                      <m:r>
                        <a:rPr lang="en-US" sz="2000" i="1"/>
                        <m:t>𝐺</m:t>
                      </m:r>
                      <m:d>
                        <m:dPr>
                          <m:ctrlPr>
                            <a:rPr lang="ru-RU" sz="2000" i="1"/>
                          </m:ctrlPr>
                        </m:dPr>
                        <m:e>
                          <m:r>
                            <a:rPr lang="en-US" sz="2000" i="1"/>
                            <m:t>0</m:t>
                          </m:r>
                        </m:e>
                      </m:d>
                      <m:r>
                        <m:rPr>
                          <m:nor/>
                        </m:rPr>
                        <a:rPr lang="en-US" sz="2000"/>
                        <m:t> </m:t>
                      </m:r>
                      <m:r>
                        <m:rPr>
                          <m:nor/>
                        </m:rPr>
                        <a:rPr lang="en-US" sz="2000"/>
                        <m:t>va</m:t>
                      </m:r>
                      <m:r>
                        <m:rPr>
                          <m:nor/>
                        </m:rPr>
                        <a:rPr lang="en-US" sz="2000"/>
                        <m:t> </m:t>
                      </m:r>
                      <m:r>
                        <a:rPr lang="en-US" sz="2000" i="1"/>
                        <m:t>𝐺</m:t>
                      </m:r>
                      <m:d>
                        <m:dPr>
                          <m:ctrlPr>
                            <a:rPr lang="ru-RU" sz="2000" i="1"/>
                          </m:ctrlPr>
                        </m:dPr>
                        <m:e>
                          <m:r>
                            <a:rPr lang="en-US" sz="2000" i="1"/>
                            <m:t>−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0,5</m:t>
                          </m:r>
                        </m:e>
                      </m:d>
                      <m:r>
                        <m:rPr>
                          <m:nor/>
                        </m:rPr>
                        <a:rPr lang="en-US" sz="2000" b="0" i="0" smtClean="0"/>
                        <m:t> </m:t>
                      </m:r>
                      <m:r>
                        <m:rPr>
                          <m:nor/>
                        </m:rPr>
                        <a:rPr lang="en-US" sz="2000"/>
                        <m:t>larni</m:t>
                      </m:r>
                      <m:r>
                        <m:rPr>
                          <m:nor/>
                        </m:rPr>
                        <a:rPr lang="en-US" sz="2000"/>
                        <m:t> </m:t>
                      </m:r>
                      <m:r>
                        <m:rPr>
                          <m:nor/>
                        </m:rPr>
                        <a:rPr lang="en-US" sz="2000"/>
                        <m:t>toping</m:t>
                      </m:r>
                      <m:r>
                        <m:rPr>
                          <m:nor/>
                        </m:rPr>
                        <a:rPr lang="en-US" sz="2000"/>
                        <m:t>;</m:t>
                      </m:r>
                    </m:oMath>
                  </m:oMathPara>
                </a14:m>
                <a:endParaRPr lang="ru-RU" sz="2000" dirty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000"/>
                        <m:t>b</m:t>
                      </m:r>
                      <m:r>
                        <m:rPr>
                          <m:nor/>
                        </m:rPr>
                        <a:rPr lang="en-US" sz="2000"/>
                        <m:t>) </m:t>
                      </m:r>
                      <m:r>
                        <m:rPr>
                          <m:nor/>
                        </m:rPr>
                        <a:rPr lang="en-US" sz="2000"/>
                        <m:t>Qanday</m:t>
                      </m:r>
                      <m:r>
                        <m:rPr>
                          <m:nor/>
                        </m:rPr>
                        <a:rPr lang="en-US" sz="2000"/>
                        <m:t> </m:t>
                      </m:r>
                      <m:r>
                        <a:rPr lang="en-US" sz="2000" i="1"/>
                        <m:t>𝑥</m:t>
                      </m:r>
                      <m:r>
                        <m:rPr>
                          <m:nor/>
                        </m:rPr>
                        <a:rPr lang="en-US" sz="2000"/>
                        <m:t> </m:t>
                      </m:r>
                      <m:r>
                        <m:rPr>
                          <m:nor/>
                        </m:rPr>
                        <a:rPr lang="en-US" sz="2000"/>
                        <m:t>larda</m:t>
                      </m:r>
                      <m:r>
                        <m:rPr>
                          <m:nor/>
                        </m:rPr>
                        <a:rPr lang="en-US" sz="2000"/>
                        <m:t> </m:t>
                      </m:r>
                      <m:r>
                        <a:rPr lang="en-US" sz="2000" i="1"/>
                        <m:t>𝐺</m:t>
                      </m:r>
                      <m:d>
                        <m:dPr>
                          <m:ctrlPr>
                            <a:rPr lang="ru-RU" sz="2000" i="1"/>
                          </m:ctrlPr>
                        </m:dPr>
                        <m:e>
                          <m:r>
                            <a:rPr lang="en-US" sz="2000" i="1"/>
                            <m:t>𝑥</m:t>
                          </m:r>
                        </m:e>
                      </m:d>
                      <m:r>
                        <m:rPr>
                          <m:nor/>
                        </m:rPr>
                        <a:rPr lang="en-US" sz="2000"/>
                        <m:t> </m:t>
                      </m:r>
                      <m:r>
                        <m:rPr>
                          <m:nor/>
                        </m:rPr>
                        <a:rPr lang="en-US" sz="2000"/>
                        <m:t>mavjud</m:t>
                      </m:r>
                      <m:r>
                        <m:rPr>
                          <m:nor/>
                        </m:rPr>
                        <a:rPr lang="en-US" sz="2000"/>
                        <m:t> </m:t>
                      </m:r>
                      <m:r>
                        <m:rPr>
                          <m:nor/>
                        </m:rPr>
                        <a:rPr lang="en-US" sz="2000"/>
                        <m:t>emas</m:t>
                      </m:r>
                      <m:r>
                        <m:rPr>
                          <m:nor/>
                        </m:rPr>
                        <a:rPr lang="en-US" sz="2000"/>
                        <m:t>?</m:t>
                      </m:r>
                    </m:oMath>
                  </m:oMathPara>
                </a14:m>
                <a:endParaRPr lang="en-US" sz="2000" dirty="0" smtClean="0"/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/>
                      <m:t>c</m:t>
                    </m:r>
                    <m:r>
                      <m:rPr>
                        <m:nor/>
                      </m:rPr>
                      <a:rPr lang="en-US" sz="2000"/>
                      <m:t>) </m:t>
                    </m:r>
                    <m:r>
                      <a:rPr lang="en-US" sz="2000" i="1">
                        <a:latin typeface="Cambria Math"/>
                      </a:rPr>
                      <m:t>𝐺</m:t>
                    </m:r>
                    <m:d>
                      <m:dPr>
                        <m:ctrlPr>
                          <a:rPr lang="ru-RU" sz="20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  <m:r>
                          <a:rPr lang="en-US" sz="2000" b="0" i="1" smtClean="0">
                            <a:latin typeface="Cambria Math"/>
                          </a:rPr>
                          <m:t>+2</m:t>
                        </m:r>
                      </m:e>
                    </m:d>
                    <m:r>
                      <m:rPr>
                        <m:sty m:val="p"/>
                      </m:rPr>
                      <a:rPr lang="en-US" sz="2000" b="0" i="0" smtClean="0">
                        <a:latin typeface="Cambria Math"/>
                      </a:rPr>
                      <m:t>ni</m:t>
                    </m:r>
                    <m:r>
                      <a:rPr lang="en-US" sz="2000" b="0" i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2000" b="0" dirty="0" smtClean="0">
                    <a:latin typeface="Cambria Math"/>
                  </a:rPr>
                  <a:t>toping </a:t>
                </a:r>
                <a:r>
                  <a:rPr lang="en-US" sz="2000" b="0" dirty="0" err="1" smtClean="0">
                    <a:latin typeface="Cambria Math"/>
                  </a:rPr>
                  <a:t>va</a:t>
                </a:r>
                <a:r>
                  <a:rPr lang="en-US" sz="2000" b="0" dirty="0" smtClean="0">
                    <a:latin typeface="Cambria Math"/>
                  </a:rPr>
                  <a:t> </a:t>
                </a:r>
                <a:r>
                  <a:rPr lang="en-US" sz="2000" b="0" dirty="0" err="1" smtClean="0">
                    <a:latin typeface="Cambria Math"/>
                  </a:rPr>
                  <a:t>soddalashtiring</a:t>
                </a:r>
                <a:r>
                  <a:rPr lang="en-US" sz="2000" dirty="0">
                    <a:latin typeface="Cambria Math"/>
                  </a:rPr>
                  <a:t>;</a:t>
                </a:r>
                <a:endParaRPr lang="en-US" sz="2000" b="0" dirty="0" smtClean="0">
                  <a:latin typeface="Cambria Math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000">
                          <a:latin typeface="Cambria Math"/>
                        </a:rPr>
                        <m:t>d</m:t>
                      </m:r>
                      <m:r>
                        <m:rPr>
                          <m:nor/>
                        </m:rPr>
                        <a:rPr lang="en-US" sz="2000"/>
                        <m:t>) </m:t>
                      </m:r>
                      <m:r>
                        <a:rPr lang="en-US" sz="2000" i="1"/>
                        <m:t>𝑥</m:t>
                      </m:r>
                      <m:r>
                        <m:rPr>
                          <m:nor/>
                        </m:rPr>
                        <a:rPr lang="en-US" sz="2000"/>
                        <m:t> </m:t>
                      </m:r>
                      <m:r>
                        <m:rPr>
                          <m:nor/>
                        </m:rPr>
                        <a:rPr lang="en-US" sz="2000"/>
                        <m:t>ning</m:t>
                      </m:r>
                      <m:r>
                        <m:rPr>
                          <m:nor/>
                        </m:rPr>
                        <a:rPr lang="en-US" sz="2000"/>
                        <m:t> </m:t>
                      </m:r>
                      <m:r>
                        <a:rPr lang="en-US" sz="2000" i="1"/>
                        <m:t>𝐺</m:t>
                      </m:r>
                      <m:d>
                        <m:dPr>
                          <m:ctrlPr>
                            <a:rPr lang="ru-RU" sz="2000" i="1"/>
                          </m:ctrlPr>
                        </m:dPr>
                        <m:e>
                          <m:r>
                            <a:rPr lang="en-US" sz="2000" i="1"/>
                            <m:t>𝑥</m:t>
                          </m:r>
                        </m:e>
                      </m:d>
                      <m:r>
                        <a:rPr lang="en-US" sz="2000" i="1"/>
                        <m:t>=−3</m:t>
                      </m:r>
                      <m:r>
                        <m:rPr>
                          <m:nor/>
                        </m:rPr>
                        <a:rPr lang="en-US" sz="2000"/>
                        <m:t> </m:t>
                      </m:r>
                      <m:r>
                        <m:rPr>
                          <m:nor/>
                        </m:rPr>
                        <a:rPr lang="en-US" sz="2000"/>
                        <m:t>bo</m:t>
                      </m:r>
                      <m:r>
                        <m:rPr>
                          <m:nor/>
                        </m:rPr>
                        <a:rPr lang="en-US" sz="2000"/>
                        <m:t>‘</m:t>
                      </m:r>
                      <m:r>
                        <m:rPr>
                          <m:nor/>
                        </m:rPr>
                        <a:rPr lang="en-US" sz="2000"/>
                        <m:t>ladigan</m:t>
                      </m:r>
                      <m:r>
                        <m:rPr>
                          <m:nor/>
                        </m:rPr>
                        <a:rPr lang="en-US" sz="2000"/>
                        <m:t> </m:t>
                      </m:r>
                      <m:r>
                        <m:rPr>
                          <m:nor/>
                        </m:rPr>
                        <a:rPr lang="en-US" sz="2000"/>
                        <m:t>qiymatini</m:t>
                      </m:r>
                      <m:r>
                        <m:rPr>
                          <m:nor/>
                        </m:rPr>
                        <a:rPr lang="en-US" sz="2000"/>
                        <m:t> </m:t>
                      </m:r>
                      <m:r>
                        <m:rPr>
                          <m:nor/>
                        </m:rPr>
                        <a:rPr lang="en-US" sz="2000"/>
                        <m:t>toping</m:t>
                      </m:r>
                      <m:r>
                        <m:rPr>
                          <m:nor/>
                        </m:rPr>
                        <a:rPr lang="en-US" sz="2000"/>
                        <m:t>.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709" y="1495549"/>
                <a:ext cx="8784976" cy="1938992"/>
              </a:xfrm>
              <a:prstGeom prst="rect">
                <a:avLst/>
              </a:prstGeom>
              <a:blipFill rotWithShape="1">
                <a:blip r:embed="rId4"/>
                <a:stretch>
                  <a:fillRect l="-2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рямоугольник 2"/>
              <p:cNvSpPr/>
              <p:nvPr/>
            </p:nvSpPr>
            <p:spPr>
              <a:xfrm>
                <a:off x="179512" y="3518486"/>
                <a:ext cx="5184576" cy="15834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000" dirty="0" smtClean="0"/>
                  <a:t>a)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</a:rPr>
                      <m:t>𝐺</m:t>
                    </m:r>
                    <m:d>
                      <m:dPr>
                        <m:ctrlPr>
                          <a:rPr lang="ru-RU" sz="20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  <m:r>
                          <a:rPr lang="en-US" sz="2000" i="1" smtClean="0"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  <m:r>
                          <a:rPr lang="en-US" sz="2000" i="1">
                            <a:latin typeface="Cambria Math"/>
                          </a:rPr>
                          <m:t>+3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  <m:r>
                          <a:rPr lang="en-US" sz="2000" i="1">
                            <a:latin typeface="Cambria Math"/>
                          </a:rPr>
                          <m:t>−4</m:t>
                        </m:r>
                      </m:den>
                    </m:f>
                    <m:r>
                      <a:rPr lang="en-US" sz="2000" b="0" i="1" smtClean="0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000" b="0" i="1" smtClean="0">
                        <a:latin typeface="Cambria Math"/>
                      </a:rPr>
                      <m:t>; </m:t>
                    </m:r>
                  </m:oMath>
                </a14:m>
                <a:r>
                  <a:rPr lang="en-US" sz="2000" dirty="0" smtClean="0"/>
                  <a:t>  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latin typeface="Cambria Math"/>
                      </a:rPr>
                      <m:t> </m:t>
                    </m:r>
                    <m:r>
                      <a:rPr lang="en-US" sz="2000" i="1">
                        <a:latin typeface="Cambria Math"/>
                      </a:rPr>
                      <m:t>𝐺</m:t>
                    </m:r>
                    <m:d>
                      <m:dPr>
                        <m:ctrlPr>
                          <a:rPr lang="ru-RU" sz="20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0</m:t>
                        </m:r>
                        <m:r>
                          <a:rPr lang="en-US" sz="2000" i="1">
                            <a:latin typeface="Cambria Math"/>
                          </a:rPr>
                          <m:t>+3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0</m:t>
                        </m:r>
                        <m:r>
                          <a:rPr lang="en-US" sz="2000" i="1">
                            <a:latin typeface="Cambria Math"/>
                          </a:rPr>
                          <m:t>−4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sz="2000" b="0" i="1" smtClean="0">
                        <a:latin typeface="Cambria Math"/>
                      </a:rPr>
                      <m:t>;</m:t>
                    </m:r>
                  </m:oMath>
                </a14:m>
                <a:r>
                  <a:rPr lang="en-US" sz="2000" dirty="0" smtClean="0"/>
                  <a:t> </a:t>
                </a: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800" i="1">
                          <a:latin typeface="Cambria Math"/>
                        </a:rPr>
                        <m:t>𝐺</m:t>
                      </m:r>
                      <m:d>
                        <m:dPr>
                          <m:ctrlPr>
                            <a:rPr lang="ru-RU" sz="18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800" i="1">
                              <a:latin typeface="Cambria Math"/>
                            </a:rPr>
                            <m:t>2</m:t>
                          </m:r>
                        </m:e>
                      </m:d>
                      <m:r>
                        <a:rPr lang="en-US" sz="18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1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800" i="1">
                              <a:latin typeface="Cambria Math"/>
                            </a:rPr>
                            <m:t>2</m:t>
                          </m:r>
                          <m:r>
                            <a:rPr lang="en-US" sz="1800" i="1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(−0,5)</m:t>
                          </m:r>
                          <m:r>
                            <a:rPr lang="en-US" sz="1800" i="1">
                              <a:latin typeface="Cambria Math"/>
                            </a:rPr>
                            <m:t>+3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/>
                            </a:rPr>
                            <m:t>−0,5</m:t>
                          </m:r>
                          <m:r>
                            <a:rPr lang="en-US" sz="1800" i="1">
                              <a:latin typeface="Cambria Math"/>
                            </a:rPr>
                            <m:t>−4</m:t>
                          </m:r>
                        </m:den>
                      </m:f>
                      <m:r>
                        <a:rPr lang="en-US" sz="1800" i="1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sz="1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/>
                            </a:rPr>
                            <m:t>4,5</m:t>
                          </m:r>
                        </m:den>
                      </m:f>
                      <m:r>
                        <a:rPr lang="en-US" sz="1800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sz="1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ru-RU" sz="1800" dirty="0"/>
              </a:p>
            </p:txBody>
          </p:sp>
        </mc:Choice>
        <mc:Fallback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3518486"/>
                <a:ext cx="5184576" cy="1583447"/>
              </a:xfrm>
              <a:prstGeom prst="rect">
                <a:avLst/>
              </a:prstGeom>
              <a:blipFill rotWithShape="1">
                <a:blip r:embed="rId5"/>
                <a:stretch>
                  <a:fillRect l="-11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Прямоугольник 3"/>
              <p:cNvSpPr/>
              <p:nvPr/>
            </p:nvSpPr>
            <p:spPr>
              <a:xfrm>
                <a:off x="5408560" y="3656414"/>
                <a:ext cx="356501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 smtClean="0"/>
                      <m:t>b</m:t>
                    </m:r>
                    <m:r>
                      <m:rPr>
                        <m:nor/>
                      </m:rPr>
                      <a:rPr lang="en-US" sz="2000" smtClean="0"/>
                      <m:t>) </m:t>
                    </m:r>
                    <m:r>
                      <a:rPr lang="en-US" sz="2000" b="1" i="1" smtClean="0">
                        <a:solidFill>
                          <a:srgbClr val="002060"/>
                        </a:solidFill>
                        <a:latin typeface="Cambria Math"/>
                      </a:rPr>
                      <m:t>𝒙</m:t>
                    </m:r>
                    <m:r>
                      <a:rPr lang="en-US" sz="2000" b="1" i="1" smtClean="0">
                        <a:solidFill>
                          <a:srgbClr val="002060"/>
                        </a:solidFill>
                        <a:latin typeface="Cambria Math"/>
                      </a:rPr>
                      <m:t>=</m:t>
                    </m:r>
                    <m:r>
                      <a:rPr lang="en-US" sz="2000" b="1" i="1" smtClean="0">
                        <a:solidFill>
                          <a:srgbClr val="002060"/>
                        </a:solidFill>
                        <a:latin typeface="Cambria Math"/>
                      </a:rPr>
                      <m:t>𝟒</m:t>
                    </m:r>
                  </m:oMath>
                </a14:m>
                <a:r>
                  <a:rPr lang="en-US" sz="2000" b="1" i="1" dirty="0" smtClean="0">
                    <a:solidFill>
                      <a:srgbClr val="002060"/>
                    </a:solidFill>
                  </a:rPr>
                  <a:t> </a:t>
                </a:r>
                <a:r>
                  <a:rPr lang="en-US" sz="2000" dirty="0" smtClean="0"/>
                  <a:t>da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𝐺</m:t>
                    </m:r>
                    <m:d>
                      <m:dPr>
                        <m:ctrlPr>
                          <a:rPr lang="ru-RU" sz="20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000" dirty="0" smtClean="0"/>
                  <a:t> </a:t>
                </a:r>
                <a:r>
                  <a:rPr lang="en-US" sz="2000" dirty="0" err="1" smtClean="0"/>
                  <a:t>mavjud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emas</a:t>
                </a:r>
                <a:r>
                  <a:rPr lang="en-US" sz="2000" dirty="0" smtClean="0"/>
                  <a:t>!</a:t>
                </a:r>
                <a:endParaRPr lang="ru-RU" sz="2000" dirty="0"/>
              </a:p>
            </p:txBody>
          </p:sp>
        </mc:Choice>
        <mc:Fallback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8560" y="3656414"/>
                <a:ext cx="3565015" cy="400110"/>
              </a:xfrm>
              <a:prstGeom prst="rect">
                <a:avLst/>
              </a:prstGeom>
              <a:blipFill rotWithShape="1">
                <a:blip r:embed="rId6"/>
                <a:stretch>
                  <a:fillRect l="-513" t="-7692" b="-276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2034845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"/>
          <p:cNvSpPr/>
          <p:nvPr/>
        </p:nvSpPr>
        <p:spPr>
          <a:xfrm>
            <a:off x="3" y="-20538"/>
            <a:ext cx="9143998" cy="835085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object 4"/>
          <p:cNvSpPr txBox="1">
            <a:spLocks/>
          </p:cNvSpPr>
          <p:nvPr/>
        </p:nvSpPr>
        <p:spPr>
          <a:xfrm>
            <a:off x="35496" y="-20538"/>
            <a:ext cx="9108501" cy="641980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lvl="0" algn="ctr"/>
            <a:r>
              <a:rPr lang="en-US" sz="4000" b="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Bir</a:t>
            </a:r>
            <a:r>
              <a:rPr lang="en-US" sz="4000" b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o‘zgaruvchili</a:t>
            </a:r>
            <a:r>
              <a:rPr lang="en-US" sz="4000" b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irratsional</a:t>
            </a:r>
            <a:r>
              <a:rPr lang="en-US" sz="4000" b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tengsizliklar</a:t>
            </a:r>
            <a:endParaRPr lang="en-US" sz="4000" b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object 4"/>
          <p:cNvSpPr txBox="1">
            <a:spLocks/>
          </p:cNvSpPr>
          <p:nvPr/>
        </p:nvSpPr>
        <p:spPr>
          <a:xfrm>
            <a:off x="35496" y="57562"/>
            <a:ext cx="9108501" cy="58042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lvl="0" algn="ctr"/>
            <a:r>
              <a:rPr lang="en-US" sz="36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Misollar</a:t>
            </a:r>
            <a:r>
              <a:rPr lang="en-US" sz="36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yechish</a:t>
            </a:r>
            <a:endParaRPr lang="en-US" sz="3600" b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Прямоугольник 4"/>
              <p:cNvSpPr/>
              <p:nvPr/>
            </p:nvSpPr>
            <p:spPr>
              <a:xfrm>
                <a:off x="71502" y="881131"/>
                <a:ext cx="9001000" cy="7146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600" b="1" i="1" dirty="0" smtClean="0">
                    <a:solidFill>
                      <a:srgbClr val="00B050"/>
                    </a:solidFill>
                  </a:rPr>
                  <a:t>82-mashq</a:t>
                </a:r>
                <a:r>
                  <a:rPr lang="en-US" sz="2600" b="1" i="1" dirty="0">
                    <a:solidFill>
                      <a:srgbClr val="00B050"/>
                    </a:solidFill>
                  </a:rPr>
                  <a:t>.  </a:t>
                </a:r>
                <a14:m>
                  <m:oMath xmlns:m="http://schemas.openxmlformats.org/officeDocument/2006/math">
                    <m:r>
                      <a:rPr lang="en-US" sz="2800" i="1"/>
                      <m:t>𝐺</m:t>
                    </m:r>
                    <m:d>
                      <m:dPr>
                        <m:ctrlPr>
                          <a:rPr lang="ru-RU" sz="2800" i="1"/>
                        </m:ctrlPr>
                      </m:dPr>
                      <m:e>
                        <m:r>
                          <a:rPr lang="en-US" sz="2800" i="1"/>
                          <m:t>𝑥</m:t>
                        </m:r>
                      </m:e>
                    </m:d>
                    <m:r>
                      <a:rPr lang="en-US" sz="2800" i="1"/>
                      <m:t>=</m:t>
                    </m:r>
                    <m:f>
                      <m:fPr>
                        <m:ctrlPr>
                          <a:rPr lang="ru-RU" sz="2800" i="1"/>
                        </m:ctrlPr>
                      </m:fPr>
                      <m:num>
                        <m:r>
                          <a:rPr lang="en-US" sz="2800" i="1"/>
                          <m:t>2</m:t>
                        </m:r>
                        <m:r>
                          <a:rPr lang="en-US" sz="2800" i="1"/>
                          <m:t>𝑥</m:t>
                        </m:r>
                        <m:r>
                          <a:rPr lang="en-US" sz="2800" i="1"/>
                          <m:t>+3</m:t>
                        </m:r>
                      </m:num>
                      <m:den>
                        <m:r>
                          <a:rPr lang="en-US" sz="2800" i="1"/>
                          <m:t>𝑥</m:t>
                        </m:r>
                        <m:r>
                          <a:rPr lang="en-US" sz="2800" i="1"/>
                          <m:t>−4</m:t>
                        </m:r>
                      </m:den>
                    </m:f>
                  </m:oMath>
                </a14:m>
                <a:r>
                  <a:rPr lang="en-US" sz="2400" dirty="0"/>
                  <a:t>  </a:t>
                </a:r>
                <a:r>
                  <a:rPr lang="en-US" sz="2400" dirty="0" err="1"/>
                  <a:t>funksiya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uchun</a:t>
                </a:r>
                <a:r>
                  <a:rPr lang="en-US" sz="2400" dirty="0"/>
                  <a:t>:</a:t>
                </a:r>
                <a:endParaRPr lang="ru-RU" sz="2400" dirty="0"/>
              </a:p>
            </p:txBody>
          </p:sp>
        </mc:Choice>
        <mc:Fallback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02" y="881131"/>
                <a:ext cx="9001000" cy="714683"/>
              </a:xfrm>
              <a:prstGeom prst="rect">
                <a:avLst/>
              </a:prstGeom>
              <a:blipFill rotWithShape="1">
                <a:blip r:embed="rId3"/>
                <a:stretch>
                  <a:fillRect l="-1220" b="-76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Прямоугольник 15"/>
              <p:cNvSpPr/>
              <p:nvPr/>
            </p:nvSpPr>
            <p:spPr>
              <a:xfrm>
                <a:off x="70257" y="1699227"/>
                <a:ext cx="8784976" cy="7972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200" smtClean="0"/>
                        <m:t>c</m:t>
                      </m:r>
                      <m:r>
                        <m:rPr>
                          <m:nor/>
                        </m:rPr>
                        <a:rPr lang="en-US" sz="2200" smtClean="0"/>
                        <m:t>) </m:t>
                      </m:r>
                      <m:r>
                        <a:rPr lang="en-US" sz="2200" i="1">
                          <a:latin typeface="Cambria Math"/>
                        </a:rPr>
                        <m:t>𝐺</m:t>
                      </m:r>
                      <m:d>
                        <m:dPr>
                          <m:ctrlPr>
                            <a:rPr lang="ru-RU" sz="22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200" i="1">
                              <a:latin typeface="Cambria Math"/>
                            </a:rPr>
                            <m:t>𝑥</m:t>
                          </m:r>
                          <m:r>
                            <a:rPr lang="en-US" sz="2200" b="0" i="1" smtClean="0">
                              <a:latin typeface="Cambria Math"/>
                            </a:rPr>
                            <m:t>+2</m:t>
                          </m:r>
                        </m:e>
                      </m:d>
                      <m:r>
                        <a:rPr lang="en-US" sz="2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2200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d>
                            <m:dPr>
                              <m:ctrlPr>
                                <a:rPr lang="en-US" sz="22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2200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sz="2200" b="0" i="1" smtClean="0">
                                  <a:latin typeface="Cambria Math"/>
                                  <a:ea typeface="Cambria Math"/>
                                </a:rPr>
                                <m:t>+2</m:t>
                              </m:r>
                            </m:e>
                          </m:d>
                          <m:r>
                            <a:rPr lang="en-US" sz="2200" b="0" i="1" smtClean="0">
                              <a:latin typeface="Cambria Math"/>
                              <a:ea typeface="Cambria Math"/>
                            </a:rPr>
                            <m:t>+3</m:t>
                          </m:r>
                        </m:num>
                        <m:den>
                          <m:d>
                            <m:dPr>
                              <m:ctrlPr>
                                <a:rPr lang="en-US" sz="22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200" b="0" i="1" smtClean="0">
                                  <a:latin typeface="Cambria Math"/>
                                </a:rPr>
                                <m:t>+2</m:t>
                              </m:r>
                            </m:e>
                          </m:d>
                          <m:r>
                            <a:rPr lang="en-US" sz="2200" b="0" i="1" smtClean="0">
                              <a:latin typeface="Cambria Math"/>
                            </a:rPr>
                            <m:t>−4</m:t>
                          </m:r>
                        </m:den>
                      </m:f>
                      <m:r>
                        <a:rPr lang="en-US" sz="2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2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200" b="0" i="1" smtClean="0">
                              <a:latin typeface="Cambria Math"/>
                            </a:rPr>
                            <m:t>+4+3</m:t>
                          </m:r>
                        </m:num>
                        <m:den>
                          <m:r>
                            <a:rPr lang="en-US" sz="2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200" b="0" i="1" smtClean="0">
                              <a:latin typeface="Cambria Math"/>
                            </a:rPr>
                            <m:t>+2−4</m:t>
                          </m:r>
                        </m:den>
                      </m:f>
                      <m:r>
                        <a:rPr lang="en-US" sz="2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2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2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sz="22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𝒙</m:t>
                          </m:r>
                          <m:r>
                            <a:rPr lang="en-US" sz="22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22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𝟕</m:t>
                          </m:r>
                        </m:num>
                        <m:den>
                          <m:r>
                            <a:rPr lang="en-US" sz="22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𝒙</m:t>
                          </m:r>
                          <m:r>
                            <a:rPr lang="en-US" sz="22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22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sz="2200" b="1" dirty="0" smtClean="0">
                  <a:latin typeface="Cambria Math"/>
                </a:endParaRPr>
              </a:p>
            </p:txBody>
          </p:sp>
        </mc:Choice>
        <mc:Fallback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57" y="1699227"/>
                <a:ext cx="8784976" cy="79727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Прямоугольник 11"/>
              <p:cNvSpPr/>
              <p:nvPr/>
            </p:nvSpPr>
            <p:spPr>
              <a:xfrm>
                <a:off x="85205" y="2427734"/>
                <a:ext cx="8784976" cy="54688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200" smtClean="0">
                        <a:latin typeface="Cambria Math"/>
                      </a:rPr>
                      <m:t>d</m:t>
                    </m:r>
                    <m:r>
                      <m:rPr>
                        <m:nor/>
                      </m:rPr>
                      <a:rPr lang="en-US" sz="2200" smtClean="0"/>
                      <m:t>) </m:t>
                    </m:r>
                    <m:r>
                      <a:rPr lang="en-US" sz="2200" i="1"/>
                      <m:t>𝐺</m:t>
                    </m:r>
                    <m:d>
                      <m:dPr>
                        <m:ctrlPr>
                          <a:rPr lang="ru-RU" sz="2200" i="1"/>
                        </m:ctrlPr>
                      </m:dPr>
                      <m:e>
                        <m:r>
                          <a:rPr lang="en-US" sz="2200" i="1"/>
                          <m:t>𝑥</m:t>
                        </m:r>
                      </m:e>
                    </m:d>
                    <m:r>
                      <a:rPr lang="en-US" sz="2200" i="1"/>
                      <m:t>=−3</m:t>
                    </m:r>
                  </m:oMath>
                </a14:m>
                <a:r>
                  <a:rPr lang="en-US" sz="2200" dirty="0" smtClean="0"/>
                  <a:t> </a:t>
                </a:r>
                <a:endParaRPr lang="ru-RU" sz="2200" dirty="0"/>
              </a:p>
            </p:txBody>
          </p:sp>
        </mc:Choice>
        <mc:Fallback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05" y="2427734"/>
                <a:ext cx="8784976" cy="546881"/>
              </a:xfrm>
              <a:prstGeom prst="rect">
                <a:avLst/>
              </a:prstGeom>
              <a:blipFill rotWithShape="1">
                <a:blip r:embed="rId5"/>
                <a:stretch>
                  <a:fillRect l="-139" b="-88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Прямоугольник 5"/>
              <p:cNvSpPr/>
              <p:nvPr/>
            </p:nvSpPr>
            <p:spPr>
              <a:xfrm>
                <a:off x="179512" y="3075806"/>
                <a:ext cx="1841081" cy="7340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200" i="1">
                              <a:latin typeface="Cambria Math"/>
                            </a:rPr>
                            <m:t>2</m:t>
                          </m:r>
                          <m:r>
                            <a:rPr lang="en-US" sz="2200" i="1">
                              <a:latin typeface="Cambria Math"/>
                            </a:rPr>
                            <m:t>𝑥</m:t>
                          </m:r>
                          <m:r>
                            <a:rPr lang="en-US" sz="2200" i="1">
                              <a:latin typeface="Cambria Math"/>
                            </a:rPr>
                            <m:t>+3</m:t>
                          </m:r>
                        </m:num>
                        <m:den>
                          <m:r>
                            <a:rPr lang="en-US" sz="2200" i="1">
                              <a:latin typeface="Cambria Math"/>
                            </a:rPr>
                            <m:t>𝑥</m:t>
                          </m:r>
                          <m:r>
                            <a:rPr lang="en-US" sz="2200" i="1">
                              <a:latin typeface="Cambria Math"/>
                            </a:rPr>
                            <m:t>−4</m:t>
                          </m:r>
                        </m:den>
                      </m:f>
                      <m:r>
                        <a:rPr lang="en-US" sz="2200" b="0" i="1" smtClean="0">
                          <a:latin typeface="Cambria Math"/>
                        </a:rPr>
                        <m:t>=−3</m:t>
                      </m:r>
                    </m:oMath>
                  </m:oMathPara>
                </a14:m>
                <a:endParaRPr lang="ru-RU" sz="2200" dirty="0"/>
              </a:p>
            </p:txBody>
          </p:sp>
        </mc:Choice>
        <mc:Fallback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3075806"/>
                <a:ext cx="1841081" cy="73404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Прямоугольник 16"/>
              <p:cNvSpPr/>
              <p:nvPr/>
            </p:nvSpPr>
            <p:spPr>
              <a:xfrm>
                <a:off x="175866" y="3843398"/>
                <a:ext cx="2720425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 smtClean="0">
                          <a:latin typeface="Cambria Math"/>
                        </a:rPr>
                        <m:t>2</m:t>
                      </m:r>
                      <m:r>
                        <a:rPr lang="en-US" sz="2200" i="1" smtClean="0">
                          <a:latin typeface="Cambria Math"/>
                        </a:rPr>
                        <m:t>𝑥</m:t>
                      </m:r>
                      <m:r>
                        <a:rPr lang="en-US" sz="2200" i="1" smtClean="0">
                          <a:latin typeface="Cambria Math"/>
                        </a:rPr>
                        <m:t>+3 =−3(</m:t>
                      </m:r>
                      <m:r>
                        <a:rPr lang="en-US" sz="2200" b="0" i="1" smtClean="0">
                          <a:latin typeface="Cambria Math"/>
                        </a:rPr>
                        <m:t>𝑥</m:t>
                      </m:r>
                      <m:r>
                        <a:rPr lang="en-US" sz="2200" b="0" i="1" smtClean="0">
                          <a:latin typeface="Cambria Math"/>
                        </a:rPr>
                        <m:t>−4)</m:t>
                      </m:r>
                    </m:oMath>
                  </m:oMathPara>
                </a14:m>
                <a:endParaRPr lang="ru-RU" sz="2200" dirty="0"/>
              </a:p>
            </p:txBody>
          </p:sp>
        </mc:Choice>
        <mc:Fallback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866" y="3843398"/>
                <a:ext cx="2720425" cy="430887"/>
              </a:xfrm>
              <a:prstGeom prst="rect">
                <a:avLst/>
              </a:prstGeom>
              <a:blipFill rotWithShape="1">
                <a:blip r:embed="rId7"/>
                <a:stretch>
                  <a:fillRect b="-1549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Прямоугольник 17"/>
              <p:cNvSpPr/>
              <p:nvPr/>
            </p:nvSpPr>
            <p:spPr>
              <a:xfrm>
                <a:off x="179512" y="4322309"/>
                <a:ext cx="2654701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 smtClean="0">
                          <a:latin typeface="Cambria Math"/>
                        </a:rPr>
                        <m:t>2</m:t>
                      </m:r>
                      <m:r>
                        <a:rPr lang="en-US" sz="2200" i="1" smtClean="0">
                          <a:latin typeface="Cambria Math"/>
                        </a:rPr>
                        <m:t>𝑥</m:t>
                      </m:r>
                      <m:r>
                        <a:rPr lang="en-US" sz="2200" i="1" smtClean="0">
                          <a:latin typeface="Cambria Math"/>
                        </a:rPr>
                        <m:t>+3 =−3</m:t>
                      </m:r>
                      <m:r>
                        <a:rPr lang="en-US" sz="2200" b="0" i="1" smtClean="0">
                          <a:latin typeface="Cambria Math"/>
                        </a:rPr>
                        <m:t>𝑥</m:t>
                      </m:r>
                      <m:r>
                        <a:rPr lang="en-US" sz="2200" b="0" i="1" smtClean="0">
                          <a:latin typeface="Cambria Math"/>
                        </a:rPr>
                        <m:t>+12</m:t>
                      </m:r>
                    </m:oMath>
                  </m:oMathPara>
                </a14:m>
                <a:endParaRPr lang="ru-RU" sz="2200" dirty="0"/>
              </a:p>
            </p:txBody>
          </p:sp>
        </mc:Choice>
        <mc:Fallback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4322309"/>
                <a:ext cx="2654701" cy="43088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Прямоугольник 18"/>
              <p:cNvSpPr/>
              <p:nvPr/>
            </p:nvSpPr>
            <p:spPr>
              <a:xfrm>
                <a:off x="3203885" y="3113270"/>
                <a:ext cx="2444708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 smtClean="0">
                          <a:latin typeface="Cambria Math"/>
                        </a:rPr>
                        <m:t>2</m:t>
                      </m:r>
                      <m:r>
                        <a:rPr lang="en-US" sz="2200" i="1" smtClean="0">
                          <a:latin typeface="Cambria Math"/>
                        </a:rPr>
                        <m:t>𝑥</m:t>
                      </m:r>
                      <m:r>
                        <a:rPr lang="en-US" sz="2200" i="1" smtClean="0">
                          <a:latin typeface="Cambria Math"/>
                        </a:rPr>
                        <m:t>+3</m:t>
                      </m:r>
                      <m:r>
                        <a:rPr lang="en-US" sz="2200" b="0" i="1" smtClean="0">
                          <a:latin typeface="Cambria Math"/>
                        </a:rPr>
                        <m:t>𝑥</m:t>
                      </m:r>
                      <m:r>
                        <a:rPr lang="en-US" sz="2200" i="1" smtClean="0">
                          <a:latin typeface="Cambria Math"/>
                        </a:rPr>
                        <m:t> </m:t>
                      </m:r>
                      <m:r>
                        <a:rPr lang="en-US" sz="2200" b="0" i="1" smtClean="0">
                          <a:latin typeface="Cambria Math"/>
                        </a:rPr>
                        <m:t>=12−3</m:t>
                      </m:r>
                    </m:oMath>
                  </m:oMathPara>
                </a14:m>
                <a:endParaRPr lang="ru-RU" sz="2200" dirty="0"/>
              </a:p>
            </p:txBody>
          </p:sp>
        </mc:Choice>
        <mc:Fallback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85" y="3113270"/>
                <a:ext cx="2444708" cy="43088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Прямоугольник 19"/>
              <p:cNvSpPr/>
              <p:nvPr/>
            </p:nvSpPr>
            <p:spPr>
              <a:xfrm>
                <a:off x="3934852" y="3560642"/>
                <a:ext cx="1085682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 smtClean="0">
                          <a:latin typeface="Cambria Math"/>
                        </a:rPr>
                        <m:t>5</m:t>
                      </m:r>
                      <m:r>
                        <a:rPr lang="en-US" sz="2200" b="0" i="1" smtClean="0">
                          <a:latin typeface="Cambria Math"/>
                        </a:rPr>
                        <m:t>𝑥</m:t>
                      </m:r>
                      <m:r>
                        <a:rPr lang="en-US" sz="2200" b="0" i="1" smtClean="0">
                          <a:latin typeface="Cambria Math"/>
                        </a:rPr>
                        <m:t>=9</m:t>
                      </m:r>
                    </m:oMath>
                  </m:oMathPara>
                </a14:m>
                <a:endParaRPr lang="ru-RU" sz="2200" dirty="0"/>
              </a:p>
            </p:txBody>
          </p:sp>
        </mc:Choice>
        <mc:Fallback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4852" y="3560642"/>
                <a:ext cx="1085682" cy="43088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Прямоугольник 21"/>
              <p:cNvSpPr/>
              <p:nvPr/>
            </p:nvSpPr>
            <p:spPr>
              <a:xfrm>
                <a:off x="4012597" y="3928484"/>
                <a:ext cx="930191" cy="7284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/>
                        </a:rPr>
                        <m:t>𝑥</m:t>
                      </m:r>
                      <m:r>
                        <a:rPr lang="en-US" sz="2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latin typeface="Cambria Math"/>
                            </a:rPr>
                            <m:t>9</m:t>
                          </m:r>
                        </m:num>
                        <m:den>
                          <m:r>
                            <a:rPr lang="en-US" sz="2200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ru-RU" sz="2200" dirty="0"/>
              </a:p>
            </p:txBody>
          </p:sp>
        </mc:Choice>
        <mc:Fallback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2597" y="3928484"/>
                <a:ext cx="930191" cy="728405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Прямоугольник 6"/>
              <p:cNvSpPr/>
              <p:nvPr/>
            </p:nvSpPr>
            <p:spPr>
              <a:xfrm>
                <a:off x="6118683" y="4144663"/>
                <a:ext cx="2067296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𝑱𝒂𝒗𝒐𝒃</m:t>
                      </m:r>
                      <m:r>
                        <a:rPr lang="en-US" sz="2400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: </m:t>
                      </m:r>
                      <m:r>
                        <a:rPr lang="en-US" sz="24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sz="24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𝟗</m:t>
                          </m:r>
                        </m:num>
                        <m:den>
                          <m:r>
                            <a:rPr lang="en-US" sz="2400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ru-RU" sz="2400" b="1" dirty="0"/>
              </a:p>
            </p:txBody>
          </p:sp>
        </mc:Choice>
        <mc:Fallback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8683" y="4144663"/>
                <a:ext cx="2067296" cy="78617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084025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"/>
          <p:cNvSpPr/>
          <p:nvPr/>
        </p:nvSpPr>
        <p:spPr>
          <a:xfrm>
            <a:off x="3" y="-20538"/>
            <a:ext cx="9143998" cy="835085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object 4"/>
          <p:cNvSpPr txBox="1">
            <a:spLocks/>
          </p:cNvSpPr>
          <p:nvPr/>
        </p:nvSpPr>
        <p:spPr>
          <a:xfrm>
            <a:off x="35496" y="-20538"/>
            <a:ext cx="9108501" cy="641980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lvl="0" algn="ctr"/>
            <a:r>
              <a:rPr lang="en-US" sz="4000" b="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Bir</a:t>
            </a:r>
            <a:r>
              <a:rPr lang="en-US" sz="4000" b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o‘zgaruvchili</a:t>
            </a:r>
            <a:r>
              <a:rPr lang="en-US" sz="4000" b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irratsional</a:t>
            </a:r>
            <a:r>
              <a:rPr lang="en-US" sz="4000" b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tengsizliklar</a:t>
            </a:r>
            <a:endParaRPr lang="en-US" sz="4000" b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object 4"/>
          <p:cNvSpPr txBox="1">
            <a:spLocks/>
          </p:cNvSpPr>
          <p:nvPr/>
        </p:nvSpPr>
        <p:spPr>
          <a:xfrm>
            <a:off x="35496" y="57562"/>
            <a:ext cx="9108501" cy="58042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lvl="0" algn="ctr"/>
            <a:r>
              <a:rPr lang="en-US" sz="36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Misollar</a:t>
            </a:r>
            <a:r>
              <a:rPr lang="en-US" sz="36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yechish</a:t>
            </a:r>
            <a:endParaRPr lang="en-US" sz="3600" b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Прямоугольник 4"/>
              <p:cNvSpPr/>
              <p:nvPr/>
            </p:nvSpPr>
            <p:spPr>
              <a:xfrm>
                <a:off x="71502" y="881131"/>
                <a:ext cx="9001000" cy="103130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600" b="1" i="1" dirty="0" smtClean="0">
                    <a:solidFill>
                      <a:srgbClr val="00B050"/>
                    </a:solidFill>
                  </a:rPr>
                  <a:t>87-mashq</a:t>
                </a:r>
                <a:r>
                  <a:rPr lang="en-US" sz="2600" b="1" i="1" dirty="0">
                    <a:solidFill>
                      <a:srgbClr val="00B050"/>
                    </a:solidFill>
                  </a:rPr>
                  <a:t>. </a:t>
                </a:r>
                <a:endParaRPr lang="en-US" sz="2600" b="1" i="1" dirty="0" smtClean="0">
                  <a:solidFill>
                    <a:srgbClr val="00B050"/>
                  </a:solidFill>
                </a:endParaRPr>
              </a:p>
              <a:p>
                <a:r>
                  <a:rPr lang="en-US" sz="2400" dirty="0" smtClean="0"/>
                  <a:t>Agar </a:t>
                </a:r>
                <a14:m>
                  <m:oMath xmlns:m="http://schemas.openxmlformats.org/officeDocument/2006/math">
                    <m:r>
                      <a:rPr lang="en-US" sz="2400" i="1"/>
                      <m:t>𝑓</m:t>
                    </m:r>
                    <m:d>
                      <m:dPr>
                        <m:ctrlPr>
                          <a:rPr lang="ru-RU" sz="2400" i="1"/>
                        </m:ctrlPr>
                      </m:dPr>
                      <m:e>
                        <m:r>
                          <a:rPr lang="en-US" sz="2400" i="1"/>
                          <m:t>𝑥</m:t>
                        </m:r>
                      </m:e>
                    </m:d>
                    <m:r>
                      <a:rPr lang="en-US" sz="2400" i="1"/>
                      <m:t>=</m:t>
                    </m:r>
                    <m:r>
                      <a:rPr lang="en-US" sz="2400" i="1"/>
                      <m:t>𝑎𝑥</m:t>
                    </m:r>
                    <m:r>
                      <a:rPr lang="en-US" sz="2400" i="1"/>
                      <m:t>+</m:t>
                    </m:r>
                    <m:f>
                      <m:fPr>
                        <m:ctrlPr>
                          <a:rPr lang="ru-RU" sz="2400" i="1"/>
                        </m:ctrlPr>
                      </m:fPr>
                      <m:num>
                        <m:r>
                          <a:rPr lang="en-US" sz="2400" i="1"/>
                          <m:t>𝑏</m:t>
                        </m:r>
                      </m:num>
                      <m:den>
                        <m:r>
                          <a:rPr lang="en-US" sz="2400" i="1"/>
                          <m:t>𝑥</m:t>
                        </m:r>
                      </m:den>
                    </m:f>
                    <m:r>
                      <a:rPr lang="en-US" sz="2400" i="1"/>
                      <m:t>, </m:t>
                    </m:r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r>
                      <a:rPr lang="en-US" sz="2400" i="1"/>
                      <m:t>𝑓</m:t>
                    </m:r>
                    <m:d>
                      <m:dPr>
                        <m:ctrlPr>
                          <a:rPr lang="ru-RU" sz="2400" i="1"/>
                        </m:ctrlPr>
                      </m:dPr>
                      <m:e>
                        <m:r>
                          <a:rPr lang="en-US" sz="2400" i="1"/>
                          <m:t>1</m:t>
                        </m:r>
                      </m:e>
                    </m:d>
                    <m:r>
                      <a:rPr lang="en-US" sz="2400" i="1"/>
                      <m:t>=1, </m:t>
                    </m:r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r>
                      <a:rPr lang="en-US" sz="2400" i="1"/>
                      <m:t>𝑓</m:t>
                    </m:r>
                    <m:d>
                      <m:dPr>
                        <m:ctrlPr>
                          <a:rPr lang="ru-RU" sz="2400" i="1"/>
                        </m:ctrlPr>
                      </m:dPr>
                      <m:e>
                        <m:r>
                          <a:rPr lang="en-US" sz="2400" i="1"/>
                          <m:t>2</m:t>
                        </m:r>
                      </m:e>
                    </m:d>
                    <m:r>
                      <a:rPr lang="en-US" sz="2400" i="1"/>
                      <m:t>=5</m:t>
                    </m:r>
                  </m:oMath>
                </a14:m>
                <a:r>
                  <a:rPr lang="en-US" sz="2400" dirty="0"/>
                  <a:t>  </a:t>
                </a:r>
                <a:r>
                  <a:rPr lang="en-US" sz="2400" dirty="0" err="1"/>
                  <a:t>bo‘lsa</a:t>
                </a:r>
                <a:r>
                  <a:rPr lang="en-US" sz="2400" dirty="0"/>
                  <a:t>, </a:t>
                </a:r>
                <a:r>
                  <a:rPr lang="en-US" sz="2400" i="1" dirty="0" err="1"/>
                  <a:t>a,b</a:t>
                </a:r>
                <a:r>
                  <a:rPr lang="en-US" sz="2400" dirty="0"/>
                  <a:t> </a:t>
                </a:r>
                <a:r>
                  <a:rPr lang="en-US" sz="2400" dirty="0" err="1"/>
                  <a:t>larni</a:t>
                </a:r>
                <a:r>
                  <a:rPr lang="en-US" sz="2400" dirty="0"/>
                  <a:t> toping:</a:t>
                </a:r>
                <a:endParaRPr lang="ru-RU" sz="2400" dirty="0"/>
              </a:p>
            </p:txBody>
          </p:sp>
        </mc:Choice>
        <mc:Fallback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02" y="881131"/>
                <a:ext cx="9001000" cy="1031308"/>
              </a:xfrm>
              <a:prstGeom prst="rect">
                <a:avLst/>
              </a:prstGeom>
              <a:blipFill rotWithShape="1">
                <a:blip r:embed="rId3"/>
                <a:stretch>
                  <a:fillRect l="-1220" t="-4734" b="-532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Прямоугольник 6"/>
              <p:cNvSpPr/>
              <p:nvPr/>
            </p:nvSpPr>
            <p:spPr>
              <a:xfrm>
                <a:off x="5435842" y="4480480"/>
                <a:ext cx="363666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𝑱𝒂𝒗𝒐𝒃</m:t>
                      </m:r>
                      <m:r>
                        <a:rPr lang="en-US" sz="2400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:</m:t>
                      </m:r>
                      <m:r>
                        <a:rPr lang="en-US" sz="24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𝒂</m:t>
                      </m:r>
                      <m:r>
                        <a:rPr lang="en-US" sz="24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𝟑</m:t>
                      </m:r>
                      <m:r>
                        <a:rPr lang="en-US" sz="24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, </m:t>
                      </m:r>
                      <m:r>
                        <a:rPr lang="en-US" sz="24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𝒃</m:t>
                      </m:r>
                      <m:r>
                        <a:rPr lang="en-US" sz="24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=−</m:t>
                      </m:r>
                      <m:r>
                        <a:rPr lang="en-US" sz="24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5842" y="4480480"/>
                <a:ext cx="3636660" cy="461665"/>
              </a:xfrm>
              <a:prstGeom prst="rect">
                <a:avLst/>
              </a:prstGeom>
              <a:blipFill rotWithShape="1">
                <a:blip r:embed="rId4"/>
                <a:stretch>
                  <a:fillRect b="-131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Прямоугольник 22"/>
          <p:cNvSpPr/>
          <p:nvPr/>
        </p:nvSpPr>
        <p:spPr>
          <a:xfrm>
            <a:off x="71502" y="1856428"/>
            <a:ext cx="13704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 err="1">
                <a:solidFill>
                  <a:srgbClr val="00B050"/>
                </a:solidFill>
              </a:rPr>
              <a:t>Yechish</a:t>
            </a:r>
            <a:r>
              <a:rPr lang="en-US" sz="2800" b="1" i="1" dirty="0">
                <a:solidFill>
                  <a:srgbClr val="00B050"/>
                </a:solidFill>
              </a:rPr>
              <a:t>.</a:t>
            </a:r>
            <a:endParaRPr lang="en-US" sz="2800" b="1" i="1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рямоугольник 2"/>
              <p:cNvSpPr/>
              <p:nvPr/>
            </p:nvSpPr>
            <p:spPr>
              <a:xfrm>
                <a:off x="71502" y="2379647"/>
                <a:ext cx="1960793" cy="14220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sz="2200" i="1" smtClean="0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sz="2200" i="1" smtClean="0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en-US" sz="2200" b="0" i="1" smtClean="0">
                                  <a:latin typeface="Cambria Math"/>
                                </a:rPr>
                                <m:t>𝑎</m:t>
                              </m:r>
                              <m:r>
                                <a:rPr lang="en-US" sz="2200" b="0" i="1" smtClean="0">
                                  <a:latin typeface="Cambria Math"/>
                                  <a:ea typeface="Cambria Math"/>
                                </a:rPr>
                                <m:t>∙1+</m:t>
                              </m:r>
                              <m:f>
                                <m:fPr>
                                  <m:ctrlPr>
                                    <a:rPr lang="en-US" sz="22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200" b="0" i="1" smtClean="0">
                                      <a:latin typeface="Cambria Math"/>
                                      <a:ea typeface="Cambria Math"/>
                                    </a:rPr>
                                    <m:t>𝑏</m:t>
                                  </m:r>
                                </m:num>
                                <m:den>
                                  <m:r>
                                    <a:rPr lang="en-US" sz="2200" b="0" i="1" smtClean="0"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den>
                              </m:f>
                              <m:r>
                                <a:rPr lang="en-US" sz="2200" b="0" i="1" smtClean="0">
                                  <a:latin typeface="Cambria Math"/>
                                  <a:ea typeface="Cambria Math"/>
                                </a:rPr>
                                <m:t>=1</m:t>
                              </m:r>
                            </m:e>
                            <m:e>
                              <m:r>
                                <a:rPr lang="en-US" sz="2200" i="1">
                                  <a:latin typeface="Cambria Math"/>
                                </a:rPr>
                                <m:t>𝑎</m:t>
                              </m:r>
                              <m:r>
                                <a:rPr lang="en-US" sz="2200" i="1">
                                  <a:latin typeface="Cambria Math"/>
                                  <a:ea typeface="Cambria Math"/>
                                </a:rPr>
                                <m:t>∙</m:t>
                              </m:r>
                              <m:r>
                                <a:rPr lang="en-US" sz="22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  <m:r>
                                <a:rPr lang="en-US" sz="2200" i="1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2200" i="1"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200" i="1">
                                      <a:latin typeface="Cambria Math"/>
                                      <a:ea typeface="Cambria Math"/>
                                    </a:rPr>
                                    <m:t>𝑏</m:t>
                                  </m:r>
                                </m:num>
                                <m:den>
                                  <m:r>
                                    <a:rPr lang="en-US" sz="2200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US" sz="2200" i="1">
                                  <a:latin typeface="Cambria Math"/>
                                  <a:ea typeface="Cambria Math"/>
                                </a:rPr>
                                <m:t>=</m:t>
                              </m:r>
                              <m:r>
                                <a:rPr lang="en-US" sz="2200" b="0" i="1" smtClean="0">
                                  <a:latin typeface="Cambria Math"/>
                                  <a:ea typeface="Cambria Math"/>
                                </a:rPr>
                                <m:t>5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sz="2200" i="1" dirty="0"/>
              </a:p>
            </p:txBody>
          </p:sp>
        </mc:Choice>
        <mc:Fallback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02" y="2379647"/>
                <a:ext cx="1960793" cy="142205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Прямоугольник 23"/>
              <p:cNvSpPr/>
              <p:nvPr/>
            </p:nvSpPr>
            <p:spPr>
              <a:xfrm>
                <a:off x="4259263" y="2885262"/>
                <a:ext cx="1968424" cy="6692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sz="2200" i="1" smtClean="0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sz="2200" i="1" smtClean="0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en-US" sz="2200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200" b="0" i="1" smtClean="0">
                                  <a:latin typeface="Cambria Math"/>
                                </a:rPr>
                                <m:t>𝑎</m:t>
                              </m:r>
                              <m:r>
                                <a:rPr lang="en-US" sz="2200" b="0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sz="2200" b="0" i="1" smtClean="0">
                                  <a:latin typeface="Cambria Math"/>
                                  <a:ea typeface="Cambria Math"/>
                                </a:rPr>
                                <m:t>𝑏</m:t>
                              </m:r>
                              <m:r>
                                <a:rPr lang="en-US" sz="2200" b="0" i="1" smtClean="0">
                                  <a:latin typeface="Cambria Math"/>
                                  <a:ea typeface="Cambria Math"/>
                                </a:rPr>
                                <m:t>=−1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/>
                                </a:rPr>
                                <m:t>4</m:t>
                              </m:r>
                              <m:r>
                                <a:rPr lang="en-US" sz="2200" i="1">
                                  <a:latin typeface="Cambria Math"/>
                                </a:rPr>
                                <m:t>𝑎</m:t>
                              </m:r>
                              <m:r>
                                <a:rPr lang="en-US" sz="22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200" i="1" smtClean="0">
                                  <a:latin typeface="Cambria Math"/>
                                  <a:ea typeface="Cambria Math"/>
                                </a:rPr>
                                <m:t>𝑏</m:t>
                              </m:r>
                              <m:r>
                                <a:rPr lang="en-US" sz="2200" i="1">
                                  <a:latin typeface="Cambria Math"/>
                                  <a:ea typeface="Cambria Math"/>
                                </a:rPr>
                                <m:t>=</m:t>
                              </m:r>
                              <m:r>
                                <a:rPr lang="en-US" sz="2200" b="0" i="1" smtClean="0"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sz="2200" i="1" dirty="0"/>
              </a:p>
            </p:txBody>
          </p:sp>
        </mc:Choice>
        <mc:Fallback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9263" y="2885262"/>
                <a:ext cx="1968424" cy="66928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Прямоугольник 24"/>
              <p:cNvSpPr/>
              <p:nvPr/>
            </p:nvSpPr>
            <p:spPr>
              <a:xfrm>
                <a:off x="2295521" y="2908432"/>
                <a:ext cx="2053767" cy="6692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sz="2200" i="1" smtClean="0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sz="2200" i="1" smtClean="0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en-US" sz="2200" b="0" i="1" smtClean="0">
                                  <a:latin typeface="Cambria Math"/>
                                </a:rPr>
                                <m:t>𝑎</m:t>
                              </m:r>
                              <m:r>
                                <a:rPr lang="en-US" sz="2200" b="0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en-US" sz="2200" b="0" i="1" smtClean="0">
                                  <a:latin typeface="Cambria Math"/>
                                  <a:ea typeface="Cambria Math"/>
                                </a:rPr>
                                <m:t>𝑏</m:t>
                              </m:r>
                              <m:r>
                                <a:rPr lang="en-US" sz="2200" b="0" i="1" smtClean="0">
                                  <a:latin typeface="Cambria Math"/>
                                  <a:ea typeface="Cambria Math"/>
                                </a:rPr>
                                <m:t>=1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/>
                                </a:rPr>
                                <m:t>4</m:t>
                              </m:r>
                              <m:r>
                                <a:rPr lang="en-US" sz="2200" i="1">
                                  <a:latin typeface="Cambria Math"/>
                                </a:rPr>
                                <m:t>𝑎</m:t>
                              </m:r>
                              <m:r>
                                <a:rPr lang="en-US" sz="22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200" i="1" smtClean="0">
                                  <a:latin typeface="Cambria Math"/>
                                  <a:ea typeface="Cambria Math"/>
                                </a:rPr>
                                <m:t>𝑏</m:t>
                              </m:r>
                              <m:r>
                                <a:rPr lang="en-US" sz="2200" i="1">
                                  <a:latin typeface="Cambria Math"/>
                                  <a:ea typeface="Cambria Math"/>
                                </a:rPr>
                                <m:t>=</m:t>
                              </m:r>
                              <m:r>
                                <a:rPr lang="en-US" sz="2200" b="0" i="1" smtClean="0">
                                  <a:latin typeface="Cambria Math"/>
                                  <a:ea typeface="Cambria Math"/>
                                </a:rPr>
                                <m:t>2∙5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sz="2200" i="1" dirty="0"/>
              </a:p>
            </p:txBody>
          </p:sp>
        </mc:Choice>
        <mc:Fallback>
          <p:sp>
            <p:nvSpPr>
              <p:cNvPr id="25" name="Прямоугольник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5521" y="2908432"/>
                <a:ext cx="2053767" cy="66928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Прямоугольник 3"/>
              <p:cNvSpPr/>
              <p:nvPr/>
            </p:nvSpPr>
            <p:spPr>
              <a:xfrm>
                <a:off x="4935848" y="3546379"/>
                <a:ext cx="935128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200" i="1" smtClean="0">
                        <a:latin typeface="Cambria Math"/>
                      </a:rPr>
                      <m:t>3</m:t>
                    </m:r>
                    <m:r>
                      <a:rPr lang="en-US" sz="2200" i="1">
                        <a:latin typeface="Cambria Math"/>
                      </a:rPr>
                      <m:t>𝑎</m:t>
                    </m:r>
                    <m:r>
                      <a:rPr lang="en-US" sz="2200" i="1"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r>
                  <a:rPr lang="en-US" sz="2200" dirty="0" smtClean="0"/>
                  <a:t>9</a:t>
                </a:r>
                <a:endParaRPr lang="ru-RU" sz="2200" dirty="0"/>
              </a:p>
            </p:txBody>
          </p:sp>
        </mc:Choice>
        <mc:Fallback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5848" y="3546379"/>
                <a:ext cx="935128" cy="430887"/>
              </a:xfrm>
              <a:prstGeom prst="rect">
                <a:avLst/>
              </a:prstGeom>
              <a:blipFill rotWithShape="1">
                <a:blip r:embed="rId8"/>
                <a:stretch>
                  <a:fillRect l="-654" t="-8571" r="-7843" b="-285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Прямоугольник 25"/>
              <p:cNvSpPr/>
              <p:nvPr/>
            </p:nvSpPr>
            <p:spPr>
              <a:xfrm>
                <a:off x="4968374" y="3941326"/>
                <a:ext cx="958532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𝒂</m:t>
                      </m:r>
                      <m:r>
                        <a:rPr lang="en-US" sz="2200" b="1" i="1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200" b="1" i="0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𝟑</m:t>
                      </m:r>
                    </m:oMath>
                  </m:oMathPara>
                </a14:m>
                <a:endParaRPr lang="ru-RU" sz="22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26" name="Прямоугольник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8374" y="3941326"/>
                <a:ext cx="958532" cy="43088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Прямоугольник 7"/>
              <p:cNvSpPr/>
              <p:nvPr/>
            </p:nvSpPr>
            <p:spPr>
              <a:xfrm>
                <a:off x="6732240" y="2888309"/>
                <a:ext cx="1428853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/>
                        </a:rPr>
                        <m:t>3</m:t>
                      </m:r>
                      <m:r>
                        <a:rPr lang="en-US" sz="2200" i="1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2200" i="1">
                          <a:latin typeface="Cambria Math"/>
                          <a:ea typeface="Cambria Math"/>
                        </a:rPr>
                        <m:t>𝑏</m:t>
                      </m:r>
                      <m:r>
                        <a:rPr lang="en-US" sz="2200" i="1">
                          <a:latin typeface="Cambria Math"/>
                          <a:ea typeface="Cambria Math"/>
                        </a:rPr>
                        <m:t>=1</m:t>
                      </m:r>
                    </m:oMath>
                  </m:oMathPara>
                </a14:m>
                <a:endParaRPr lang="ru-RU" sz="2200" dirty="0"/>
              </a:p>
            </p:txBody>
          </p:sp>
        </mc:Choice>
        <mc:Fallback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2240" y="2888309"/>
                <a:ext cx="1428853" cy="43088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Прямоугольник 28"/>
              <p:cNvSpPr/>
              <p:nvPr/>
            </p:nvSpPr>
            <p:spPr>
              <a:xfrm>
                <a:off x="6994881" y="3330935"/>
                <a:ext cx="1165319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1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𝒃</m:t>
                      </m:r>
                      <m:r>
                        <a:rPr lang="en-US" sz="2200" b="1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=−</m:t>
                      </m:r>
                      <m:r>
                        <a:rPr lang="en-US" sz="2200" b="1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𝟐</m:t>
                      </m:r>
                    </m:oMath>
                  </m:oMathPara>
                </a14:m>
                <a:endParaRPr lang="ru-RU" sz="22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29" name="Прямоугольник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4881" y="3330935"/>
                <a:ext cx="1165319" cy="43088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878744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12368c2cd8a2735ddf2c7012c4124d0e8ed30f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15779</TotalTime>
  <Words>1034</Words>
  <Application>Microsoft Office PowerPoint</Application>
  <PresentationFormat>Экран (16:9)</PresentationFormat>
  <Paragraphs>105</Paragraphs>
  <Slides>11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Komlov Mirodil</dc:creator>
  <cp:lastModifiedBy>Itelligent_Boy</cp:lastModifiedBy>
  <cp:revision>1320</cp:revision>
  <dcterms:created xsi:type="dcterms:W3CDTF">2020-04-09T07:32:19Z</dcterms:created>
  <dcterms:modified xsi:type="dcterms:W3CDTF">2021-01-11T17:39:11Z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