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34" r:id="rId3"/>
    <p:sldId id="1639" r:id="rId4"/>
    <p:sldId id="1641" r:id="rId5"/>
    <p:sldId id="1617" r:id="rId6"/>
    <p:sldId id="1640" r:id="rId7"/>
    <p:sldId id="1642" r:id="rId8"/>
    <p:sldId id="1643" r:id="rId9"/>
    <p:sldId id="1644" r:id="rId10"/>
    <p:sldId id="1535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316" autoAdjust="0"/>
  </p:normalViewPr>
  <p:slideViewPr>
    <p:cSldViewPr>
      <p:cViewPr varScale="1">
        <p:scale>
          <a:sx n="93" d="100"/>
          <a:sy n="93" d="100"/>
        </p:scale>
        <p:origin x="-780" y="-90"/>
      </p:cViewPr>
      <p:guideLst>
        <p:guide orient="horz" pos="2880"/>
        <p:guide orient="horz" pos="6391"/>
        <p:guide orient="horz" pos="2057"/>
        <p:guide orient="horz" pos="4566"/>
        <p:guide pos="2160"/>
        <p:guide pos="4451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65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64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67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71600" y="2319476"/>
            <a:ext cx="4968552" cy="98416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/>
                <a:cs typeface="Arial"/>
              </a:rPr>
              <a:t>Misollar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8" y="2319476"/>
            <a:ext cx="545553" cy="153437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444209" y="361576"/>
            <a:ext cx="1824510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444208" y="361576"/>
            <a:ext cx="1824511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588224" y="485239"/>
            <a:ext cx="172819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 smtClean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11313"/>
            <a:ext cx="3136669" cy="30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730" y="2211710"/>
            <a:ext cx="439248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=""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41235"/>
            <a:ext cx="8835601" cy="586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800" kern="0" dirty="0" err="1"/>
              <a:t>Mustaqil</a:t>
            </a:r>
            <a:r>
              <a:rPr lang="en-US" sz="3800" kern="0" dirty="0"/>
              <a:t> </a:t>
            </a:r>
            <a:r>
              <a:rPr lang="en-US" sz="3800" kern="0" dirty="0" err="1"/>
              <a:t>yechish</a:t>
            </a:r>
            <a:r>
              <a:rPr lang="en-US" sz="3800" kern="0" dirty="0"/>
              <a:t> </a:t>
            </a:r>
            <a:r>
              <a:rPr lang="en-US" sz="3800" kern="0" dirty="0" err="1"/>
              <a:t>uchun</a:t>
            </a:r>
            <a:r>
              <a:rPr lang="en-US" sz="3800" kern="0" dirty="0"/>
              <a:t> </a:t>
            </a:r>
            <a:r>
              <a:rPr lang="en-US" sz="3800" kern="0" dirty="0" err="1"/>
              <a:t>topshiriq</a:t>
            </a:r>
            <a:endParaRPr lang="ru-RU" sz="3800" b="1" kern="0" dirty="0"/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574884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 smtClean="0"/>
              <a:t> 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394" y="987574"/>
            <a:ext cx="8795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/>
              <a:t>Darslikning</a:t>
            </a:r>
            <a:r>
              <a:rPr lang="en-US" sz="2800" b="1" dirty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84-</a:t>
            </a:r>
            <a:r>
              <a:rPr lang="en-US" sz="2800" b="1" dirty="0" smtClean="0"/>
              <a:t>sahifasidagi  </a:t>
            </a:r>
            <a:r>
              <a:rPr lang="en-US" sz="2800" b="1" dirty="0" smtClean="0">
                <a:solidFill>
                  <a:srgbClr val="7030A0"/>
                </a:solidFill>
              </a:rPr>
              <a:t>71-72-</a:t>
            </a:r>
            <a:r>
              <a:rPr lang="en-US" sz="2800" b="1" dirty="0" smtClean="0"/>
              <a:t>mashqlarni </a:t>
            </a:r>
            <a:r>
              <a:rPr lang="en-US" sz="2800" b="1" dirty="0" err="1"/>
              <a:t>yechish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909471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89616" y="2007558"/>
            <a:ext cx="180273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24081" y="2580997"/>
                <a:ext cx="3296608" cy="1534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&lt;0</m:t>
                              </m:r>
                            </m: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e>
                              </m:rad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≥0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≥0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−1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&gt;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−4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  <m:r>
                                <m:rPr>
                                  <m:nor/>
                                </m:rPr>
                                <a:rPr lang="en-US" sz="2400" dirty="0"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81" y="2580997"/>
                <a:ext cx="3296608" cy="15343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ject 4"/>
          <p:cNvSpPr txBox="1">
            <a:spLocks/>
          </p:cNvSpPr>
          <p:nvPr/>
        </p:nvSpPr>
        <p:spPr>
          <a:xfrm>
            <a:off x="2988" y="162033"/>
            <a:ext cx="9108501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8817" y="814547"/>
            <a:ext cx="52500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60-mashq.   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600" i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15136" y="1284585"/>
                <a:ext cx="2833147" cy="552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Arial" panose="020B0604020202020204" pitchFamily="34" charset="0"/>
                        </a:rPr>
                        <m:t>2) 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−1</m:t>
                          </m:r>
                        </m:e>
                      </m:ra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36" y="1284585"/>
                <a:ext cx="2833147" cy="5528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364088" y="2987037"/>
                <a:ext cx="1511952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b="1" i="1" dirty="0" smtClean="0">
                              <a:solidFill>
                                <a:srgbClr val="0070C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1" i="1" dirty="0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≤−</m:t>
                              </m:r>
                              <m:r>
                                <a:rPr lang="en-US" sz="2400" b="1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≥</m:t>
                              </m:r>
                              <m:r>
                                <a:rPr lang="en-US" sz="2400" b="1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eqArr>
                          <m:r>
                            <a:rPr lang="en-US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987037"/>
                <a:ext cx="1511952" cy="7223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427984" y="4484053"/>
                <a:ext cx="4572000" cy="4616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/>
                <a:r>
                  <a:rPr lang="en-US" sz="2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∈(−∞;</m:t>
                    </m:r>
                    <m:d>
                      <m:dPr>
                        <m:begChr m:val=""/>
                        <m:endChr m:val="]"/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e>
                    </m:d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[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;+∞)</m:t>
                    </m:r>
                  </m:oMath>
                </a14:m>
                <a:endParaRPr lang="ru-RU" sz="24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484053"/>
                <a:ext cx="4572000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29333" r="-1200" b="-20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347864" y="1815284"/>
                <a:ext cx="1857268" cy="2808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US" sz="2400" i="1" dirty="0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2400" i="1" dirty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2400" i="1" dirty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&lt;</m:t>
                                      </m:r>
                                      <m:r>
                                        <a:rPr lang="en-US" sz="2400" i="1" dirty="0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eqArr>
                                        <m:eqArrPr>
                                          <m:ctrlPr>
                                            <a:rPr lang="en-US" sz="2400" i="1" dirty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≤−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≥1</m:t>
                                          </m:r>
                                        </m:e>
                                      </m:eqArr>
                                    </m:e>
                                  </m:eqArr>
                                </m:e>
                              </m:d>
                            </m:e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2400" i="1" dirty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2400" i="1" dirty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eqArrPr>
                                    <m:e>
                                      <m:eqArr>
                                        <m:eqArrPr>
                                          <m:ctrlPr>
                                            <a:rPr lang="en-US" sz="2400" i="1" dirty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≤−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≥1</m:t>
                                          </m:r>
                                        </m:e>
                                      </m:eqArr>
                                    </m:e>
                                    <m:e>
                                      <m:eqArr>
                                        <m:eqArrPr>
                                          <m:ctrlPr>
                                            <a:rPr lang="en-US" sz="2400" i="1" dirty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≥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&gt;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2400" i="1" dirty="0">
                                                  <a:latin typeface="Cambria Math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400" i="1" dirty="0">
                                                  <a:latin typeface="Cambria Math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400" i="1" dirty="0">
                                                  <a:latin typeface="Cambria Math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  <m:t>4</m:t>
                                              </m:r>
                                            </m:den>
                                          </m:f>
                                        </m:e>
                                      </m:eqArr>
                                    </m:e>
                                  </m:eqAr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815284"/>
                <a:ext cx="1857268" cy="28087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17292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0" grpId="0"/>
      <p:bldP spid="6" grpId="0"/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89616" y="2007558"/>
            <a:ext cx="180273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24080" y="2580997"/>
                <a:ext cx="5024901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−14&lt;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−55</m:t>
                              </m:r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+250≥0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−14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−55</m:t>
                              </m:r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  <m:t>+250&gt;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−28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+196</m:t>
                              </m:r>
                              <m:r>
                                <m:rPr>
                                  <m:nor/>
                                </m:rPr>
                                <a:rPr lang="en-US" sz="2400" dirty="0">
                                  <a:latin typeface="Arial" panose="020B0604020202020204" pitchFamily="34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80" y="2580997"/>
                <a:ext cx="5024901" cy="14529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78817" y="814547"/>
            <a:ext cx="52500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62-mashq.   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600" i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82585" y="1284585"/>
                <a:ext cx="4221605" cy="549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Arial" panose="020B0604020202020204" pitchFamily="34" charset="0"/>
                        </a:rPr>
                        <m:t>2) 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−55</m:t>
                          </m:r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+250</m:t>
                          </m:r>
                        </m:e>
                      </m:ra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−14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85" y="1284585"/>
                <a:ext cx="4221605" cy="5497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125327" y="2007558"/>
                <a:ext cx="1857268" cy="2472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US" sz="24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2400" i="1" dirty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2400" i="1" dirty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i="1" dirty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&lt;</m:t>
                                      </m:r>
                                      <m:r>
                                        <a:rPr lang="en-US" sz="2400" i="1" dirty="0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14</m:t>
                                      </m:r>
                                    </m:e>
                                    <m:e>
                                      <m:eqArr>
                                        <m:eqArrPr>
                                          <m:ctrlPr>
                                            <a:rPr lang="en-US" sz="2400" i="1" dirty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≤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5</m:t>
                                          </m:r>
                                        </m:e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≥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50</m:t>
                                          </m:r>
                                        </m:e>
                                      </m:eqArr>
                                    </m:e>
                                  </m:eqArr>
                                </m:e>
                              </m:d>
                            </m:e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2400" i="1" dirty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sz="2400" i="1" dirty="0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eqArr>
                                        <m:eqArrPr>
                                          <m:ctrlPr>
                                            <a:rPr lang="en-US" sz="2400" i="1" dirty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>
                                              <a:latin typeface="Cambria Math"/>
                                              <a:ea typeface="Cambria Math"/>
                                              <a:cs typeface="Arial" panose="020B0604020202020204" pitchFamily="34" charset="0"/>
                                            </a:rPr>
                                            <m:t>≥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  <m:t>14</m:t>
                                          </m:r>
                                        </m:e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  <m:t>&lt;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e>
                                      </m:eqArr>
                                    </m:num>
                                    <m:den>
                                      <m:eqArr>
                                        <m:eqArrPr>
                                          <m:ctrlPr>
                                            <a:rPr lang="en-US" sz="2400" i="1" dirty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≤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5</m:t>
                                          </m:r>
                                        </m:e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≥</m:t>
                                          </m:r>
                                          <m:r>
                                            <a:rPr lang="en-US" sz="2400" i="1" dirty="0">
                                              <a:latin typeface="Cambria Math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50</m:t>
                                          </m:r>
                                        </m:e>
                                      </m:eqArr>
                                    </m:den>
                                  </m:f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327" y="2007558"/>
                <a:ext cx="1857268" cy="24721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83968" y="4473956"/>
                <a:ext cx="4572000" cy="4616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/>
                <a:r>
                  <a:rPr lang="en-US" sz="2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∈(−∞;</m:t>
                    </m:r>
                    <m:d>
                      <m:dPr>
                        <m:begChr m:val=""/>
                        <m:endChr m:val="]"/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e>
                    </m:d>
                  </m:oMath>
                </a14:m>
                <a:endParaRPr lang="ru-RU" sz="24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473956"/>
                <a:ext cx="457200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27632" r="-13867" b="-197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35496" y="57562"/>
            <a:ext cx="9108501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195945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843558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68-mashq</a:t>
            </a:r>
            <a:r>
              <a:rPr lang="en-US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793530" y="4563774"/>
                <a:ext cx="317760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    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𝟓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𝟕</m:t>
                    </m:r>
                  </m:oMath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530" y="4563774"/>
                <a:ext cx="3177602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874" t="-12000" b="-2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0773" y="1274152"/>
                <a:ext cx="892094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Tekislikda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;4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ru-RU" sz="2400" i="1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;5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ru-RU" sz="2400" i="1">
                        <a:latin typeface="Cambria Math"/>
                      </a:rPr>
                      <m:t>𝐶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ru-RU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ru-RU" sz="2400" i="1">
                        <a:latin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nuqtalar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𝐴𝐶</m:t>
                    </m:r>
                    <m:r>
                      <a:rPr lang="en-US" sz="2400" i="1">
                        <a:latin typeface="Cambria Math"/>
                      </a:rPr>
                      <m:t>&gt;</m:t>
                    </m:r>
                    <m:r>
                      <a:rPr lang="en-US" sz="2400" i="1">
                        <a:latin typeface="Cambria Math"/>
                      </a:rPr>
                      <m:t>𝐵𝐶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shartni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qanoatlantiruvchi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sohani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toping.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3" y="1274152"/>
                <a:ext cx="892094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094" t="-5147" b="-16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08570" y="2643758"/>
                <a:ext cx="5831581" cy="427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8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−2)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−4)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800" i="1">
                        <a:latin typeface="Cambria Math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ru-RU" sz="18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+3)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1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−5)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dirty="0"/>
                  <a:t> </a:t>
                </a:r>
                <a:endParaRPr lang="ru-RU" sz="18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70" y="2643758"/>
                <a:ext cx="5831581" cy="427746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141149" y="3219822"/>
                <a:ext cx="457200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−2)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−5)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49" y="3219822"/>
                <a:ext cx="45720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533"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60773" y="3755998"/>
                <a:ext cx="8068415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4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+4+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−8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+16&gt;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6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+9+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−10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+25 </m:t>
                    </m:r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3" y="3755998"/>
                <a:ext cx="8068415" cy="407099"/>
              </a:xfrm>
              <a:prstGeom prst="rect">
                <a:avLst/>
              </a:prstGeom>
              <a:blipFill rotWithShape="1">
                <a:blip r:embed="rId6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28674" y="4220294"/>
                <a:ext cx="457200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10</m:t>
                      </m:r>
                      <m:r>
                        <a:rPr lang="en-US" sz="2000" i="1" smtClean="0"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latin typeface="Cambria Math"/>
                        </a:rPr>
                        <m:t>−8</m:t>
                      </m:r>
                      <m:r>
                        <a:rPr lang="en-US" sz="2000" i="1" smtClean="0"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latin typeface="Cambria Math"/>
                        </a:rPr>
                        <m:t>&gt;6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+4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+34−20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74" y="4220294"/>
                <a:ext cx="4572000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37593" y="4653691"/>
                <a:ext cx="188955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2</m:t>
                      </m:r>
                      <m:r>
                        <a:rPr lang="en-US" sz="2000" i="1" smtClean="0"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latin typeface="Cambria Math"/>
                        </a:rPr>
                        <m:t>&gt;10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+14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3" y="4653691"/>
                <a:ext cx="1889556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227595" y="4653691"/>
                <a:ext cx="146155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&gt;5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ru-RU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595" y="4653691"/>
                <a:ext cx="1461554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189616" y="2105149"/>
            <a:ext cx="180273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122361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962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20538"/>
            <a:ext cx="9143998" cy="83508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-20538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o‘zgaruvchili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irratsional</a:t>
            </a:r>
            <a:r>
              <a:rPr lang="en-US" sz="4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endParaRPr lang="en-US" sz="4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8254" y="830313"/>
            <a:ext cx="877824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1-mashq. </a:t>
            </a:r>
            <a:r>
              <a: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Noma’lumlarning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qiymatlarida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ma’noga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6084168" y="4530618"/>
                <a:ext cx="25707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70C0"/>
                    </a:solidFill>
                  </a:rPr>
                  <a:t>Javob: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70C0"/>
                        </a:solidFill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𝟑𝟗</m:t>
                        </m:r>
                      </m:e>
                    </m:d>
                  </m:oMath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530618"/>
                <a:ext cx="257076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555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844" y="1722177"/>
                <a:ext cx="2905107" cy="8582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2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/>
                              <a:cs typeface="Arial" panose="020B0604020202020204" pitchFamily="34" charset="0"/>
                            </a:rPr>
                            <m:t>6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200" i="1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−3</m:t>
                              </m:r>
                            </m:e>
                          </m:rad>
                        </m:e>
                      </m:rad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en-US" sz="22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4" y="1722177"/>
                <a:ext cx="2905107" cy="8582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58254" y="2405673"/>
            <a:ext cx="180273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45107" y="2978643"/>
                <a:ext cx="2268826" cy="5477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dirty="0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n-US" sz="2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2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−3</m:t>
                          </m:r>
                        </m:e>
                      </m:rad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en-US" sz="22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16</m:t>
                      </m:r>
                    </m:oMath>
                  </m:oMathPara>
                </a14:m>
                <a:endParaRPr lang="ru-RU" sz="22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07" y="2978643"/>
                <a:ext cx="2268826" cy="5477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54832" y="3635460"/>
                <a:ext cx="1987916" cy="5477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2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−3</m:t>
                          </m:r>
                        </m:e>
                      </m:rad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22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−10</m:t>
                      </m:r>
                    </m:oMath>
                  </m:oMathPara>
                </a14:m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32" y="3635460"/>
                <a:ext cx="1987916" cy="5477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074137" y="2744567"/>
                <a:ext cx="2478434" cy="117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2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2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200" i="1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200" i="1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−3</m:t>
                                      </m:r>
                                    </m:e>
                                  </m:rad>
                                </m:e>
                              </m:rad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≥0</m:t>
                              </m:r>
                            </m: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200" i="1" dirty="0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−3</m:t>
                                  </m:r>
                                </m:e>
                              </m:rad>
                              <m:r>
                                <a:rPr lang="en-US" sz="2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≥0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137" y="2744567"/>
                <a:ext cx="2478434" cy="117320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109036" y="4106848"/>
                <a:ext cx="2239396" cy="847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200" i="1" dirty="0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200" i="1" dirty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200" b="0" i="1" dirty="0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  <m:r>
                                <a:rPr lang="en-US" sz="2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200" i="1" dirty="0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−3</m:t>
                                  </m:r>
                                </m:e>
                              </m:rad>
                              <m:r>
                                <a:rPr lang="en-US" sz="2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≥0</m:t>
                              </m:r>
                            </m: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200" i="1" dirty="0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−3</m:t>
                                  </m:r>
                                </m:e>
                              </m:rad>
                              <m:r>
                                <a:rPr lang="en-US" sz="2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≥0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036" y="4106848"/>
                <a:ext cx="2239396" cy="8475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115715" y="2738072"/>
                <a:ext cx="1717265" cy="753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200" i="1" dirty="0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200" i="1" dirty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200" i="1" dirty="0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−3</m:t>
                                  </m:r>
                                </m:e>
                              </m:rad>
                              <m:r>
                                <a:rPr lang="en-US" sz="2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</m:t>
                              </m:r>
                              <m:r>
                                <a:rPr lang="en-US" sz="2200" b="0" i="1" dirty="0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−3≥0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15" y="2738072"/>
                <a:ext cx="1717265" cy="75398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141651" y="3640453"/>
                <a:ext cx="1206869" cy="669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2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2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≤39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≥3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651" y="3640453"/>
                <a:ext cx="1206869" cy="6697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9231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47347" y="195705"/>
            <a:ext cx="9108501" cy="423971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9189" algn="ctr">
              <a:lnSpc>
                <a:spcPts val="3099"/>
              </a:lnSpc>
              <a:spcBef>
                <a:spcPts val="175"/>
              </a:spcBef>
              <a:spcAft>
                <a:spcPts val="1800"/>
              </a:spcAft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843558"/>
            <a:ext cx="58326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r>
              <a:rPr lang="en-US" sz="2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79512" y="1390588"/>
                <a:ext cx="7264874" cy="5002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1)  </m:t>
                    </m:r>
                    <m:rad>
                      <m:radPr>
                        <m:ctrlPr>
                          <a:rPr lang="en-US" sz="240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ra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ad>
                      <m:ra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 smtClean="0"/>
                  <a:t>                  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2)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≥0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90588"/>
                <a:ext cx="7264874" cy="50020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89616" y="1948546"/>
            <a:ext cx="180273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960998" y="4444924"/>
                <a:ext cx="2817823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∞;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998" y="4444924"/>
                <a:ext cx="2817823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3463"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06576" y="2571750"/>
                <a:ext cx="2545440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1) </m:t>
                      </m:r>
                      <m:rad>
                        <m:radPr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e>
                      </m:ra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ad>
                        <m:ra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76" y="2571750"/>
                <a:ext cx="2545440" cy="5127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740142" y="2571750"/>
                <a:ext cx="7729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↑</m:t>
                    </m:r>
                  </m:oMath>
                </a14:m>
                <a:r>
                  <a:rPr lang="en-US" sz="2400" dirty="0" smtClean="0"/>
                  <a:t> 3</a:t>
                </a:r>
                <a:endParaRPr lang="ru-RU" sz="2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142" y="2571750"/>
                <a:ext cx="77296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299" t="-10526" r="-1023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09452" y="3109415"/>
                <a:ext cx="17742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+1 &gt;5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52" y="3109415"/>
                <a:ext cx="177420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913851" y="3607178"/>
                <a:ext cx="12353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851" y="3607178"/>
                <a:ext cx="1235338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948318" y="4068137"/>
                <a:ext cx="101765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318" y="4068137"/>
                <a:ext cx="1017651" cy="7838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310772" y="2479459"/>
                <a:ext cx="3182474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2) 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rad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e>
                      </m:rad>
                      <m:r>
                        <a:rPr lang="en-US" sz="24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≥0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72" y="2479459"/>
                <a:ext cx="3182474" cy="5052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588224" y="2985037"/>
                <a:ext cx="1477264" cy="1459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≥0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≥1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985037"/>
                <a:ext cx="1477264" cy="1459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465661" y="3211665"/>
                <a:ext cx="1998817" cy="10831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≥0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+1≥0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≥2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+1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61" y="3211665"/>
                <a:ext cx="1998817" cy="108311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184522" y="4526132"/>
                <a:ext cx="28466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[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;+∞)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522" y="4526132"/>
                <a:ext cx="2846677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3433" t="-11842" r="-1073" b="-27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15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4" grpId="0"/>
      <p:bldP spid="12" grpId="0"/>
      <p:bldP spid="2" grpId="0"/>
      <p:bldP spid="14" grpId="0"/>
      <p:bldP spid="15" grpId="0"/>
      <p:bldP spid="16" grpId="0"/>
      <p:bldP spid="3" grpId="0"/>
      <p:bldP spid="18" grpId="0"/>
      <p:bldP spid="19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939" y="772759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r>
              <a:rPr lang="en-US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793530" y="4563774"/>
                <a:ext cx="317760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    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𝟕</m:t>
                    </m:r>
                  </m:oMath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530" y="4563774"/>
                <a:ext cx="3177602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874" t="-12000" b="-2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0192" y="1265202"/>
                <a:ext cx="892094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Tekislikda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</a:rPr>
                          <m:t>;4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ru-RU" sz="2400" i="1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;</m:t>
                        </m:r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ru-RU" sz="2400" i="1">
                        <a:latin typeface="Cambria Math"/>
                      </a:rPr>
                      <m:t>𝐶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ru-RU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ru-RU" sz="2400" i="1">
                        <a:latin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nuqtalar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𝐴𝐶</m:t>
                    </m:r>
                    <m:r>
                      <a:rPr lang="en-US" sz="2400" i="1">
                        <a:latin typeface="Cambria Math"/>
                      </a:rPr>
                      <m:t>&gt;</m:t>
                    </m:r>
                    <m:r>
                      <a:rPr lang="en-US" sz="2400" i="1">
                        <a:latin typeface="Cambria Math"/>
                      </a:rPr>
                      <m:t>𝐵𝐶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shartni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qanoatlantiruvchi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sohani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toping.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2" y="1265202"/>
                <a:ext cx="892094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025" t="-5147" b="-16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08570" y="2643758"/>
                <a:ext cx="5831581" cy="46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−4)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−4)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latin typeface="Cambria Math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ru-RU" sz="20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+5)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−7)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70" y="2643758"/>
                <a:ext cx="5831581" cy="465064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28674" y="3219822"/>
                <a:ext cx="457200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+5)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−7)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74" y="3219822"/>
                <a:ext cx="45720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533"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7347" y="3723878"/>
                <a:ext cx="8068415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8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+16+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−8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+16&gt;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10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+25+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−1</m:t>
                    </m:r>
                    <m:r>
                      <a:rPr lang="en-US" sz="2000" b="0" i="1" smtClean="0">
                        <a:latin typeface="Cambria Math"/>
                      </a:rPr>
                      <m:t>4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+49 </m:t>
                    </m:r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7" y="3723878"/>
                <a:ext cx="8068415" cy="407099"/>
              </a:xfrm>
              <a:prstGeom prst="rect">
                <a:avLst/>
              </a:prstGeom>
              <a:blipFill rotWithShape="1">
                <a:blip r:embed="rId6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28674" y="4220294"/>
                <a:ext cx="457200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</a:rPr>
                        <m:t>4</m:t>
                      </m:r>
                      <m:r>
                        <a:rPr lang="en-US" sz="2000" i="1" smtClean="0"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latin typeface="Cambria Math"/>
                        </a:rPr>
                        <m:t>−8</m:t>
                      </m:r>
                      <m:r>
                        <a:rPr lang="en-US" sz="2000" i="1" smtClean="0"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latin typeface="Cambria Math"/>
                        </a:rPr>
                        <m:t>&gt;10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+8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+74−32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74" y="4220294"/>
                <a:ext cx="4572000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37593" y="4653691"/>
                <a:ext cx="188955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6</m:t>
                      </m:r>
                      <m:r>
                        <a:rPr lang="en-US" sz="2000" i="1" smtClean="0"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latin typeface="Cambria Math"/>
                        </a:rPr>
                        <m:t>&gt;18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+42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3" y="4653691"/>
                <a:ext cx="1889556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227595" y="4653691"/>
                <a:ext cx="146155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&gt;3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ru-RU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595" y="4653691"/>
                <a:ext cx="1461554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189616" y="2105149"/>
            <a:ext cx="180273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4"/>
          <p:cNvSpPr txBox="1">
            <a:spLocks/>
          </p:cNvSpPr>
          <p:nvPr/>
        </p:nvSpPr>
        <p:spPr>
          <a:xfrm>
            <a:off x="47347" y="195705"/>
            <a:ext cx="9108501" cy="423971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9189" algn="ctr">
              <a:lnSpc>
                <a:spcPts val="3099"/>
              </a:lnSpc>
              <a:spcBef>
                <a:spcPts val="175"/>
              </a:spcBef>
              <a:spcAft>
                <a:spcPts val="1800"/>
              </a:spcAft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1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939" y="772759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r>
              <a:rPr lang="en-US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797442" y="4342772"/>
                <a:ext cx="3177602" cy="6312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    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442" y="4342772"/>
                <a:ext cx="3177602" cy="631263"/>
              </a:xfrm>
              <a:prstGeom prst="rect">
                <a:avLst/>
              </a:prstGeom>
              <a:blipFill rotWithShape="1">
                <a:blip r:embed="rId2"/>
                <a:stretch>
                  <a:fillRect l="-2879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0192" y="1265202"/>
                <a:ext cx="892094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Tekislikda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;4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ru-RU" sz="2400" i="1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;−5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ru-RU" sz="2400" i="1">
                        <a:latin typeface="Cambria Math"/>
                      </a:rPr>
                      <m:t>𝐶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ru-RU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ru-RU" sz="2400" i="1">
                        <a:latin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nuqtalar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𝐴𝐶</m:t>
                    </m:r>
                    <m:r>
                      <a:rPr lang="en-US" sz="2400" i="1">
                        <a:latin typeface="Cambria Math"/>
                      </a:rPr>
                      <m:t>&gt;</m:t>
                    </m:r>
                    <m:r>
                      <a:rPr lang="en-US" sz="2400" i="1">
                        <a:latin typeface="Cambria Math"/>
                      </a:rPr>
                      <m:t>𝐵𝐶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shartni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qanoatlantiruvchi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sohani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toping.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2" y="1265202"/>
                <a:ext cx="892094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025" t="-5147" b="-16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08570" y="2643758"/>
                <a:ext cx="5831581" cy="46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−2)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−4)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latin typeface="Cambria Math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ru-RU" sz="20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+5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70" y="2643758"/>
                <a:ext cx="5831581" cy="465064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8674" y="3294473"/>
                <a:ext cx="457200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−2)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−3</m:t>
                        </m:r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+5</m:t>
                        </m:r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74" y="3294473"/>
                <a:ext cx="45720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533"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0773" y="3783855"/>
                <a:ext cx="8068415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4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+4+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−8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+16&gt;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−6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+9+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+10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+25 </m:t>
                    </m:r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3" y="3783855"/>
                <a:ext cx="8068415" cy="407099"/>
              </a:xfrm>
              <a:prstGeom prst="rect">
                <a:avLst/>
              </a:prstGeom>
              <a:blipFill rotWithShape="1">
                <a:blip r:embed="rId6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28674" y="4220294"/>
                <a:ext cx="457200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−10</m:t>
                      </m:r>
                      <m:r>
                        <a:rPr lang="en-US" sz="2000" i="1" smtClean="0"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latin typeface="Cambria Math"/>
                        </a:rPr>
                        <m:t>−8</m:t>
                      </m:r>
                      <m:r>
                        <a:rPr lang="en-US" sz="2000" i="1" smtClean="0"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latin typeface="Cambria Math"/>
                        </a:rPr>
                        <m:t>&gt;−6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−4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+34−20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74" y="4220294"/>
                <a:ext cx="4572000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37593" y="4653691"/>
                <a:ext cx="24169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−18</m:t>
                      </m:r>
                      <m:r>
                        <a:rPr lang="en-US" sz="2000" i="1" smtClean="0"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latin typeface="Cambria Math"/>
                        </a:rPr>
                        <m:t>&gt;−10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+14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3" y="4653691"/>
                <a:ext cx="2416944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007579" y="4381749"/>
                <a:ext cx="1504323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579" y="4381749"/>
                <a:ext cx="1504323" cy="6768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189616" y="2105149"/>
            <a:ext cx="180273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4"/>
          <p:cNvSpPr txBox="1">
            <a:spLocks/>
          </p:cNvSpPr>
          <p:nvPr/>
        </p:nvSpPr>
        <p:spPr>
          <a:xfrm>
            <a:off x="47347" y="195705"/>
            <a:ext cx="9108501" cy="423971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9189" algn="ctr">
              <a:lnSpc>
                <a:spcPts val="3099"/>
              </a:lnSpc>
              <a:spcBef>
                <a:spcPts val="175"/>
              </a:spcBef>
              <a:spcAft>
                <a:spcPts val="1800"/>
              </a:spcAft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47347" y="195705"/>
            <a:ext cx="9108501" cy="423971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9189" algn="ctr">
              <a:lnSpc>
                <a:spcPts val="3099"/>
              </a:lnSpc>
              <a:spcBef>
                <a:spcPts val="175"/>
              </a:spcBef>
              <a:spcAft>
                <a:spcPts val="1800"/>
              </a:spcAft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843558"/>
            <a:ext cx="58326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r>
              <a:rPr lang="en-US" sz="2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79512" y="1390588"/>
                <a:ext cx="6899261" cy="5098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1)  </m:t>
                    </m:r>
                    <m:rad>
                      <m:radPr>
                        <m:ctrlPr>
                          <a:rPr lang="en-US" sz="240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+6</m:t>
                        </m:r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ra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                  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2)   </m:t>
                    </m:r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ad>
                      <m:ra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ad>
                      <m:ra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rad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90588"/>
                <a:ext cx="6899261" cy="5098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89616" y="1948546"/>
            <a:ext cx="180273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67544" y="4533635"/>
                <a:ext cx="42017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∞;−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)∪(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;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33635"/>
                <a:ext cx="420179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322" t="-12000" r="-290" b="-2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06576" y="2571750"/>
                <a:ext cx="2555700" cy="549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1)  </m:t>
                      </m:r>
                      <m:rad>
                        <m:ra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+6</m:t>
                          </m:r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ra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76" y="2571750"/>
                <a:ext cx="2555700" cy="5497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759090" y="2659851"/>
                <a:ext cx="7729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↑</m:t>
                    </m:r>
                  </m:oMath>
                </a14:m>
                <a:r>
                  <a:rPr lang="en-US" sz="2400" dirty="0" smtClean="0"/>
                  <a:t> 3</a:t>
                </a:r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090" y="2659851"/>
                <a:ext cx="77296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7143" t="-10526" r="-10317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730168" y="3141643"/>
                <a:ext cx="20099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+6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168" y="3141643"/>
                <a:ext cx="200997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940897" y="4538620"/>
                <a:ext cx="28675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∞;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897" y="4538620"/>
                <a:ext cx="286751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404" t="-12000" r="-851" b="-2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98629" y="3603308"/>
                <a:ext cx="25459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29" y="3603308"/>
                <a:ext cx="254595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98629" y="4063949"/>
                <a:ext cx="29286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40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+2)(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−3)&lt;0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29" y="4063949"/>
                <a:ext cx="2928622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5004808" y="2568672"/>
                <a:ext cx="2724913" cy="552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2) 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ad>
                        <m:ra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ad>
                        <m:ra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808" y="2568672"/>
                <a:ext cx="2724913" cy="55284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7682454" y="2571750"/>
                <a:ext cx="7729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↑</m:t>
                    </m:r>
                  </m:oMath>
                </a14:m>
                <a:r>
                  <a:rPr lang="en-US" sz="2400" dirty="0" smtClean="0"/>
                  <a:t> 3</a:t>
                </a:r>
                <a:endParaRPr lang="ru-RU" sz="2400" dirty="0"/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2454" y="2571750"/>
                <a:ext cx="772969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6299" t="-10526" r="-1023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073448" y="3155730"/>
                <a:ext cx="2222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en-US" sz="240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448" y="3155730"/>
                <a:ext cx="2222147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142089" y="3603308"/>
                <a:ext cx="25459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2400" i="1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089" y="3603308"/>
                <a:ext cx="2545953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004808" y="4076955"/>
                <a:ext cx="28222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(2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+1)&lt;0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808" y="4076955"/>
                <a:ext cx="2822247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956376" y="4076955"/>
                <a:ext cx="9980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&lt;0</m:t>
                      </m:r>
                    </m:oMath>
                  </m:oMathPara>
                </a14:m>
                <a:endParaRPr lang="ru-RU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4076955"/>
                <a:ext cx="99809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240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15346</TotalTime>
  <Words>1234</Words>
  <Application>Microsoft Office PowerPoint</Application>
  <PresentationFormat>Экран (16:9)</PresentationFormat>
  <Paragraphs>100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Itelligent_Boy</cp:lastModifiedBy>
  <cp:revision>1297</cp:revision>
  <dcterms:created xsi:type="dcterms:W3CDTF">2020-04-09T07:32:19Z</dcterms:created>
  <dcterms:modified xsi:type="dcterms:W3CDTF">2021-01-07T03:18:35Z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