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1381" r:id="rId2"/>
    <p:sldId id="1634" r:id="rId3"/>
    <p:sldId id="1639" r:id="rId4"/>
    <p:sldId id="1641" r:id="rId5"/>
    <p:sldId id="1617" r:id="rId6"/>
    <p:sldId id="1640" r:id="rId7"/>
    <p:sldId id="1642" r:id="rId8"/>
    <p:sldId id="1643" r:id="rId9"/>
    <p:sldId id="1644" r:id="rId10"/>
    <p:sldId id="1535" r:id="rId11"/>
  </p:sldIdLst>
  <p:sldSz cx="9144000" cy="5143500" type="screen16x9"/>
  <p:notesSz cx="5765800" cy="3244850"/>
  <p:custDataLst>
    <p:tags r:id="rId13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67" autoAdjust="0"/>
    <p:restoredTop sz="94316" autoAdjust="0"/>
  </p:normalViewPr>
  <p:slideViewPr>
    <p:cSldViewPr>
      <p:cViewPr varScale="1">
        <p:scale>
          <a:sx n="93" d="100"/>
          <a:sy n="93" d="100"/>
        </p:scale>
        <p:origin x="-780" y="-90"/>
      </p:cViewPr>
      <p:guideLst>
        <p:guide orient="horz" pos="2880"/>
        <p:guide orient="horz" pos="6391"/>
        <p:guide orient="horz" pos="2057"/>
        <p:guide orient="horz" pos="4566"/>
        <p:guide pos="2160"/>
        <p:guide pos="4451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07.01.2021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13" Type="http://schemas.openxmlformats.org/officeDocument/2006/relationships/image" Target="../media/image65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12" Type="http://schemas.openxmlformats.org/officeDocument/2006/relationships/image" Target="../media/image64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11" Type="http://schemas.openxmlformats.org/officeDocument/2006/relationships/image" Target="../media/image54.png"/><Relationship Id="rId5" Type="http://schemas.openxmlformats.org/officeDocument/2006/relationships/image" Target="../media/image48.png"/><Relationship Id="rId15" Type="http://schemas.openxmlformats.org/officeDocument/2006/relationships/image" Target="../media/image67.png"/><Relationship Id="rId10" Type="http://schemas.openxmlformats.org/officeDocument/2006/relationships/image" Target="../media/image53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Relationship Id="rId14" Type="http://schemas.openxmlformats.org/officeDocument/2006/relationships/image" Target="../media/image6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971600" y="2319476"/>
            <a:ext cx="4968552" cy="984161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75"/>
              </a:spcBef>
            </a:pPr>
            <a:r>
              <a:rPr sz="3200" b="1" dirty="0">
                <a:solidFill>
                  <a:srgbClr val="2365C7"/>
                </a:solidFill>
                <a:latin typeface="Arial"/>
                <a:cs typeface="Arial"/>
              </a:rPr>
              <a:t>Mavzu:</a:t>
            </a:r>
            <a:endParaRPr sz="3200" b="1" dirty="0">
              <a:latin typeface="Arial"/>
              <a:cs typeface="Arial"/>
            </a:endParaRPr>
          </a:p>
          <a:p>
            <a:pPr marL="20131">
              <a:lnSpc>
                <a:spcPts val="4431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/>
                <a:cs typeface="Arial"/>
              </a:rPr>
              <a:t>Misollar</a:t>
            </a:r>
            <a:r>
              <a:rPr lang="en-US" sz="32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/>
                <a:cs typeface="Arial"/>
              </a:rPr>
              <a:t>yechish</a:t>
            </a:r>
            <a:endParaRPr lang="en-US" sz="32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23528" y="2319476"/>
            <a:ext cx="545553" cy="153437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444209" y="361576"/>
            <a:ext cx="1824510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444208" y="361576"/>
            <a:ext cx="1824511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588224" y="485239"/>
            <a:ext cx="1728192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7" b="1" spc="16" dirty="0" smtClean="0">
                <a:solidFill>
                  <a:srgbClr val="FEFEFE"/>
                </a:solidFill>
                <a:latin typeface="Arial"/>
                <a:cs typeface="Arial"/>
              </a:rPr>
              <a:t>10-sinf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=""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en-US" sz="5398" kern="0" spc="8" dirty="0">
                <a:solidFill>
                  <a:sysClr val="window" lastClr="FFFFFF"/>
                </a:solidFill>
              </a:rPr>
              <a:t>Algebra</a:t>
            </a:r>
          </a:p>
        </p:txBody>
      </p:sp>
      <p:sp>
        <p:nvSpPr>
          <p:cNvPr id="27" name="object 11">
            <a:extLst>
              <a:ext uri="{FF2B5EF4-FFF2-40B4-BE49-F238E27FC236}">
                <a16:creationId xmlns=""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=""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=""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=""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=""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=""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711313"/>
            <a:ext cx="3136669" cy="3092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8730" y="2211710"/>
            <a:ext cx="4392488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=""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=""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41235"/>
            <a:ext cx="8835601" cy="586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3800" kern="0" dirty="0" err="1"/>
              <a:t>Mustaqil</a:t>
            </a:r>
            <a:r>
              <a:rPr lang="en-US" sz="3800" kern="0" dirty="0"/>
              <a:t> </a:t>
            </a:r>
            <a:r>
              <a:rPr lang="en-US" sz="3800" kern="0" dirty="0" err="1"/>
              <a:t>yechish</a:t>
            </a:r>
            <a:r>
              <a:rPr lang="en-US" sz="3800" kern="0" dirty="0"/>
              <a:t> </a:t>
            </a:r>
            <a:r>
              <a:rPr lang="en-US" sz="3800" kern="0" dirty="0" err="1"/>
              <a:t>uchun</a:t>
            </a:r>
            <a:r>
              <a:rPr lang="en-US" sz="3800" kern="0" dirty="0"/>
              <a:t> </a:t>
            </a:r>
            <a:r>
              <a:rPr lang="en-US" sz="3800" kern="0" dirty="0" err="1"/>
              <a:t>topshiriq</a:t>
            </a:r>
            <a:endParaRPr lang="ru-RU" sz="3800" b="1" kern="0" dirty="0"/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574884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 smtClean="0"/>
              <a:t> </a:t>
            </a:r>
            <a:r>
              <a:rPr lang="en-US" sz="3200" b="1" i="1" dirty="0" smtClean="0"/>
              <a:t> </a:t>
            </a:r>
            <a:r>
              <a:rPr lang="en-US" sz="3200" b="1" dirty="0" smtClean="0"/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7394" y="987574"/>
            <a:ext cx="87951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/>
              <a:t>Darslikning</a:t>
            </a:r>
            <a:r>
              <a:rPr lang="en-US" sz="2800" b="1" dirty="0"/>
              <a:t> </a:t>
            </a:r>
            <a:r>
              <a:rPr lang="en-US" sz="2800" b="1" dirty="0" smtClean="0">
                <a:solidFill>
                  <a:srgbClr val="7030A0"/>
                </a:solidFill>
              </a:rPr>
              <a:t>84-</a:t>
            </a:r>
            <a:r>
              <a:rPr lang="en-US" sz="2800" b="1" dirty="0" smtClean="0"/>
              <a:t>sahifasidagi  </a:t>
            </a:r>
            <a:r>
              <a:rPr lang="en-US" sz="2800" b="1" dirty="0" smtClean="0">
                <a:solidFill>
                  <a:srgbClr val="7030A0"/>
                </a:solidFill>
              </a:rPr>
              <a:t>71-72-</a:t>
            </a:r>
            <a:r>
              <a:rPr lang="en-US" sz="2800" b="1" dirty="0" smtClean="0"/>
              <a:t>mashqlarni </a:t>
            </a:r>
            <a:r>
              <a:rPr lang="en-US" sz="2800" b="1" dirty="0" err="1"/>
              <a:t>yechish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79094716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89616" y="2007558"/>
            <a:ext cx="1802738" cy="5386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224081" y="2580997"/>
                <a:ext cx="3296608" cy="15343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"/>
                          <m:ctrlPr>
                            <a:rPr lang="ru-RU" sz="2400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eqArr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/>
                                  <a:cs typeface="Arial" panose="020B0604020202020204" pitchFamily="34" charset="0"/>
                                </a:rPr>
                                <m:t>−2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&lt;0</m:t>
                              </m:r>
                            </m:e>
                            <m:e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/>
                                      <a:cs typeface="Arial" panose="020B060402020202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sz="2400" i="1">
                                          <a:latin typeface="Cambria Math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2400" i="1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−1</m:t>
                                  </m:r>
                                </m:e>
                              </m:rad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≥0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/>
                                  <a:cs typeface="Arial" panose="020B0604020202020204" pitchFamily="34" charset="0"/>
                                </a:rPr>
                                <m:t>−2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≥0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  <a:cs typeface="Arial" panose="020B0604020202020204" pitchFamily="34" charset="0"/>
                                </a:rPr>
                                <m:t>−1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&gt;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−4</m:t>
                              </m:r>
                              <m:r>
                                <a:rPr lang="en-US" sz="2400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+4</m:t>
                              </m:r>
                              <m:r>
                                <m:rPr>
                                  <m:nor/>
                                </m:rPr>
                                <a:rPr lang="en-US" sz="2400" dirty="0">
                                  <a:latin typeface="Arial" panose="020B0604020202020204" pitchFamily="34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081" y="2580997"/>
                <a:ext cx="3296608" cy="153439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bject 2"/>
          <p:cNvSpPr/>
          <p:nvPr/>
        </p:nvSpPr>
        <p:spPr>
          <a:xfrm>
            <a:off x="3" y="-20538"/>
            <a:ext cx="9143998" cy="835085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bject 4"/>
          <p:cNvSpPr txBox="1">
            <a:spLocks/>
          </p:cNvSpPr>
          <p:nvPr/>
        </p:nvSpPr>
        <p:spPr>
          <a:xfrm>
            <a:off x="2988" y="162033"/>
            <a:ext cx="9108501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mashqlarni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tekshirish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78817" y="814547"/>
            <a:ext cx="525009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60-mashq.   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Tengsizlikni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600" i="1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315136" y="1284585"/>
                <a:ext cx="2833147" cy="5528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cs typeface="Arial" panose="020B0604020202020204" pitchFamily="34" charset="0"/>
                        </a:rPr>
                        <m:t>2) </m:t>
                      </m:r>
                      <m:rad>
                        <m:radPr>
                          <m:degHide m:val="on"/>
                          <m:ctrlPr>
                            <a:rPr lang="en-US" sz="240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  <a:cs typeface="Arial" panose="020B0604020202020204" pitchFamily="34" charset="0"/>
                            </a:rPr>
                            <m:t>−1</m:t>
                          </m:r>
                        </m:e>
                      </m:rad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&gt;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−2</m:t>
                      </m:r>
                    </m:oMath>
                  </m:oMathPara>
                </a14:m>
                <a:endParaRPr lang="en-US" sz="24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136" y="1284585"/>
                <a:ext cx="2833147" cy="55284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364088" y="2987037"/>
                <a:ext cx="1511952" cy="7223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400" b="1" i="1" dirty="0">
                                  <a:solidFill>
                                    <a:srgbClr val="0070C0"/>
                                  </a:solidFill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eqArrPr>
                            <m:e>
                              <m:r>
                                <a:rPr lang="en-US" sz="2400" b="1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2400" b="1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≤−</m:t>
                              </m:r>
                              <m:r>
                                <a:rPr lang="en-US" sz="2400" b="1" i="1" dirty="0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e>
                            <m:e>
                              <m:r>
                                <a:rPr lang="en-US" sz="2400" b="1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  <m: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≥</m:t>
                              </m:r>
                              <m:r>
                                <a:rPr lang="en-US" sz="2400" b="1" i="1" dirty="0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e>
                          </m:eqArr>
                          <m:r>
                            <a:rPr lang="en-US" sz="2400" b="1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 </m:t>
                          </m:r>
                        </m:e>
                      </m:d>
                    </m:oMath>
                  </m:oMathPara>
                </a14:m>
                <a:endParaRPr lang="ru-RU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088" y="2987037"/>
                <a:ext cx="1511952" cy="72231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427984" y="4484053"/>
                <a:ext cx="4572000" cy="46166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r"/>
                <a:r>
                  <a:rPr lang="en-US" sz="2400" b="1" i="1" dirty="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4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24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∈(−∞;</m:t>
                    </m:r>
                    <m:d>
                      <m:dPr>
                        <m:begChr m:val=""/>
                        <m:endChr m:val="]"/>
                        <m:ctrlPr>
                          <a:rPr lang="en-US" sz="2400" b="1" i="1">
                            <a:solidFill>
                              <a:srgbClr val="00B050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e>
                    </m:d>
                    <m:r>
                      <a:rPr lang="en-US" sz="24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[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24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;+∞)</m:t>
                    </m:r>
                  </m:oMath>
                </a14:m>
                <a:endParaRPr lang="ru-RU" sz="2400" b="1" i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984" y="4484053"/>
                <a:ext cx="4572000" cy="461665"/>
              </a:xfrm>
              <a:prstGeom prst="rect">
                <a:avLst/>
              </a:prstGeom>
              <a:blipFill rotWithShape="1">
                <a:blip r:embed="rId6"/>
                <a:stretch>
                  <a:fillRect t="-129333" r="-1200" b="-201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3347864" y="1815284"/>
                <a:ext cx="1857268" cy="28087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"/>
                          <m:ctrlPr>
                            <a:rPr lang="en-US" sz="2400" i="1" dirty="0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400" i="1" dirty="0"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begChr m:val="{"/>
                                  <m:endChr m:val=""/>
                                  <m:ctrlPr>
                                    <a:rPr lang="en-US" sz="2400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en-US" sz="2400" i="1" dirty="0">
                                          <a:latin typeface="Cambria Math"/>
                                          <a:cs typeface="Arial" panose="020B0604020202020204" pitchFamily="34" charset="0"/>
                                        </a:rPr>
                                      </m:ctrlPr>
                                    </m:eqArrPr>
                                    <m:e>
                                      <m:r>
                                        <a:rPr lang="en-US" sz="24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  <m:r>
                                        <a:rPr lang="en-US" sz="2400" i="1" dirty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&lt;</m:t>
                                      </m:r>
                                      <m:r>
                                        <a:rPr lang="en-US" sz="2400" i="1" dirty="0">
                                          <a:latin typeface="Cambria Math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2</m:t>
                                      </m:r>
                                    </m:e>
                                    <m:e>
                                      <m:eqArr>
                                        <m:eqArrPr>
                                          <m:ctrlPr>
                                            <a:rPr lang="en-US" sz="2400" i="1" dirty="0">
                                              <a:latin typeface="Cambria Math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sz="2400" i="1" dirty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≤−</m:t>
                                          </m:r>
                                          <m:r>
                                            <a:rPr lang="en-US" sz="2400" i="1" dirty="0">
                                              <a:latin typeface="Cambria Math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e>
                                        <m:e>
                                          <m:r>
                                            <a:rPr lang="en-US" sz="24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sz="2400" i="1" dirty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≥1</m:t>
                                          </m:r>
                                        </m:e>
                                      </m:eqArr>
                                    </m:e>
                                  </m:eqArr>
                                </m:e>
                              </m:d>
                            </m:e>
                            <m:e>
                              <m:d>
                                <m:dPr>
                                  <m:begChr m:val="{"/>
                                  <m:endChr m:val=""/>
                                  <m:ctrlPr>
                                    <a:rPr lang="en-US" sz="2400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en-US" sz="2400" i="1" dirty="0">
                                          <a:latin typeface="Cambria Math"/>
                                          <a:cs typeface="Arial" panose="020B0604020202020204" pitchFamily="34" charset="0"/>
                                        </a:rPr>
                                      </m:ctrlPr>
                                    </m:eqArrPr>
                                    <m:e>
                                      <m:eqArr>
                                        <m:eqArrPr>
                                          <m:ctrlPr>
                                            <a:rPr lang="en-US" sz="2400" i="1" dirty="0">
                                              <a:latin typeface="Cambria Math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sz="2400" i="1" dirty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≤−</m:t>
                                          </m:r>
                                          <m:r>
                                            <a:rPr lang="en-US" sz="2400" i="1" dirty="0">
                                              <a:latin typeface="Cambria Math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e>
                                        <m:e>
                                          <m:r>
                                            <a:rPr lang="en-US" sz="24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sz="2400" i="1" dirty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≥1</m:t>
                                          </m:r>
                                        </m:e>
                                      </m:eqArr>
                                    </m:e>
                                    <m:e>
                                      <m:eqArr>
                                        <m:eqArrPr>
                                          <m:ctrlPr>
                                            <a:rPr lang="en-US" sz="2400" i="1" dirty="0">
                                              <a:latin typeface="Cambria Math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≥</m:t>
                                          </m:r>
                                          <m:r>
                                            <a:rPr lang="en-US" sz="2400" i="1" dirty="0">
                                              <a:latin typeface="Cambria Math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</m:e>
                                        <m:e>
                                          <m:r>
                                            <a:rPr lang="en-US" sz="24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sz="2400" i="1" dirty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&gt;</m:t>
                                          </m:r>
                                          <m:f>
                                            <m:fPr>
                                              <m:ctrlPr>
                                                <a:rPr lang="en-US" sz="2400" i="1" dirty="0">
                                                  <a:latin typeface="Cambria Math"/>
                                                  <a:ea typeface="Cambria Math" panose="02040503050406030204" pitchFamily="18" charset="0"/>
                                                  <a:cs typeface="Arial" panose="020B0604020202020204" pitchFamily="34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en-US" sz="2400" i="1" dirty="0">
                                                  <a:latin typeface="Cambria Math"/>
                                                  <a:ea typeface="Cambria Math" panose="02040503050406030204" pitchFamily="18" charset="0"/>
                                                  <a:cs typeface="Arial" panose="020B0604020202020204" pitchFamily="34" charset="0"/>
                                                </a:rPr>
                                                <m:t>5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US" sz="2400" i="1" dirty="0">
                                                  <a:latin typeface="Cambria Math"/>
                                                  <a:ea typeface="Cambria Math" panose="02040503050406030204" pitchFamily="18" charset="0"/>
                                                  <a:cs typeface="Arial" panose="020B0604020202020204" pitchFamily="34" charset="0"/>
                                                </a:rPr>
                                                <m:t>4</m:t>
                                              </m:r>
                                            </m:den>
                                          </m:f>
                                        </m:e>
                                      </m:eqArr>
                                    </m:e>
                                  </m:eqArr>
                                </m:e>
                              </m:d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1815284"/>
                <a:ext cx="1857268" cy="280878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172920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20" grpId="0"/>
      <p:bldP spid="6" grpId="0"/>
      <p:bldP spid="7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89616" y="2007558"/>
            <a:ext cx="1802738" cy="5386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224080" y="2580997"/>
                <a:ext cx="5024901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"/>
                          <m:ctrlPr>
                            <a:rPr lang="ru-RU" sz="2400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eqArr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/>
                                  <a:cs typeface="Arial" panose="020B0604020202020204" pitchFamily="34" charset="0"/>
                                </a:rPr>
                                <m:t>−14&lt;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  <a:cs typeface="Arial" panose="020B0604020202020204" pitchFamily="34" charset="0"/>
                                </a:rPr>
                                <m:t>−55</m:t>
                              </m:r>
                              <m:r>
                                <a:rPr lang="en-US" sz="2400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/>
                                  <a:cs typeface="Arial" panose="020B0604020202020204" pitchFamily="34" charset="0"/>
                                </a:rPr>
                                <m:t>+250≥0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/>
                                  <a:cs typeface="Arial" panose="020B0604020202020204" pitchFamily="34" charset="0"/>
                                </a:rPr>
                                <m:t>−14</m:t>
                              </m:r>
                              <m:r>
                                <a:rPr lang="en-US" sz="2400" i="1"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≥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  <a:cs typeface="Arial" panose="020B0604020202020204" pitchFamily="34" charset="0"/>
                                </a:rPr>
                                <m:t>−55</m:t>
                              </m:r>
                              <m:r>
                                <a:rPr lang="en-US" sz="2400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/>
                                  <a:cs typeface="Arial" panose="020B0604020202020204" pitchFamily="34" charset="0"/>
                                </a:rPr>
                                <m:t>+250&gt;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−28</m:t>
                              </m:r>
                              <m:r>
                                <a:rPr lang="en-US" sz="2400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+196</m:t>
                              </m:r>
                              <m:r>
                                <m:rPr>
                                  <m:nor/>
                                </m:rPr>
                                <a:rPr lang="en-US" sz="2400" dirty="0">
                                  <a:latin typeface="Arial" panose="020B0604020202020204" pitchFamily="34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080" y="2580997"/>
                <a:ext cx="5024901" cy="145296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/>
          <p:cNvSpPr/>
          <p:nvPr/>
        </p:nvSpPr>
        <p:spPr>
          <a:xfrm>
            <a:off x="78817" y="814547"/>
            <a:ext cx="525009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62-mashq.   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Tengsizlikni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600" i="1" dirty="0">
              <a:latin typeface="Cambria Math" panose="02040503050406030204" pitchFamily="18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382585" y="1284585"/>
                <a:ext cx="4221605" cy="5497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cs typeface="Arial" panose="020B0604020202020204" pitchFamily="34" charset="0"/>
                        </a:rPr>
                        <m:t>2) </m:t>
                      </m:r>
                      <m:rad>
                        <m:radPr>
                          <m:degHide m:val="on"/>
                          <m:ctrlPr>
                            <a:rPr lang="en-US" sz="240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  <a:cs typeface="Arial" panose="020B0604020202020204" pitchFamily="34" charset="0"/>
                            </a:rPr>
                            <m:t>−55</m:t>
                          </m:r>
                          <m:r>
                            <a:rPr lang="en-US" sz="2400" b="0" i="1" smtClean="0">
                              <a:latin typeface="Cambria Math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/>
                              <a:cs typeface="Arial" panose="020B0604020202020204" pitchFamily="34" charset="0"/>
                            </a:rPr>
                            <m:t>+250</m:t>
                          </m:r>
                        </m:e>
                      </m:rad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&gt;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−14</m:t>
                      </m:r>
                    </m:oMath>
                  </m:oMathPara>
                </a14:m>
                <a:endParaRPr lang="en-US" sz="24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585" y="1284585"/>
                <a:ext cx="4221605" cy="54976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5125327" y="2007558"/>
                <a:ext cx="1857268" cy="24721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"/>
                          <m:ctrlPr>
                            <a:rPr lang="en-US" sz="2400" b="0" i="1" dirty="0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400" i="1" dirty="0"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begChr m:val="{"/>
                                  <m:endChr m:val=""/>
                                  <m:ctrlPr>
                                    <a:rPr lang="en-US" sz="2400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eqArr>
                                    <m:eqArrPr>
                                      <m:ctrlPr>
                                        <a:rPr lang="en-US" sz="2400" i="1" dirty="0">
                                          <a:latin typeface="Cambria Math"/>
                                          <a:cs typeface="Arial" panose="020B0604020202020204" pitchFamily="34" charset="0"/>
                                        </a:rPr>
                                      </m:ctrlPr>
                                    </m:eqArrPr>
                                    <m:e>
                                      <m:r>
                                        <a:rPr lang="en-US" sz="2400" i="1" dirty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  <m:r>
                                        <a:rPr lang="en-US" sz="2400" i="1" dirty="0">
                                          <a:latin typeface="Cambria Math"/>
                                          <a:cs typeface="Arial" panose="020B0604020202020204" pitchFamily="34" charset="0"/>
                                        </a:rPr>
                                        <m:t>&lt;</m:t>
                                      </m:r>
                                      <m:r>
                                        <a:rPr lang="en-US" sz="2400" i="1" dirty="0">
                                          <a:latin typeface="Cambria Math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14</m:t>
                                      </m:r>
                                    </m:e>
                                    <m:e>
                                      <m:eqArr>
                                        <m:eqArrPr>
                                          <m:ctrlPr>
                                            <a:rPr lang="en-US" sz="2400" i="1" dirty="0">
                                              <a:latin typeface="Cambria Math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sz="2400" i="1" dirty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≤</m:t>
                                          </m:r>
                                          <m:r>
                                            <a:rPr lang="en-US" sz="2400" i="1" dirty="0">
                                              <a:latin typeface="Cambria Math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5</m:t>
                                          </m:r>
                                        </m:e>
                                        <m:e>
                                          <m:r>
                                            <a:rPr lang="en-US" sz="24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sz="2400" i="1" dirty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≥</m:t>
                                          </m:r>
                                          <m:r>
                                            <a:rPr lang="en-US" sz="2400" i="1" dirty="0">
                                              <a:latin typeface="Cambria Math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50</m:t>
                                          </m:r>
                                        </m:e>
                                      </m:eqArr>
                                    </m:e>
                                  </m:eqArr>
                                </m:e>
                              </m:d>
                            </m:e>
                            <m:e>
                              <m:d>
                                <m:dPr>
                                  <m:begChr m:val="{"/>
                                  <m:endChr m:val=""/>
                                  <m:ctrlPr>
                                    <a:rPr lang="en-US" sz="2400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type m:val="noBar"/>
                                      <m:ctrlPr>
                                        <a:rPr lang="en-US" sz="2400" i="1" dirty="0" smtClean="0">
                                          <a:latin typeface="Cambria Math"/>
                                          <a:cs typeface="Arial" panose="020B0604020202020204" pitchFamily="34" charset="0"/>
                                        </a:rPr>
                                      </m:ctrlPr>
                                    </m:fPr>
                                    <m:num>
                                      <m:eqArr>
                                        <m:eqArrPr>
                                          <m:ctrlPr>
                                            <a:rPr lang="en-US" sz="2400" i="1" dirty="0">
                                              <a:latin typeface="Cambria Math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sz="2400" i="1">
                                              <a:latin typeface="Cambria Math"/>
                                              <a:ea typeface="Cambria Math"/>
                                              <a:cs typeface="Arial" panose="020B0604020202020204" pitchFamily="34" charset="0"/>
                                            </a:rPr>
                                            <m:t>≥</m:t>
                                          </m:r>
                                          <m:r>
                                            <a:rPr lang="en-US" sz="2400" i="1" dirty="0">
                                              <a:latin typeface="Cambria Math"/>
                                              <a:cs typeface="Arial" panose="020B0604020202020204" pitchFamily="34" charset="0"/>
                                            </a:rPr>
                                            <m:t>14</m:t>
                                          </m:r>
                                        </m:e>
                                        <m:e>
                                          <m:r>
                                            <a:rPr lang="en-US" sz="24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sz="2400" i="1" dirty="0">
                                              <a:latin typeface="Cambria Math"/>
                                              <a:cs typeface="Arial" panose="020B0604020202020204" pitchFamily="34" charset="0"/>
                                            </a:rPr>
                                            <m:t>&lt;</m:t>
                                          </m:r>
                                          <m:r>
                                            <a:rPr lang="en-US" sz="2400" i="1" dirty="0">
                                              <a:latin typeface="Cambria Math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</m:e>
                                      </m:eqArr>
                                    </m:num>
                                    <m:den>
                                      <m:eqArr>
                                        <m:eqArrPr>
                                          <m:ctrlPr>
                                            <a:rPr lang="en-US" sz="2400" i="1" dirty="0">
                                              <a:latin typeface="Cambria Math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eqArrPr>
                                        <m:e>
                                          <m:r>
                                            <a:rPr lang="en-US" sz="24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sz="2400" i="1" dirty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≤</m:t>
                                          </m:r>
                                          <m:r>
                                            <a:rPr lang="en-US" sz="2400" i="1" dirty="0">
                                              <a:latin typeface="Cambria Math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5</m:t>
                                          </m:r>
                                        </m:e>
                                        <m:e>
                                          <m:r>
                                            <a:rPr lang="en-US" sz="2400" i="1" dirty="0">
                                              <a:latin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sz="2400" i="1" dirty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≥</m:t>
                                          </m:r>
                                          <m:r>
                                            <a:rPr lang="en-US" sz="2400" i="1" dirty="0">
                                              <a:latin typeface="Cambria Math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50</m:t>
                                          </m:r>
                                        </m:e>
                                      </m:eqArr>
                                    </m:den>
                                  </m:f>
                                </m:e>
                              </m:d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5327" y="2007558"/>
                <a:ext cx="1857268" cy="247215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283968" y="4473956"/>
                <a:ext cx="4572000" cy="46166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r"/>
                <a:r>
                  <a:rPr lang="en-US" sz="2400" b="1" i="1" dirty="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4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24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∈(−∞;</m:t>
                    </m:r>
                    <m:d>
                      <m:dPr>
                        <m:begChr m:val=""/>
                        <m:endChr m:val="]"/>
                        <m:ctrlPr>
                          <a:rPr lang="en-US" sz="2400" b="1" i="1">
                            <a:solidFill>
                              <a:srgbClr val="00B050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e>
                    </m:d>
                  </m:oMath>
                </a14:m>
                <a:endParaRPr lang="ru-RU" sz="2400" b="1" i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4473956"/>
                <a:ext cx="4572000" cy="461665"/>
              </a:xfrm>
              <a:prstGeom prst="rect">
                <a:avLst/>
              </a:prstGeom>
              <a:blipFill rotWithShape="1">
                <a:blip r:embed="rId5"/>
                <a:stretch>
                  <a:fillRect t="-127632" r="-13867" b="-1973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bject 2"/>
          <p:cNvSpPr/>
          <p:nvPr/>
        </p:nvSpPr>
        <p:spPr>
          <a:xfrm>
            <a:off x="3" y="-20538"/>
            <a:ext cx="9143998" cy="835085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35496" y="57562"/>
            <a:ext cx="9108501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mashqlarni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tekshirish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0" dirty="0"/>
          </a:p>
        </p:txBody>
      </p:sp>
    </p:spTree>
    <p:extLst>
      <p:ext uri="{BB962C8B-B14F-4D97-AF65-F5344CB8AC3E}">
        <p14:creationId xmlns:p14="http://schemas.microsoft.com/office/powerpoint/2010/main" val="1959458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843558"/>
            <a:ext cx="45720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6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68-mashq</a:t>
            </a:r>
            <a:r>
              <a:rPr lang="en-US" sz="2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2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5793530" y="4563774"/>
                <a:ext cx="317760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</a:rPr>
                      <m:t>    </m:t>
                    </m:r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</a:rPr>
                      <m:t>𝒚</m:t>
                    </m:r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</a:rPr>
                      <m:t>&gt;</m:t>
                    </m:r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</a:rPr>
                      <m:t>𝟓</m:t>
                    </m:r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</a:rPr>
                      <m:t>𝒙</m:t>
                    </m:r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</a:rPr>
                      <m:t>+</m:t>
                    </m:r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</a:rPr>
                      <m:t>𝟕</m:t>
                    </m:r>
                  </m:oMath>
                </a14:m>
                <a:endParaRPr lang="ru-RU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3530" y="4563774"/>
                <a:ext cx="3177602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2874" t="-12000" b="-2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60773" y="1274152"/>
                <a:ext cx="8920940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latin typeface="Arial" pitchFamily="34" charset="0"/>
                    <a:cs typeface="Arial" pitchFamily="34" charset="0"/>
                  </a:rPr>
                  <a:t>Tekislikda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</a:rPr>
                      <m:t>𝐴</m:t>
                    </m:r>
                    <m:d>
                      <m:dPr>
                        <m:ctrlPr>
                          <a:rPr lang="ru-RU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</a:rPr>
                          <m:t>;4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, </m:t>
                    </m:r>
                    <m:r>
                      <a:rPr lang="ru-RU" sz="2400" i="1">
                        <a:latin typeface="Cambria Math"/>
                      </a:rPr>
                      <m:t>𝐵</m:t>
                    </m:r>
                    <m:d>
                      <m:dPr>
                        <m:ctrlPr>
                          <a:rPr lang="ru-RU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  <m:r>
                          <a:rPr lang="en-US" sz="2400" i="1">
                            <a:latin typeface="Cambria Math"/>
                          </a:rPr>
                          <m:t>;5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, </m:t>
                    </m:r>
                    <m:r>
                      <a:rPr lang="ru-RU" sz="2400" i="1">
                        <a:latin typeface="Cambria Math"/>
                      </a:rPr>
                      <m:t>𝐶</m:t>
                    </m:r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ru-RU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,</m:t>
                    </m:r>
                    <m:r>
                      <a:rPr lang="ru-RU" sz="2400" i="1">
                        <a:latin typeface="Cambria Math"/>
                      </a:rPr>
                      <m:t>𝑦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nuqtalar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berilgan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𝐴𝐶</m:t>
                    </m:r>
                    <m:r>
                      <a:rPr lang="en-US" sz="2400" i="1">
                        <a:latin typeface="Cambria Math"/>
                      </a:rPr>
                      <m:t>&gt;</m:t>
                    </m:r>
                    <m:r>
                      <a:rPr lang="en-US" sz="2400" i="1">
                        <a:latin typeface="Cambria Math"/>
                      </a:rPr>
                      <m:t>𝐵𝐶</m:t>
                    </m:r>
                  </m:oMath>
                </a14:m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shartni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qanoatlantiruvchi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sohani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toping. </a:t>
                </a:r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73" y="1274152"/>
                <a:ext cx="8920940" cy="830997"/>
              </a:xfrm>
              <a:prstGeom prst="rect">
                <a:avLst/>
              </a:prstGeom>
              <a:blipFill rotWithShape="1">
                <a:blip r:embed="rId3"/>
                <a:stretch>
                  <a:fillRect l="-1094" t="-5147" b="-169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108570" y="2643758"/>
                <a:ext cx="5831581" cy="4277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1800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1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i="1">
                                <a:latin typeface="Cambria Math"/>
                              </a:rPr>
                              <m:t>(</m:t>
                            </m:r>
                            <m:r>
                              <a:rPr lang="en-US" sz="1800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sz="1800" i="1">
                                <a:latin typeface="Cambria Math"/>
                              </a:rPr>
                              <m:t>−2)</m:t>
                            </m:r>
                          </m:e>
                          <m:sup>
                            <m:r>
                              <a:rPr lang="en-US" sz="1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1800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ru-RU" sz="1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i="1">
                                <a:latin typeface="Cambria Math"/>
                              </a:rPr>
                              <m:t>(</m:t>
                            </m:r>
                            <m:r>
                              <a:rPr lang="en-US" sz="1800" i="1">
                                <a:latin typeface="Cambria Math"/>
                              </a:rPr>
                              <m:t>𝑦</m:t>
                            </m:r>
                            <m:r>
                              <a:rPr lang="en-US" sz="1800" i="1">
                                <a:latin typeface="Cambria Math"/>
                              </a:rPr>
                              <m:t>−4)</m:t>
                            </m:r>
                          </m:e>
                          <m:sup>
                            <m:r>
                              <a:rPr lang="en-US" sz="1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1800" i="1">
                        <a:latin typeface="Cambria Math"/>
                      </a:rPr>
                      <m:t>&gt;</m:t>
                    </m:r>
                    <m:rad>
                      <m:radPr>
                        <m:degHide m:val="on"/>
                        <m:ctrlPr>
                          <a:rPr lang="ru-RU" sz="1800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1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i="1">
                                <a:latin typeface="Cambria Math"/>
                              </a:rPr>
                              <m:t>(</m:t>
                            </m:r>
                            <m:r>
                              <a:rPr lang="en-US" sz="1800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sz="1800" i="1">
                                <a:latin typeface="Cambria Math"/>
                              </a:rPr>
                              <m:t>+3)</m:t>
                            </m:r>
                          </m:e>
                          <m:sup>
                            <m:r>
                              <a:rPr lang="en-US" sz="1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1800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ru-RU" sz="1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i="1">
                                <a:latin typeface="Cambria Math"/>
                              </a:rPr>
                              <m:t>(</m:t>
                            </m:r>
                            <m:r>
                              <a:rPr lang="en-US" sz="1800" i="1">
                                <a:latin typeface="Cambria Math"/>
                              </a:rPr>
                              <m:t>𝑦</m:t>
                            </m:r>
                            <m:r>
                              <a:rPr lang="en-US" sz="1800" i="1">
                                <a:latin typeface="Cambria Math"/>
                              </a:rPr>
                              <m:t>−5)</m:t>
                            </m:r>
                          </m:e>
                          <m:sup>
                            <m:r>
                              <a:rPr lang="en-US" sz="1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sz="1800" dirty="0"/>
                  <a:t> </a:t>
                </a:r>
                <a:endParaRPr lang="ru-RU" sz="18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570" y="2643758"/>
                <a:ext cx="5831581" cy="427746"/>
              </a:xfrm>
              <a:prstGeom prst="rect">
                <a:avLst/>
              </a:prstGeom>
              <a:blipFill rotWithShape="1">
                <a:blip r:embed="rId4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Прямоугольник 15"/>
              <p:cNvSpPr/>
              <p:nvPr/>
            </p:nvSpPr>
            <p:spPr>
              <a:xfrm>
                <a:off x="141149" y="3219822"/>
                <a:ext cx="4572000" cy="40011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(</m:t>
                        </m:r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  <m:r>
                          <a:rPr lang="en-US" sz="2000" i="1">
                            <a:latin typeface="Cambria Math"/>
                          </a:rPr>
                          <m:t>−2)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ru-RU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(</m:t>
                        </m:r>
                        <m:r>
                          <a:rPr lang="en-US" sz="2000" i="1">
                            <a:latin typeface="Cambria Math"/>
                          </a:rPr>
                          <m:t>𝑦</m:t>
                        </m:r>
                        <m:r>
                          <a:rPr lang="en-US" sz="2000" i="1">
                            <a:latin typeface="Cambria Math"/>
                          </a:rPr>
                          <m:t>−4)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&gt;</m:t>
                    </m:r>
                    <m:sSup>
                      <m:sSupPr>
                        <m:ctrlPr>
                          <a:rPr lang="ru-RU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(</m:t>
                        </m:r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  <m:r>
                          <a:rPr lang="en-US" sz="2000" i="1">
                            <a:latin typeface="Cambria Math"/>
                          </a:rPr>
                          <m:t>+3)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ru-RU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(</m:t>
                        </m:r>
                        <m:r>
                          <a:rPr lang="en-US" sz="2000" i="1">
                            <a:latin typeface="Cambria Math"/>
                          </a:rPr>
                          <m:t>𝑦</m:t>
                        </m:r>
                        <m:r>
                          <a:rPr lang="en-US" sz="2000" i="1">
                            <a:latin typeface="Cambria Math"/>
                          </a:rPr>
                          <m:t>−5)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000" dirty="0"/>
                  <a:t> </a:t>
                </a:r>
                <a:endParaRPr lang="ru-RU" sz="2000" dirty="0"/>
              </a:p>
            </p:txBody>
          </p:sp>
        </mc:Choice>
        <mc:Fallback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49" y="3219822"/>
                <a:ext cx="4572000" cy="400110"/>
              </a:xfrm>
              <a:prstGeom prst="rect">
                <a:avLst/>
              </a:prstGeom>
              <a:blipFill rotWithShape="1">
                <a:blip r:embed="rId5"/>
                <a:stretch>
                  <a:fillRect l="-533" b="-1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Прямоугольник 16"/>
              <p:cNvSpPr/>
              <p:nvPr/>
            </p:nvSpPr>
            <p:spPr>
              <a:xfrm>
                <a:off x="60773" y="3755998"/>
                <a:ext cx="8068415" cy="4070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−</m:t>
                    </m:r>
                    <m:r>
                      <a:rPr lang="en-US" sz="2000" b="0" i="1" smtClean="0">
                        <a:latin typeface="Cambria Math"/>
                      </a:rPr>
                      <m:t>4</m:t>
                    </m:r>
                    <m:r>
                      <a:rPr lang="en-US" sz="2000" i="1">
                        <a:latin typeface="Cambria Math"/>
                      </a:rPr>
                      <m:t>𝑥</m:t>
                    </m:r>
                    <m:r>
                      <a:rPr lang="en-US" sz="2000" i="1">
                        <a:latin typeface="Cambria Math"/>
                      </a:rPr>
                      <m:t>+4+</m:t>
                    </m:r>
                    <m:sSup>
                      <m:sSupPr>
                        <m:ctrlPr>
                          <a:rPr lang="ru-RU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−8</m:t>
                    </m:r>
                    <m:r>
                      <a:rPr lang="en-US" sz="2000" i="1">
                        <a:latin typeface="Cambria Math"/>
                      </a:rPr>
                      <m:t>𝑦</m:t>
                    </m:r>
                    <m:r>
                      <a:rPr lang="en-US" sz="2000" i="1">
                        <a:latin typeface="Cambria Math"/>
                      </a:rPr>
                      <m:t>+16&gt;</m:t>
                    </m:r>
                    <m:sSup>
                      <m:sSupPr>
                        <m:ctrlPr>
                          <a:rPr lang="ru-RU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+</m:t>
                    </m:r>
                    <m:r>
                      <a:rPr lang="en-US" sz="2000" b="0" i="1" smtClean="0">
                        <a:latin typeface="Cambria Math"/>
                      </a:rPr>
                      <m:t>6</m:t>
                    </m:r>
                    <m:r>
                      <a:rPr lang="en-US" sz="2000" i="1">
                        <a:latin typeface="Cambria Math"/>
                      </a:rPr>
                      <m:t>𝑥</m:t>
                    </m:r>
                    <m:r>
                      <a:rPr lang="en-US" sz="2000" i="1">
                        <a:latin typeface="Cambria Math"/>
                      </a:rPr>
                      <m:t>+9+</m:t>
                    </m:r>
                    <m:sSup>
                      <m:sSupPr>
                        <m:ctrlPr>
                          <a:rPr lang="ru-RU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−10</m:t>
                    </m:r>
                    <m:r>
                      <a:rPr lang="en-US" sz="2000" i="1">
                        <a:latin typeface="Cambria Math"/>
                      </a:rPr>
                      <m:t>𝑦</m:t>
                    </m:r>
                    <m:r>
                      <a:rPr lang="en-US" sz="2000" i="1">
                        <a:latin typeface="Cambria Math"/>
                      </a:rPr>
                      <m:t>+25 </m:t>
                    </m:r>
                  </m:oMath>
                </a14:m>
                <a:r>
                  <a:rPr lang="en-US" sz="2000" dirty="0"/>
                  <a:t> </a:t>
                </a:r>
                <a:endParaRPr lang="ru-RU" sz="2000" dirty="0"/>
              </a:p>
            </p:txBody>
          </p:sp>
        </mc:Choice>
        <mc:Fallback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73" y="3755998"/>
                <a:ext cx="8068415" cy="407099"/>
              </a:xfrm>
              <a:prstGeom prst="rect">
                <a:avLst/>
              </a:prstGeom>
              <a:blipFill rotWithShape="1">
                <a:blip r:embed="rId6"/>
                <a:stretch>
                  <a:fillRect b="-104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128674" y="4220294"/>
                <a:ext cx="4572000" cy="40011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/>
                        </a:rPr>
                        <m:t>10</m:t>
                      </m:r>
                      <m:r>
                        <a:rPr lang="en-US" sz="2000" i="1" smtClean="0">
                          <a:latin typeface="Cambria Math"/>
                        </a:rPr>
                        <m:t>𝑦</m:t>
                      </m:r>
                      <m:r>
                        <a:rPr lang="en-US" sz="2000" i="1" smtClean="0">
                          <a:latin typeface="Cambria Math"/>
                        </a:rPr>
                        <m:t>−8</m:t>
                      </m:r>
                      <m:r>
                        <a:rPr lang="en-US" sz="2000" i="1" smtClean="0">
                          <a:latin typeface="Cambria Math"/>
                        </a:rPr>
                        <m:t>𝑦</m:t>
                      </m:r>
                      <m:r>
                        <a:rPr lang="en-US" sz="2000" i="1" smtClean="0">
                          <a:latin typeface="Cambria Math"/>
                        </a:rPr>
                        <m:t>&gt;6</m:t>
                      </m:r>
                      <m:r>
                        <a:rPr lang="en-US" sz="2000" i="1">
                          <a:latin typeface="Cambria Math"/>
                        </a:rPr>
                        <m:t>𝑥</m:t>
                      </m:r>
                      <m:r>
                        <a:rPr lang="en-US" sz="2000" i="1">
                          <a:latin typeface="Cambria Math"/>
                        </a:rPr>
                        <m:t>+4</m:t>
                      </m:r>
                      <m:r>
                        <a:rPr lang="en-US" sz="2000" i="1">
                          <a:latin typeface="Cambria Math"/>
                        </a:rPr>
                        <m:t>𝑥</m:t>
                      </m:r>
                      <m:r>
                        <a:rPr lang="en-US" sz="2000" i="1">
                          <a:latin typeface="Cambria Math"/>
                        </a:rPr>
                        <m:t>+34−20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674" y="4220294"/>
                <a:ext cx="4572000" cy="400110"/>
              </a:xfrm>
              <a:prstGeom prst="rect">
                <a:avLst/>
              </a:prstGeom>
              <a:blipFill rotWithShape="1">
                <a:blip r:embed="rId7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537593" y="4653691"/>
                <a:ext cx="188955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/>
                        </a:rPr>
                        <m:t>2</m:t>
                      </m:r>
                      <m:r>
                        <a:rPr lang="en-US" sz="2000" i="1" smtClean="0">
                          <a:latin typeface="Cambria Math"/>
                        </a:rPr>
                        <m:t>𝑦</m:t>
                      </m:r>
                      <m:r>
                        <a:rPr lang="en-US" sz="2000" i="1" smtClean="0">
                          <a:latin typeface="Cambria Math"/>
                        </a:rPr>
                        <m:t>&gt;10</m:t>
                      </m:r>
                      <m:r>
                        <a:rPr lang="en-US" sz="2000" i="1">
                          <a:latin typeface="Cambria Math"/>
                        </a:rPr>
                        <m:t>𝑥</m:t>
                      </m:r>
                      <m:r>
                        <a:rPr lang="en-US" sz="2000" b="0" i="1" smtClean="0">
                          <a:latin typeface="Cambria Math"/>
                        </a:rPr>
                        <m:t>+14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593" y="4653691"/>
                <a:ext cx="1889556" cy="400110"/>
              </a:xfrm>
              <a:prstGeom prst="rect">
                <a:avLst/>
              </a:prstGeom>
              <a:blipFill rotWithShape="1">
                <a:blip r:embed="rId8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3227595" y="4653691"/>
                <a:ext cx="146155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&gt;5</m:t>
                      </m:r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+7</m:t>
                      </m:r>
                    </m:oMath>
                  </m:oMathPara>
                </a14:m>
                <a:endParaRPr lang="ru-RU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7595" y="4653691"/>
                <a:ext cx="1461554" cy="400110"/>
              </a:xfrm>
              <a:prstGeom prst="rect">
                <a:avLst/>
              </a:prstGeom>
              <a:blipFill rotWithShape="1">
                <a:blip r:embed="rId9"/>
                <a:stretch>
                  <a:fillRect b="-60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Прямоугольник 20"/>
          <p:cNvSpPr/>
          <p:nvPr/>
        </p:nvSpPr>
        <p:spPr>
          <a:xfrm>
            <a:off x="189616" y="2105149"/>
            <a:ext cx="1802738" cy="5386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2" y="122361"/>
            <a:ext cx="9143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mashqlarni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tekshirish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69628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20538"/>
            <a:ext cx="9143998" cy="835085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-20538"/>
            <a:ext cx="9108501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o‘zgaruvchili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irratsional</a:t>
            </a:r>
            <a:r>
              <a:rPr lang="en-US" sz="4000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tengsizliklar</a:t>
            </a:r>
            <a:endParaRPr lang="en-US" sz="40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object 4"/>
          <p:cNvSpPr txBox="1">
            <a:spLocks/>
          </p:cNvSpPr>
          <p:nvPr/>
        </p:nvSpPr>
        <p:spPr>
          <a:xfrm>
            <a:off x="35496" y="57562"/>
            <a:ext cx="9108501" cy="58042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36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en-US" sz="36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58254" y="830313"/>
            <a:ext cx="8778242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1-mashq. </a:t>
            </a:r>
            <a:r>
              <a:rPr lang="ru-RU" sz="24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Noma’lumlarning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qiymatlarida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tengsizlik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ma’noga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2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6084168" y="4530618"/>
                <a:ext cx="257076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70C0"/>
                    </a:solidFill>
                  </a:rPr>
                  <a:t>Javob: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solidFill>
                          <a:srgbClr val="0070C0"/>
                        </a:solidFill>
                        <a:latin typeface="Cambria Math"/>
                        <a:cs typeface="Arial" panose="020B0604020202020204" pitchFamily="34" charset="0"/>
                      </a:rPr>
                      <m:t>  </m:t>
                    </m:r>
                    <m:r>
                      <a:rPr lang="en-US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sz="2400" b="1" i="1">
                            <a:solidFill>
                              <a:srgbClr val="0070C0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𝟑𝟗</m:t>
                        </m:r>
                      </m:e>
                    </m:d>
                  </m:oMath>
                </a14:m>
                <a:endParaRPr lang="ru-RU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4168" y="4530618"/>
                <a:ext cx="2570768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3555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2844" y="1722177"/>
                <a:ext cx="2905107" cy="8582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/>
                          <a:cs typeface="Arial" panose="020B0604020202020204" pitchFamily="34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2200" i="1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2200" b="0" i="1" smtClean="0">
                              <a:latin typeface="Cambria Math"/>
                              <a:cs typeface="Arial" panose="020B0604020202020204" pitchFamily="34" charset="0"/>
                            </a:rPr>
                            <m:t>6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2200" i="1">
                                  <a:latin typeface="Cambria Math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−3</m:t>
                              </m:r>
                            </m:e>
                          </m:rad>
                        </m:e>
                      </m:rad>
                      <m:r>
                        <a:rPr lang="en-US" sz="22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&lt;</m:t>
                      </m:r>
                      <m:r>
                        <a:rPr lang="en-US" sz="22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4</m:t>
                      </m:r>
                    </m:oMath>
                  </m:oMathPara>
                </a14:m>
                <a:endParaRPr lang="en-US" sz="240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44" y="1722177"/>
                <a:ext cx="2905107" cy="85824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258254" y="2405673"/>
            <a:ext cx="1802738" cy="5386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45107" y="2978643"/>
                <a:ext cx="2268826" cy="5477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dirty="0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6</m:t>
                      </m:r>
                      <m:r>
                        <a:rPr lang="en-US" sz="2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2200" i="1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−3</m:t>
                          </m:r>
                        </m:e>
                      </m:rad>
                      <m:r>
                        <a:rPr lang="en-US" sz="22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&lt;</m:t>
                      </m:r>
                      <m:r>
                        <a:rPr lang="en-US" sz="22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16</m:t>
                      </m:r>
                    </m:oMath>
                  </m:oMathPara>
                </a14:m>
                <a:endParaRPr lang="ru-RU" sz="22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107" y="2978643"/>
                <a:ext cx="2268826" cy="54777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54832" y="3635460"/>
                <a:ext cx="1987916" cy="5477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200" i="1" smtClean="0">
                              <a:latin typeface="Cambria Math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2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sz="2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−3</m:t>
                          </m:r>
                        </m:e>
                      </m:rad>
                      <m:r>
                        <a:rPr lang="en-US" sz="22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&gt;</m:t>
                      </m:r>
                      <m:r>
                        <a:rPr lang="en-US" sz="22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−10</m:t>
                      </m:r>
                    </m:oMath>
                  </m:oMathPara>
                </a14:m>
                <a:endParaRPr lang="en-US" sz="2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832" y="3635460"/>
                <a:ext cx="1987916" cy="54777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074137" y="2744567"/>
                <a:ext cx="2478434" cy="11732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20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200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eqArr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2200" i="1">
                                      <a:latin typeface="Cambria Math"/>
                                      <a:cs typeface="Arial" panose="020B060402020202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200" b="0" i="1" smtClean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6</m:t>
                                  </m:r>
                                  <m:r>
                                    <a:rPr lang="en-US" sz="2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200" i="1">
                                          <a:latin typeface="Cambria Math"/>
                                          <a:cs typeface="Arial" panose="020B060402020202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200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  <m:r>
                                        <a:rPr lang="en-US" sz="2200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−3</m:t>
                                      </m:r>
                                    </m:e>
                                  </m:rad>
                                </m:e>
                              </m:rad>
                              <m:r>
                                <a:rPr lang="en-US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≥0</m:t>
                              </m:r>
                            </m:e>
                            <m:e>
                              <m:rad>
                                <m:radPr>
                                  <m:degHide m:val="on"/>
                                  <m:ctrlPr>
                                    <a:rPr lang="en-US" sz="2200" i="1" dirty="0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2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  <m:r>
                                    <a:rPr lang="en-US" sz="22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−3</m:t>
                                  </m:r>
                                </m:e>
                              </m:rad>
                              <m:r>
                                <a:rPr lang="en-US" sz="22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≥0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4137" y="2744567"/>
                <a:ext cx="2478434" cy="117320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109036" y="4106848"/>
                <a:ext cx="2239396" cy="8475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200" i="1" dirty="0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200" i="1" dirty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eqArrPr>
                            <m:e>
                              <m:r>
                                <a:rPr lang="en-US" sz="2200" b="0" i="1" dirty="0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6</m:t>
                              </m:r>
                              <m:r>
                                <a:rPr lang="en-US" sz="22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200" i="1" dirty="0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2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  <m:r>
                                    <a:rPr lang="en-US" sz="22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−3</m:t>
                                  </m:r>
                                </m:e>
                              </m:rad>
                              <m:r>
                                <a:rPr lang="en-US" sz="22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≥0</m:t>
                              </m:r>
                            </m:e>
                            <m:e>
                              <m:rad>
                                <m:radPr>
                                  <m:degHide m:val="on"/>
                                  <m:ctrlPr>
                                    <a:rPr lang="en-US" sz="2200" i="1" dirty="0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2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  <m:r>
                                    <a:rPr lang="en-US" sz="22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−3</m:t>
                                  </m:r>
                                </m:e>
                              </m:rad>
                              <m:r>
                                <a:rPr lang="en-US" sz="22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≥0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9036" y="4106848"/>
                <a:ext cx="2239396" cy="84754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6115715" y="2738072"/>
                <a:ext cx="1717265" cy="7539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200" i="1" dirty="0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200" i="1" dirty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eqArr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2200" i="1" dirty="0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2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  <m:r>
                                    <a:rPr lang="en-US" sz="2200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−3</m:t>
                                  </m:r>
                                </m:e>
                              </m:rad>
                              <m:r>
                                <a:rPr lang="en-US" sz="22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≤</m:t>
                              </m:r>
                              <m:r>
                                <a:rPr lang="en-US" sz="2200" b="0" i="1" dirty="0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2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sz="2200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−3≥0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715" y="2738072"/>
                <a:ext cx="1717265" cy="75398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141651" y="3640453"/>
                <a:ext cx="1206869" cy="6697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20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200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eqArrP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≤39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≥3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1651" y="3640453"/>
                <a:ext cx="1206869" cy="6697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192317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47347" y="195705"/>
            <a:ext cx="9108501" cy="423971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9189" algn="ctr">
              <a:lnSpc>
                <a:spcPts val="3099"/>
              </a:lnSpc>
              <a:spcBef>
                <a:spcPts val="175"/>
              </a:spcBef>
              <a:spcAft>
                <a:spcPts val="1800"/>
              </a:spcAft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504" y="843558"/>
            <a:ext cx="583264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2-mashq</a:t>
            </a:r>
            <a:r>
              <a:rPr lang="en-US" sz="26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Tengsizlikni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79512" y="1390588"/>
                <a:ext cx="7264874" cy="5002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1)  </m:t>
                    </m:r>
                    <m:rad>
                      <m:radPr>
                        <m:ctrlPr>
                          <a:rPr lang="en-US" sz="240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g>
                      <m:e>
                        <m: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+1</m:t>
                        </m:r>
                      </m:e>
                    </m:rad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&gt;</m:t>
                    </m:r>
                    <m:rad>
                      <m:radPr>
                        <m:ctrlPr>
                          <a:rPr lang="en-US" sz="2400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g>
                      <m:e>
                        <m: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en-US" sz="2400" dirty="0" smtClean="0"/>
                  <a:t>                         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2) 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rad>
                    <m:r>
                      <a:rPr lang="en-US" sz="2400" b="0" i="1" smtClean="0"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+1</m:t>
                        </m:r>
                      </m:e>
                    </m:rad>
                    <m:r>
                      <a:rPr lang="en-US" sz="24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≥0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390588"/>
                <a:ext cx="7264874" cy="50020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189616" y="1948546"/>
            <a:ext cx="1802738" cy="5386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1960998" y="4444924"/>
                <a:ext cx="2817823" cy="6240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24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(−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∞;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𝟒</m:t>
                        </m:r>
                      </m:den>
                    </m:f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0998" y="4444924"/>
                <a:ext cx="2817823" cy="624082"/>
              </a:xfrm>
              <a:prstGeom prst="rect">
                <a:avLst/>
              </a:prstGeom>
              <a:blipFill rotWithShape="1">
                <a:blip r:embed="rId3"/>
                <a:stretch>
                  <a:fillRect l="-3463" b="-77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206576" y="2571750"/>
                <a:ext cx="2545440" cy="5127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1) </m:t>
                      </m:r>
                      <m:rad>
                        <m:radPr>
                          <m:ctrlPr>
                            <a:rPr lang="en-US" sz="240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2400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deg>
                        <m:e>
                          <m:r>
                            <a:rPr lang="en-US" sz="2400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+1</m:t>
                          </m:r>
                        </m:e>
                      </m:rad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&gt;</m:t>
                      </m:r>
                      <m:rad>
                        <m:radPr>
                          <m:ctrlP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deg>
                        <m:e>
                          <m:r>
                            <a:rPr lang="en-US" sz="2400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576" y="2571750"/>
                <a:ext cx="2545440" cy="5127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740142" y="2571750"/>
                <a:ext cx="77296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</m:oMath>
                </a14:m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↑</m:t>
                    </m:r>
                  </m:oMath>
                </a14:m>
                <a:r>
                  <a:rPr lang="en-US" sz="2400" dirty="0" smtClean="0"/>
                  <a:t> 3</a:t>
                </a:r>
                <a:endParaRPr lang="ru-RU" sz="24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0142" y="2571750"/>
                <a:ext cx="772969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6299" t="-10526" r="-1023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409452" y="3109415"/>
                <a:ext cx="177420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400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+1 &gt;5</m:t>
                      </m:r>
                      <m:r>
                        <a:rPr lang="en-US" sz="2400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452" y="3109415"/>
                <a:ext cx="1774204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913851" y="3607178"/>
                <a:ext cx="123533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1 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&gt;</m:t>
                      </m:r>
                      <m:r>
                        <a:rPr lang="en-US" sz="24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4</m:t>
                      </m:r>
                      <m:r>
                        <a:rPr lang="en-US" sz="24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851" y="3607178"/>
                <a:ext cx="1235338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948318" y="4068137"/>
                <a:ext cx="1017651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&lt;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8318" y="4068137"/>
                <a:ext cx="1017651" cy="78380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310772" y="2479459"/>
                <a:ext cx="3182474" cy="5052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2) 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  <m: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rad>
                      <m:r>
                        <a:rPr lang="en-US" sz="2400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+1</m:t>
                          </m:r>
                        </m:e>
                      </m:rad>
                      <m:r>
                        <a:rPr lang="en-US" sz="2400" i="1"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≥0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0772" y="2479459"/>
                <a:ext cx="3182474" cy="50520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6588224" y="2985037"/>
                <a:ext cx="1477264" cy="1459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40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40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eqArrPr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≥0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sz="2400" i="1" smtClean="0"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≥</m:t>
                              </m:r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i="1" smtClean="0"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  <a:ea typeface="Cambria Math"/>
                                      <a:cs typeface="Arial" panose="020B0604020202020204" pitchFamily="34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≥1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8224" y="2985037"/>
                <a:ext cx="1477264" cy="145988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4465661" y="3211665"/>
                <a:ext cx="1998817" cy="10831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240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40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eqArrPr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  <m:r>
                                <a:rPr lang="en-US" sz="2400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≥0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sz="2400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+1≥0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  <m:r>
                                <a:rPr lang="en-US" sz="2400" b="0" i="1" smtClean="0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≥2</m:t>
                              </m:r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+1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5661" y="3211665"/>
                <a:ext cx="1998817" cy="108311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6184522" y="4526132"/>
                <a:ext cx="284667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24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[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;+∞)</m:t>
                    </m:r>
                  </m:oMath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4522" y="4526132"/>
                <a:ext cx="2846677" cy="461665"/>
              </a:xfrm>
              <a:prstGeom prst="rect">
                <a:avLst/>
              </a:prstGeom>
              <a:blipFill rotWithShape="1">
                <a:blip r:embed="rId12"/>
                <a:stretch>
                  <a:fillRect l="-3433" t="-11842" r="-1073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715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24" grpId="0"/>
      <p:bldP spid="12" grpId="0"/>
      <p:bldP spid="2" grpId="0"/>
      <p:bldP spid="14" grpId="0"/>
      <p:bldP spid="15" grpId="0"/>
      <p:bldP spid="16" grpId="0"/>
      <p:bldP spid="3" grpId="0"/>
      <p:bldP spid="18" grpId="0"/>
      <p:bldP spid="19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939" y="772759"/>
            <a:ext cx="45720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600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3-mashq</a:t>
            </a:r>
            <a:r>
              <a:rPr lang="en-US" sz="2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2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793530" y="4563774"/>
                <a:ext cx="317760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</a:rPr>
                      <m:t>    </m:t>
                    </m:r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</a:rPr>
                      <m:t>𝒚</m:t>
                    </m:r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</a:rPr>
                      <m:t>&gt;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</a:rPr>
                      <m:t>𝟑</m:t>
                    </m:r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</a:rPr>
                      <m:t>𝒙</m:t>
                    </m:r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</a:rPr>
                      <m:t>+</m:t>
                    </m:r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</a:rPr>
                      <m:t>𝟕</m:t>
                    </m:r>
                  </m:oMath>
                </a14:m>
                <a:endParaRPr lang="ru-RU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3530" y="4563774"/>
                <a:ext cx="3177602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2874" t="-12000" b="-2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0192" y="1265202"/>
                <a:ext cx="8920940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latin typeface="Arial" pitchFamily="34" charset="0"/>
                    <a:cs typeface="Arial" pitchFamily="34" charset="0"/>
                  </a:rPr>
                  <a:t>Tekislikda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</a:rPr>
                      <m:t>𝐴</m:t>
                    </m:r>
                    <m:d>
                      <m:dPr>
                        <m:ctrlPr>
                          <a:rPr lang="ru-RU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  <m:r>
                          <a:rPr lang="en-US" sz="2400" i="1">
                            <a:latin typeface="Cambria Math"/>
                          </a:rPr>
                          <m:t>;4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, </m:t>
                    </m:r>
                    <m:r>
                      <a:rPr lang="ru-RU" sz="2400" i="1">
                        <a:latin typeface="Cambria Math"/>
                      </a:rPr>
                      <m:t>𝐵</m:t>
                    </m:r>
                    <m:d>
                      <m:dPr>
                        <m:ctrlPr>
                          <a:rPr lang="ru-RU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  <m:r>
                          <a:rPr lang="en-US" sz="2400" i="1">
                            <a:latin typeface="Cambria Math"/>
                          </a:rPr>
                          <m:t>;</m:t>
                        </m:r>
                        <m:r>
                          <a:rPr lang="en-US" sz="2400" b="0" i="1" smtClean="0">
                            <a:latin typeface="Cambria Math"/>
                          </a:rPr>
                          <m:t>7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, </m:t>
                    </m:r>
                    <m:r>
                      <a:rPr lang="ru-RU" sz="2400" i="1">
                        <a:latin typeface="Cambria Math"/>
                      </a:rPr>
                      <m:t>𝐶</m:t>
                    </m:r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ru-RU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,</m:t>
                    </m:r>
                    <m:r>
                      <a:rPr lang="ru-RU" sz="2400" i="1">
                        <a:latin typeface="Cambria Math"/>
                      </a:rPr>
                      <m:t>𝑦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nuqtalar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berilgan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𝐴𝐶</m:t>
                    </m:r>
                    <m:r>
                      <a:rPr lang="en-US" sz="2400" i="1">
                        <a:latin typeface="Cambria Math"/>
                      </a:rPr>
                      <m:t>&gt;</m:t>
                    </m:r>
                    <m:r>
                      <a:rPr lang="en-US" sz="2400" i="1">
                        <a:latin typeface="Cambria Math"/>
                      </a:rPr>
                      <m:t>𝐵𝐶</m:t>
                    </m:r>
                  </m:oMath>
                </a14:m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shartni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qanoatlantiruvchi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sohani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toping. </a:t>
                </a:r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92" y="1265202"/>
                <a:ext cx="8920940" cy="830997"/>
              </a:xfrm>
              <a:prstGeom prst="rect">
                <a:avLst/>
              </a:prstGeom>
              <a:blipFill rotWithShape="1">
                <a:blip r:embed="rId3"/>
                <a:stretch>
                  <a:fillRect l="-1025" t="-5147" b="-169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08570" y="2643758"/>
                <a:ext cx="5831581" cy="4650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2000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20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(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−4)</m:t>
                            </m:r>
                          </m:e>
                          <m:sup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000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ru-RU" sz="20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(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𝑦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−4)</m:t>
                            </m:r>
                          </m:e>
                          <m:sup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2000" i="1">
                        <a:latin typeface="Cambria Math"/>
                      </a:rPr>
                      <m:t>&gt;</m:t>
                    </m:r>
                    <m:rad>
                      <m:radPr>
                        <m:degHide m:val="on"/>
                        <m:ctrlPr>
                          <a:rPr lang="ru-RU" sz="2000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20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(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+5)</m:t>
                            </m:r>
                          </m:e>
                          <m:sup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000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ru-RU" sz="20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(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𝑦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−7)</m:t>
                            </m:r>
                          </m:e>
                          <m:sup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sz="2000" dirty="0"/>
                  <a:t> </a:t>
                </a:r>
                <a:endParaRPr lang="ru-RU" sz="20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570" y="2643758"/>
                <a:ext cx="5831581" cy="465064"/>
              </a:xfrm>
              <a:prstGeom prst="rect">
                <a:avLst/>
              </a:prstGeom>
              <a:blipFill rotWithShape="1">
                <a:blip r:embed="rId4"/>
                <a:stretch>
                  <a:fillRect b="-118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128674" y="3219822"/>
                <a:ext cx="4572000" cy="40011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(</m:t>
                        </m:r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  <m:r>
                          <a:rPr lang="en-US" sz="2000" i="1">
                            <a:latin typeface="Cambria Math"/>
                          </a:rPr>
                          <m:t>−4)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ru-RU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(</m:t>
                        </m:r>
                        <m:r>
                          <a:rPr lang="en-US" sz="2000" i="1">
                            <a:latin typeface="Cambria Math"/>
                          </a:rPr>
                          <m:t>𝑦</m:t>
                        </m:r>
                        <m:r>
                          <a:rPr lang="en-US" sz="2000" i="1">
                            <a:latin typeface="Cambria Math"/>
                          </a:rPr>
                          <m:t>−4)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&gt;</m:t>
                    </m:r>
                    <m:sSup>
                      <m:sSupPr>
                        <m:ctrlPr>
                          <a:rPr lang="ru-RU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(</m:t>
                        </m:r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  <m:r>
                          <a:rPr lang="en-US" sz="2000" i="1">
                            <a:latin typeface="Cambria Math"/>
                          </a:rPr>
                          <m:t>+5)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ru-RU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(</m:t>
                        </m:r>
                        <m:r>
                          <a:rPr lang="en-US" sz="2000" i="1">
                            <a:latin typeface="Cambria Math"/>
                          </a:rPr>
                          <m:t>𝑦</m:t>
                        </m:r>
                        <m:r>
                          <a:rPr lang="en-US" sz="2000" i="1">
                            <a:latin typeface="Cambria Math"/>
                          </a:rPr>
                          <m:t>−7)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000" dirty="0"/>
                  <a:t> </a:t>
                </a:r>
                <a:endParaRPr lang="ru-RU" sz="2000" dirty="0"/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674" y="3219822"/>
                <a:ext cx="4572000" cy="400110"/>
              </a:xfrm>
              <a:prstGeom prst="rect">
                <a:avLst/>
              </a:prstGeom>
              <a:blipFill rotWithShape="1">
                <a:blip r:embed="rId5"/>
                <a:stretch>
                  <a:fillRect l="-533" b="-1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/>
              <p:cNvSpPr/>
              <p:nvPr/>
            </p:nvSpPr>
            <p:spPr>
              <a:xfrm>
                <a:off x="47347" y="3723878"/>
                <a:ext cx="8068415" cy="4070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−</m:t>
                    </m:r>
                    <m:r>
                      <a:rPr lang="en-US" sz="2000" b="0" i="1" smtClean="0">
                        <a:latin typeface="Cambria Math"/>
                      </a:rPr>
                      <m:t>8</m:t>
                    </m:r>
                    <m:r>
                      <a:rPr lang="en-US" sz="2000" i="1">
                        <a:latin typeface="Cambria Math"/>
                      </a:rPr>
                      <m:t>𝑥</m:t>
                    </m:r>
                    <m:r>
                      <a:rPr lang="en-US" sz="2000" i="1">
                        <a:latin typeface="Cambria Math"/>
                      </a:rPr>
                      <m:t>+16+</m:t>
                    </m:r>
                    <m:sSup>
                      <m:sSupPr>
                        <m:ctrlPr>
                          <a:rPr lang="ru-RU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−8</m:t>
                    </m:r>
                    <m:r>
                      <a:rPr lang="en-US" sz="2000" i="1">
                        <a:latin typeface="Cambria Math"/>
                      </a:rPr>
                      <m:t>𝑦</m:t>
                    </m:r>
                    <m:r>
                      <a:rPr lang="en-US" sz="2000" i="1">
                        <a:latin typeface="Cambria Math"/>
                      </a:rPr>
                      <m:t>+16&gt;</m:t>
                    </m:r>
                    <m:sSup>
                      <m:sSupPr>
                        <m:ctrlPr>
                          <a:rPr lang="ru-RU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+</m:t>
                    </m:r>
                    <m:r>
                      <a:rPr lang="en-US" sz="2000" b="0" i="1" smtClean="0">
                        <a:latin typeface="Cambria Math"/>
                      </a:rPr>
                      <m:t>10</m:t>
                    </m:r>
                    <m:r>
                      <a:rPr lang="en-US" sz="2000" i="1">
                        <a:latin typeface="Cambria Math"/>
                      </a:rPr>
                      <m:t>𝑥</m:t>
                    </m:r>
                    <m:r>
                      <a:rPr lang="en-US" sz="2000" i="1">
                        <a:latin typeface="Cambria Math"/>
                      </a:rPr>
                      <m:t>+25+</m:t>
                    </m:r>
                    <m:sSup>
                      <m:sSupPr>
                        <m:ctrlPr>
                          <a:rPr lang="ru-RU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−1</m:t>
                    </m:r>
                    <m:r>
                      <a:rPr lang="en-US" sz="2000" b="0" i="1" smtClean="0">
                        <a:latin typeface="Cambria Math"/>
                      </a:rPr>
                      <m:t>4</m:t>
                    </m:r>
                    <m:r>
                      <a:rPr lang="en-US" sz="2000" i="1">
                        <a:latin typeface="Cambria Math"/>
                      </a:rPr>
                      <m:t>𝑦</m:t>
                    </m:r>
                    <m:r>
                      <a:rPr lang="en-US" sz="2000" i="1">
                        <a:latin typeface="Cambria Math"/>
                      </a:rPr>
                      <m:t>+49 </m:t>
                    </m:r>
                  </m:oMath>
                </a14:m>
                <a:r>
                  <a:rPr lang="en-US" sz="2000" dirty="0"/>
                  <a:t> </a:t>
                </a:r>
                <a:endParaRPr lang="ru-RU" sz="2000" dirty="0"/>
              </a:p>
            </p:txBody>
          </p:sp>
        </mc:Choice>
        <mc:Fallback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47" y="3723878"/>
                <a:ext cx="8068415" cy="407099"/>
              </a:xfrm>
              <a:prstGeom prst="rect">
                <a:avLst/>
              </a:prstGeom>
              <a:blipFill rotWithShape="1">
                <a:blip r:embed="rId6"/>
                <a:stretch>
                  <a:fillRect b="-104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28674" y="4220294"/>
                <a:ext cx="4572000" cy="40011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/>
                        </a:rPr>
                        <m:t>1</m:t>
                      </m:r>
                      <m:r>
                        <a:rPr lang="en-US" sz="2000" b="0" i="1" smtClean="0">
                          <a:latin typeface="Cambria Math"/>
                        </a:rPr>
                        <m:t>4</m:t>
                      </m:r>
                      <m:r>
                        <a:rPr lang="en-US" sz="2000" i="1" smtClean="0">
                          <a:latin typeface="Cambria Math"/>
                        </a:rPr>
                        <m:t>𝑦</m:t>
                      </m:r>
                      <m:r>
                        <a:rPr lang="en-US" sz="2000" i="1" smtClean="0">
                          <a:latin typeface="Cambria Math"/>
                        </a:rPr>
                        <m:t>−8</m:t>
                      </m:r>
                      <m:r>
                        <a:rPr lang="en-US" sz="2000" i="1" smtClean="0">
                          <a:latin typeface="Cambria Math"/>
                        </a:rPr>
                        <m:t>𝑦</m:t>
                      </m:r>
                      <m:r>
                        <a:rPr lang="en-US" sz="2000" i="1" smtClean="0">
                          <a:latin typeface="Cambria Math"/>
                        </a:rPr>
                        <m:t>&gt;10</m:t>
                      </m:r>
                      <m:r>
                        <a:rPr lang="en-US" sz="2000" i="1">
                          <a:latin typeface="Cambria Math"/>
                        </a:rPr>
                        <m:t>𝑥</m:t>
                      </m:r>
                      <m:r>
                        <a:rPr lang="en-US" sz="2000" i="1">
                          <a:latin typeface="Cambria Math"/>
                        </a:rPr>
                        <m:t>+8</m:t>
                      </m:r>
                      <m:r>
                        <a:rPr lang="en-US" sz="2000" i="1">
                          <a:latin typeface="Cambria Math"/>
                        </a:rPr>
                        <m:t>𝑥</m:t>
                      </m:r>
                      <m:r>
                        <a:rPr lang="en-US" sz="2000" i="1">
                          <a:latin typeface="Cambria Math"/>
                        </a:rPr>
                        <m:t>+74−32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674" y="4220294"/>
                <a:ext cx="4572000" cy="400110"/>
              </a:xfrm>
              <a:prstGeom prst="rect">
                <a:avLst/>
              </a:prstGeom>
              <a:blipFill rotWithShape="1">
                <a:blip r:embed="rId7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537593" y="4653691"/>
                <a:ext cx="188955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6</m:t>
                      </m:r>
                      <m:r>
                        <a:rPr lang="en-US" sz="2000" i="1" smtClean="0">
                          <a:latin typeface="Cambria Math"/>
                        </a:rPr>
                        <m:t>𝑦</m:t>
                      </m:r>
                      <m:r>
                        <a:rPr lang="en-US" sz="2000" i="1" smtClean="0">
                          <a:latin typeface="Cambria Math"/>
                        </a:rPr>
                        <m:t>&gt;18</m:t>
                      </m:r>
                      <m:r>
                        <a:rPr lang="en-US" sz="2000" i="1">
                          <a:latin typeface="Cambria Math"/>
                        </a:rPr>
                        <m:t>𝑥</m:t>
                      </m:r>
                      <m:r>
                        <a:rPr lang="en-US" sz="2000" b="0" i="1" smtClean="0">
                          <a:latin typeface="Cambria Math"/>
                        </a:rPr>
                        <m:t>+42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593" y="4653691"/>
                <a:ext cx="1889556" cy="400110"/>
              </a:xfrm>
              <a:prstGeom prst="rect">
                <a:avLst/>
              </a:prstGeom>
              <a:blipFill rotWithShape="1">
                <a:blip r:embed="rId8"/>
                <a:stretch>
                  <a:fillRect b="-60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3227595" y="4653691"/>
                <a:ext cx="146155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&gt;3</m:t>
                      </m:r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+7</m:t>
                      </m:r>
                    </m:oMath>
                  </m:oMathPara>
                </a14:m>
                <a:endParaRPr lang="ru-RU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7595" y="4653691"/>
                <a:ext cx="1461554" cy="400110"/>
              </a:xfrm>
              <a:prstGeom prst="rect">
                <a:avLst/>
              </a:prstGeom>
              <a:blipFill rotWithShape="1">
                <a:blip r:embed="rId9"/>
                <a:stretch>
                  <a:fillRect b="-60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/>
          <p:cNvSpPr/>
          <p:nvPr/>
        </p:nvSpPr>
        <p:spPr>
          <a:xfrm>
            <a:off x="189616" y="2105149"/>
            <a:ext cx="1802738" cy="5386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14" name="object 2"/>
          <p:cNvSpPr/>
          <p:nvPr/>
        </p:nvSpPr>
        <p:spPr>
          <a:xfrm>
            <a:off x="0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4"/>
          <p:cNvSpPr txBox="1">
            <a:spLocks/>
          </p:cNvSpPr>
          <p:nvPr/>
        </p:nvSpPr>
        <p:spPr>
          <a:xfrm>
            <a:off x="47347" y="195705"/>
            <a:ext cx="9108501" cy="423971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9189" algn="ctr">
              <a:lnSpc>
                <a:spcPts val="3099"/>
              </a:lnSpc>
              <a:spcBef>
                <a:spcPts val="175"/>
              </a:spcBef>
              <a:spcAft>
                <a:spcPts val="1800"/>
              </a:spcAft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317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939" y="772759"/>
            <a:ext cx="45720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600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4-mashq</a:t>
            </a:r>
            <a:r>
              <a:rPr lang="en-US" sz="2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2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797442" y="4342772"/>
                <a:ext cx="3177602" cy="6312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/>
                      </a:rPr>
                      <m:t>    </m:t>
                    </m:r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</a:rPr>
                      <m:t>𝒚</m:t>
                    </m:r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</a:rPr>
                      <m:t>&lt;</m:t>
                    </m:r>
                    <m:f>
                      <m:fPr>
                        <m:ctrlPr>
                          <a:rPr lang="en-US" sz="2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𝟗</m:t>
                        </m:r>
                      </m:den>
                    </m:f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</a:rPr>
                      <m:t>𝒙</m:t>
                    </m:r>
                    <m:r>
                      <a:rPr lang="en-US" sz="2400" b="1" i="1">
                        <a:solidFill>
                          <a:srgbClr val="0070C0"/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2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𝟗</m:t>
                        </m:r>
                      </m:den>
                    </m:f>
                  </m:oMath>
                </a14:m>
                <a:endParaRPr lang="ru-RU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7442" y="4342772"/>
                <a:ext cx="3177602" cy="631263"/>
              </a:xfrm>
              <a:prstGeom prst="rect">
                <a:avLst/>
              </a:prstGeom>
              <a:blipFill rotWithShape="1">
                <a:blip r:embed="rId2"/>
                <a:stretch>
                  <a:fillRect l="-2879" b="-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0192" y="1265202"/>
                <a:ext cx="8920940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latin typeface="Arial" pitchFamily="34" charset="0"/>
                    <a:cs typeface="Arial" pitchFamily="34" charset="0"/>
                  </a:rPr>
                  <a:t>Tekislikda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</a:rPr>
                      <m:t>𝐴</m:t>
                    </m:r>
                    <m:d>
                      <m:dPr>
                        <m:ctrlPr>
                          <a:rPr lang="ru-RU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</a:rPr>
                          <m:t>;4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, </m:t>
                    </m:r>
                    <m:r>
                      <a:rPr lang="ru-RU" sz="2400" i="1">
                        <a:latin typeface="Cambria Math"/>
                      </a:rPr>
                      <m:t>𝐵</m:t>
                    </m:r>
                    <m:d>
                      <m:dPr>
                        <m:ctrlPr>
                          <a:rPr lang="ru-RU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 smtClean="0">
                            <a:latin typeface="Cambria Math"/>
                          </a:rPr>
                          <m:t>3</m:t>
                        </m:r>
                        <m:r>
                          <a:rPr lang="en-US" sz="2400" b="0" i="1" smtClean="0">
                            <a:latin typeface="Cambria Math"/>
                          </a:rPr>
                          <m:t>;−5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, </m:t>
                    </m:r>
                    <m:r>
                      <a:rPr lang="ru-RU" sz="2400" i="1">
                        <a:latin typeface="Cambria Math"/>
                      </a:rPr>
                      <m:t>𝐶</m:t>
                    </m:r>
                    <m:r>
                      <a:rPr lang="en-US" sz="2400" i="1">
                        <a:latin typeface="Cambria Math"/>
                      </a:rPr>
                      <m:t>(</m:t>
                    </m:r>
                    <m:r>
                      <a:rPr lang="ru-RU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,</m:t>
                    </m:r>
                    <m:r>
                      <a:rPr lang="ru-RU" sz="2400" i="1">
                        <a:latin typeface="Cambria Math"/>
                      </a:rPr>
                      <m:t>𝑦</m:t>
                    </m:r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nuqtalar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berilgan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𝐴𝐶</m:t>
                    </m:r>
                    <m:r>
                      <a:rPr lang="en-US" sz="2400" i="1">
                        <a:latin typeface="Cambria Math"/>
                      </a:rPr>
                      <m:t>&gt;</m:t>
                    </m:r>
                    <m:r>
                      <a:rPr lang="en-US" sz="2400" i="1">
                        <a:latin typeface="Cambria Math"/>
                      </a:rPr>
                      <m:t>𝐵𝐶</m:t>
                    </m:r>
                  </m:oMath>
                </a14:m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shartni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qanoatlantiruvchi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sohani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toping. </a:t>
                </a:r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92" y="1265202"/>
                <a:ext cx="8920940" cy="830997"/>
              </a:xfrm>
              <a:prstGeom prst="rect">
                <a:avLst/>
              </a:prstGeom>
              <a:blipFill rotWithShape="1">
                <a:blip r:embed="rId3"/>
                <a:stretch>
                  <a:fillRect l="-1025" t="-5147" b="-169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08570" y="2643758"/>
                <a:ext cx="5831581" cy="4650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2000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20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(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−2)</m:t>
                            </m:r>
                          </m:e>
                          <m:sup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000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ru-RU" sz="20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(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𝑦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−4)</m:t>
                            </m:r>
                          </m:e>
                          <m:sup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2000" i="1">
                        <a:latin typeface="Cambria Math"/>
                      </a:rPr>
                      <m:t>&gt;</m:t>
                    </m:r>
                    <m:rad>
                      <m:radPr>
                        <m:degHide m:val="on"/>
                        <m:ctrlPr>
                          <a:rPr lang="ru-RU" sz="2000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20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(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sz="200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sz="2000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000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ru-RU" sz="20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(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𝑦</m:t>
                            </m:r>
                            <m:r>
                              <a:rPr lang="en-US" sz="2000" b="0" i="1" smtClean="0">
                                <a:latin typeface="Cambria Math"/>
                              </a:rPr>
                              <m:t>+5</m:t>
                            </m:r>
                            <m:r>
                              <a:rPr lang="en-US" sz="2000" i="1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sz="2000" dirty="0"/>
                  <a:t> </a:t>
                </a:r>
                <a:endParaRPr lang="ru-RU" sz="20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570" y="2643758"/>
                <a:ext cx="5831581" cy="465064"/>
              </a:xfrm>
              <a:prstGeom prst="rect">
                <a:avLst/>
              </a:prstGeom>
              <a:blipFill rotWithShape="1">
                <a:blip r:embed="rId4"/>
                <a:stretch>
                  <a:fillRect b="-118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28674" y="3294473"/>
                <a:ext cx="4572000" cy="40011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(</m:t>
                        </m:r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  <m:r>
                          <a:rPr lang="en-US" sz="2000" i="1">
                            <a:latin typeface="Cambria Math"/>
                          </a:rPr>
                          <m:t>−2)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ru-RU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(</m:t>
                        </m:r>
                        <m:r>
                          <a:rPr lang="en-US" sz="2000" i="1">
                            <a:latin typeface="Cambria Math"/>
                          </a:rPr>
                          <m:t>𝑦</m:t>
                        </m:r>
                        <m:r>
                          <a:rPr lang="en-US" sz="2000" i="1">
                            <a:latin typeface="Cambria Math"/>
                          </a:rPr>
                          <m:t>−4)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&gt;</m:t>
                    </m:r>
                    <m:sSup>
                      <m:sSupPr>
                        <m:ctrlPr>
                          <a:rPr lang="ru-RU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(</m:t>
                        </m:r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/>
                          </a:rPr>
                          <m:t>−3</m:t>
                        </m:r>
                        <m:r>
                          <a:rPr lang="en-US" sz="2000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ru-RU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(</m:t>
                        </m:r>
                        <m:r>
                          <a:rPr lang="en-US" sz="2000" i="1">
                            <a:latin typeface="Cambria Math"/>
                          </a:rPr>
                          <m:t>𝑦</m:t>
                        </m:r>
                        <m:r>
                          <a:rPr lang="en-US" sz="2000" b="0" i="1" smtClean="0">
                            <a:latin typeface="Cambria Math"/>
                          </a:rPr>
                          <m:t>+5</m:t>
                        </m:r>
                        <m:r>
                          <a:rPr lang="en-US" sz="2000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000" dirty="0"/>
                  <a:t> </a:t>
                </a:r>
                <a:endParaRPr lang="ru-RU" sz="20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674" y="3294473"/>
                <a:ext cx="4572000" cy="400110"/>
              </a:xfrm>
              <a:prstGeom prst="rect">
                <a:avLst/>
              </a:prstGeom>
              <a:blipFill rotWithShape="1">
                <a:blip r:embed="rId5"/>
                <a:stretch>
                  <a:fillRect l="-533" b="-1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60773" y="3783855"/>
                <a:ext cx="8068415" cy="4070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−</m:t>
                    </m:r>
                    <m:r>
                      <a:rPr lang="en-US" sz="2000" b="0" i="1" smtClean="0">
                        <a:latin typeface="Cambria Math"/>
                      </a:rPr>
                      <m:t>4</m:t>
                    </m:r>
                    <m:r>
                      <a:rPr lang="en-US" sz="2000" i="1">
                        <a:latin typeface="Cambria Math"/>
                      </a:rPr>
                      <m:t>𝑥</m:t>
                    </m:r>
                    <m:r>
                      <a:rPr lang="en-US" sz="2000" i="1">
                        <a:latin typeface="Cambria Math"/>
                      </a:rPr>
                      <m:t>+4+</m:t>
                    </m:r>
                    <m:sSup>
                      <m:sSupPr>
                        <m:ctrlPr>
                          <a:rPr lang="ru-RU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−8</m:t>
                    </m:r>
                    <m:r>
                      <a:rPr lang="en-US" sz="2000" i="1">
                        <a:latin typeface="Cambria Math"/>
                      </a:rPr>
                      <m:t>𝑦</m:t>
                    </m:r>
                    <m:r>
                      <a:rPr lang="en-US" sz="2000" i="1">
                        <a:latin typeface="Cambria Math"/>
                      </a:rPr>
                      <m:t>+16&gt;</m:t>
                    </m:r>
                    <m:sSup>
                      <m:sSupPr>
                        <m:ctrlPr>
                          <a:rPr lang="ru-RU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/>
                      </a:rPr>
                      <m:t>−6</m:t>
                    </m:r>
                    <m:r>
                      <a:rPr lang="en-US" sz="2000" i="1">
                        <a:latin typeface="Cambria Math"/>
                      </a:rPr>
                      <m:t>𝑥</m:t>
                    </m:r>
                    <m:r>
                      <a:rPr lang="en-US" sz="2000" i="1">
                        <a:latin typeface="Cambria Math"/>
                      </a:rPr>
                      <m:t>+9+</m:t>
                    </m:r>
                    <m:sSup>
                      <m:sSupPr>
                        <m:ctrlPr>
                          <a:rPr lang="ru-RU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/>
                      </a:rPr>
                      <m:t>+10</m:t>
                    </m:r>
                    <m:r>
                      <a:rPr lang="en-US" sz="2000" i="1">
                        <a:latin typeface="Cambria Math"/>
                      </a:rPr>
                      <m:t>𝑦</m:t>
                    </m:r>
                    <m:r>
                      <a:rPr lang="en-US" sz="2000" i="1">
                        <a:latin typeface="Cambria Math"/>
                      </a:rPr>
                      <m:t>+25 </m:t>
                    </m:r>
                  </m:oMath>
                </a14:m>
                <a:r>
                  <a:rPr lang="en-US" sz="2000" dirty="0"/>
                  <a:t> </a:t>
                </a:r>
                <a:endParaRPr lang="ru-RU" sz="20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73" y="3783855"/>
                <a:ext cx="8068415" cy="407099"/>
              </a:xfrm>
              <a:prstGeom prst="rect">
                <a:avLst/>
              </a:prstGeom>
              <a:blipFill rotWithShape="1">
                <a:blip r:embed="rId6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28674" y="4220294"/>
                <a:ext cx="4572000" cy="40011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−10</m:t>
                      </m:r>
                      <m:r>
                        <a:rPr lang="en-US" sz="2000" i="1" smtClean="0">
                          <a:latin typeface="Cambria Math"/>
                        </a:rPr>
                        <m:t>𝑦</m:t>
                      </m:r>
                      <m:r>
                        <a:rPr lang="en-US" sz="2000" i="1" smtClean="0">
                          <a:latin typeface="Cambria Math"/>
                        </a:rPr>
                        <m:t>−8</m:t>
                      </m:r>
                      <m:r>
                        <a:rPr lang="en-US" sz="2000" i="1" smtClean="0">
                          <a:latin typeface="Cambria Math"/>
                        </a:rPr>
                        <m:t>𝑦</m:t>
                      </m:r>
                      <m:r>
                        <a:rPr lang="en-US" sz="2000" i="1" smtClean="0">
                          <a:latin typeface="Cambria Math"/>
                        </a:rPr>
                        <m:t>&gt;−6</m:t>
                      </m:r>
                      <m:r>
                        <a:rPr lang="en-US" sz="2000" i="1">
                          <a:latin typeface="Cambria Math"/>
                        </a:rPr>
                        <m:t>𝑥</m:t>
                      </m:r>
                      <m:r>
                        <a:rPr lang="en-US" sz="2000" b="0" i="1" smtClean="0">
                          <a:latin typeface="Cambria Math"/>
                        </a:rPr>
                        <m:t>−4</m:t>
                      </m:r>
                      <m:r>
                        <a:rPr lang="en-US" sz="2000" i="1">
                          <a:latin typeface="Cambria Math"/>
                        </a:rPr>
                        <m:t>𝑥</m:t>
                      </m:r>
                      <m:r>
                        <a:rPr lang="en-US" sz="2000" i="1">
                          <a:latin typeface="Cambria Math"/>
                        </a:rPr>
                        <m:t>+34−20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674" y="4220294"/>
                <a:ext cx="4572000" cy="400110"/>
              </a:xfrm>
              <a:prstGeom prst="rect">
                <a:avLst/>
              </a:prstGeom>
              <a:blipFill rotWithShape="1">
                <a:blip r:embed="rId7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537593" y="4653691"/>
                <a:ext cx="241694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−18</m:t>
                      </m:r>
                      <m:r>
                        <a:rPr lang="en-US" sz="2000" i="1" smtClean="0">
                          <a:latin typeface="Cambria Math"/>
                        </a:rPr>
                        <m:t>𝑦</m:t>
                      </m:r>
                      <m:r>
                        <a:rPr lang="en-US" sz="2000" i="1" smtClean="0">
                          <a:latin typeface="Cambria Math"/>
                        </a:rPr>
                        <m:t>&gt;−10</m:t>
                      </m:r>
                      <m:r>
                        <a:rPr lang="en-US" sz="2000" i="1">
                          <a:latin typeface="Cambria Math"/>
                        </a:rPr>
                        <m:t>𝑥</m:t>
                      </m:r>
                      <m:r>
                        <a:rPr lang="en-US" sz="2000" b="0" i="1" smtClean="0">
                          <a:latin typeface="Cambria Math"/>
                        </a:rPr>
                        <m:t>+14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593" y="4653691"/>
                <a:ext cx="2416944" cy="400110"/>
              </a:xfrm>
              <a:prstGeom prst="rect">
                <a:avLst/>
              </a:prstGeom>
              <a:blipFill rotWithShape="1">
                <a:blip r:embed="rId8"/>
                <a:stretch>
                  <a:fillRect b="-60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4007579" y="4381749"/>
                <a:ext cx="1504323" cy="6768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&lt;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9</m:t>
                          </m:r>
                        </m:den>
                      </m:f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7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ru-RU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7579" y="4381749"/>
                <a:ext cx="1504323" cy="67685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/>
          <p:cNvSpPr/>
          <p:nvPr/>
        </p:nvSpPr>
        <p:spPr>
          <a:xfrm>
            <a:off x="189616" y="2105149"/>
            <a:ext cx="1802738" cy="5386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14" name="object 2"/>
          <p:cNvSpPr/>
          <p:nvPr/>
        </p:nvSpPr>
        <p:spPr>
          <a:xfrm>
            <a:off x="0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4"/>
          <p:cNvSpPr txBox="1">
            <a:spLocks/>
          </p:cNvSpPr>
          <p:nvPr/>
        </p:nvSpPr>
        <p:spPr>
          <a:xfrm>
            <a:off x="47347" y="195705"/>
            <a:ext cx="9108501" cy="423971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9189" algn="ctr">
              <a:lnSpc>
                <a:spcPts val="3099"/>
              </a:lnSpc>
              <a:spcBef>
                <a:spcPts val="175"/>
              </a:spcBef>
              <a:spcAft>
                <a:spcPts val="1800"/>
              </a:spcAft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622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47347" y="195705"/>
            <a:ext cx="9108501" cy="423971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9189" algn="ctr">
              <a:lnSpc>
                <a:spcPts val="3099"/>
              </a:lnSpc>
              <a:spcBef>
                <a:spcPts val="175"/>
              </a:spcBef>
              <a:spcAft>
                <a:spcPts val="1800"/>
              </a:spcAft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843558"/>
            <a:ext cx="583264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5-mashq</a:t>
            </a:r>
            <a:r>
              <a:rPr lang="en-US" sz="26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Tengsizlikni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79512" y="1390588"/>
                <a:ext cx="6899261" cy="5098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1)  </m:t>
                    </m:r>
                    <m:rad>
                      <m:radPr>
                        <m:ctrlPr>
                          <a:rPr lang="en-US" sz="240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en-US" sz="2400" i="1" smtClean="0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+6</m:t>
                        </m:r>
                        <m: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rad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&gt;</m:t>
                    </m:r>
                    <m:r>
                      <a:rPr lang="en-US" sz="2400" b="0" i="1" smtClean="0"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2400" dirty="0" smtClean="0"/>
                  <a:t>                         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2)   </m:t>
                    </m:r>
                    <m:r>
                      <a:rPr lang="en-US" sz="2400" b="0" i="1" smtClean="0"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ad>
                      <m:radPr>
                        <m:ctrlP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g>
                      <m:e>
                        <m: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rad>
                    <m:r>
                      <a:rPr lang="en-US" sz="2400" b="0" i="1" smtClean="0"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&lt;</m:t>
                    </m:r>
                    <m:rad>
                      <m:radPr>
                        <m:ctrlPr>
                          <a:rPr lang="en-US" sz="2400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400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rad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390588"/>
                <a:ext cx="6899261" cy="50988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189616" y="1948546"/>
            <a:ext cx="1802738" cy="5386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i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67544" y="4533635"/>
                <a:ext cx="420179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24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(−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∞;−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)∪(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;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4533635"/>
                <a:ext cx="4201791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2322" t="-12000" r="-290" b="-2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206576" y="2571750"/>
                <a:ext cx="2555700" cy="5497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1)  </m:t>
                      </m:r>
                      <m:rad>
                        <m:radPr>
                          <m:ctrlP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deg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+6</m:t>
                          </m:r>
                          <m: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rad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&gt;</m:t>
                      </m:r>
                      <m:r>
                        <a:rPr lang="en-US" sz="2400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576" y="2571750"/>
                <a:ext cx="2555700" cy="54976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759090" y="2659851"/>
                <a:ext cx="77296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</m:oMath>
                </a14:m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↑</m:t>
                    </m:r>
                  </m:oMath>
                </a14:m>
                <a:r>
                  <a:rPr lang="en-US" sz="2400" dirty="0" smtClean="0"/>
                  <a:t> 3</a:t>
                </a:r>
                <a:endParaRPr lang="ru-RU" sz="24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9090" y="2659851"/>
                <a:ext cx="772969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7143" t="-10526" r="-10317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730168" y="3141643"/>
                <a:ext cx="200997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+6</m:t>
                      </m:r>
                      <m:r>
                        <a:rPr lang="en-US" sz="2400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&gt;</m:t>
                      </m:r>
                      <m:sSup>
                        <m:sSupPr>
                          <m:ctrlPr>
                            <a:rPr lang="en-US" sz="240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168" y="3141643"/>
                <a:ext cx="2009974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5940897" y="4538620"/>
                <a:ext cx="286751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24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(−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∞;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2400" b="1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897" y="4538620"/>
                <a:ext cx="2867516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3404" t="-12000" r="-851" b="-2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598629" y="3603308"/>
                <a:ext cx="254595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sSup>
                        <m:sSupPr>
                          <m:ctrlP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2400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6</m:t>
                      </m:r>
                      <m:r>
                        <a:rPr lang="en-US" sz="2400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&lt;0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629" y="3603308"/>
                <a:ext cx="2545953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598629" y="4063949"/>
                <a:ext cx="292862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400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US" sz="240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+2)(</m:t>
                      </m:r>
                      <m:r>
                        <a:rPr lang="en-US" sz="24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−3)&lt;0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629" y="4063949"/>
                <a:ext cx="2928622" cy="461665"/>
              </a:xfrm>
              <a:prstGeom prst="rect">
                <a:avLst/>
              </a:prstGeom>
              <a:blipFill rotWithShape="1">
                <a:blip r:embed="rId9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Прямоугольник 20"/>
              <p:cNvSpPr/>
              <p:nvPr/>
            </p:nvSpPr>
            <p:spPr>
              <a:xfrm>
                <a:off x="5004808" y="2568672"/>
                <a:ext cx="2724913" cy="5528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2) </m:t>
                      </m:r>
                      <m:r>
                        <a:rPr lang="en-US" sz="2400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ad>
                        <m:radPr>
                          <m:ctrlP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deg>
                        <m:e>
                          <m: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</m:rad>
                      <m:r>
                        <a:rPr lang="en-US" sz="2400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&lt;</m:t>
                      </m:r>
                      <m:rad>
                        <m:radPr>
                          <m:ctrlP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deg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808" y="2568672"/>
                <a:ext cx="2724913" cy="55284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Прямоугольник 21"/>
              <p:cNvSpPr/>
              <p:nvPr/>
            </p:nvSpPr>
            <p:spPr>
              <a:xfrm>
                <a:off x="7682454" y="2571750"/>
                <a:ext cx="77296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</m:oMath>
                </a14:m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↑</m:t>
                    </m:r>
                  </m:oMath>
                </a14:m>
                <a:r>
                  <a:rPr lang="en-US" sz="2400" dirty="0" smtClean="0"/>
                  <a:t> 3</a:t>
                </a:r>
                <a:endParaRPr lang="ru-RU" sz="2400" dirty="0"/>
              </a:p>
            </p:txBody>
          </p:sp>
        </mc:Choice>
        <mc:Fallback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2454" y="2571750"/>
                <a:ext cx="772969" cy="461665"/>
              </a:xfrm>
              <a:prstGeom prst="rect">
                <a:avLst/>
              </a:prstGeom>
              <a:blipFill rotWithShape="1">
                <a:blip r:embed="rId11"/>
                <a:stretch>
                  <a:fillRect l="-6299" t="-10526" r="-1023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5073448" y="3155730"/>
                <a:ext cx="222214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</m:sSup>
                      <m:r>
                        <a:rPr lang="en-US" sz="2400" i="1" smtClean="0"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US" sz="2400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&lt;</m:t>
                      </m:r>
                      <m:sSup>
                        <m:sSupPr>
                          <m:ctrlP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2400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3448" y="3155730"/>
                <a:ext cx="2222147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5142089" y="3603308"/>
                <a:ext cx="254595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sSup>
                        <m:sSupPr>
                          <m:ctrlP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&lt;0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2089" y="3603308"/>
                <a:ext cx="2545953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5004808" y="4076955"/>
                <a:ext cx="282224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(2</m:t>
                      </m:r>
                      <m:sSup>
                        <m:sSupPr>
                          <m:ctrlP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+1)&lt;0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808" y="4076955"/>
                <a:ext cx="2822247" cy="461665"/>
              </a:xfrm>
              <a:prstGeom prst="rect">
                <a:avLst/>
              </a:prstGeom>
              <a:blipFill rotWithShape="1">
                <a:blip r:embed="rId14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7956376" y="4076955"/>
                <a:ext cx="99809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&lt;0</m:t>
                      </m:r>
                    </m:oMath>
                  </m:oMathPara>
                </a14:m>
                <a:endParaRPr lang="ru-RU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6376" y="4076955"/>
                <a:ext cx="998094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2406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2368c2cd8a2735ddf2c7012c4124d0e8ed30f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15346</TotalTime>
  <Words>1234</Words>
  <Application>Microsoft Office PowerPoint</Application>
  <PresentationFormat>Экран (16:9)</PresentationFormat>
  <Paragraphs>100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Itelligent_Boy</cp:lastModifiedBy>
  <cp:revision>1297</cp:revision>
  <dcterms:created xsi:type="dcterms:W3CDTF">2020-04-09T07:32:19Z</dcterms:created>
  <dcterms:modified xsi:type="dcterms:W3CDTF">2021-01-07T03:18:35Z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