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1381" r:id="rId2"/>
    <p:sldId id="1641" r:id="rId3"/>
    <p:sldId id="1645" r:id="rId4"/>
    <p:sldId id="1617" r:id="rId5"/>
    <p:sldId id="1640" r:id="rId6"/>
    <p:sldId id="1642" r:id="rId7"/>
    <p:sldId id="1643" r:id="rId8"/>
    <p:sldId id="1644" r:id="rId9"/>
    <p:sldId id="1646" r:id="rId10"/>
    <p:sldId id="1647" r:id="rId11"/>
    <p:sldId id="1648" r:id="rId12"/>
    <p:sldId id="1535" r:id="rId13"/>
  </p:sldIdLst>
  <p:sldSz cx="9144000" cy="5143500" type="screen16x9"/>
  <p:notesSz cx="5765800" cy="3244850"/>
  <p:custDataLst>
    <p:tags r:id="rId1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316" autoAdjust="0"/>
  </p:normalViewPr>
  <p:slideViewPr>
    <p:cSldViewPr>
      <p:cViewPr varScale="1">
        <p:scale>
          <a:sx n="93" d="100"/>
          <a:sy n="93" d="100"/>
        </p:scale>
        <p:origin x="-780" y="-90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0" y="2319476"/>
            <a:ext cx="4968552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Munosabatlar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akslantirishlar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11313"/>
            <a:ext cx="3136669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/>
          <p:cNvSpPr/>
          <p:nvPr/>
        </p:nvSpPr>
        <p:spPr>
          <a:xfrm>
            <a:off x="0" y="-22116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9" y="104844"/>
            <a:ext cx="9108501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Munosabatlar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akslantirishlar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7004" y="843557"/>
            <a:ext cx="88191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1" dirty="0" smtClean="0">
                <a:solidFill>
                  <a:srgbClr val="0070C0"/>
                </a:solidFill>
              </a:rPr>
              <a:t>1-misol</a:t>
            </a:r>
            <a:r>
              <a:rPr lang="en-US" sz="2200" b="1" i="1" dirty="0">
                <a:solidFill>
                  <a:srgbClr val="0070C0"/>
                </a:solidFill>
              </a:rPr>
              <a:t>. </a:t>
            </a:r>
            <a:r>
              <a:rPr lang="en-US" sz="2200" dirty="0" err="1"/>
              <a:t>Y</a:t>
            </a:r>
            <a:r>
              <a:rPr lang="en-US" sz="2200" dirty="0" err="1" smtClean="0"/>
              <a:t>echimi</a:t>
            </a:r>
            <a:endParaRPr lang="ru-RU" sz="2200" dirty="0"/>
          </a:p>
        </p:txBody>
      </p:sp>
      <p:pic>
        <p:nvPicPr>
          <p:cNvPr id="11" name="Рисунок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" y="1150281"/>
            <a:ext cx="8789754" cy="167882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7733462" y="1697267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29319" y="2388096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4" y="2931790"/>
            <a:ext cx="2105025" cy="210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59" y="3091241"/>
            <a:ext cx="65643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Hisoblash</a:t>
            </a:r>
            <a:r>
              <a:rPr lang="en-US" sz="2200" dirty="0"/>
              <a:t> </a:t>
            </a:r>
            <a:r>
              <a:rPr lang="en-US" sz="2200" dirty="0" err="1"/>
              <a:t>uskunasi</a:t>
            </a:r>
            <a:r>
              <a:rPr lang="en-US" sz="2200" dirty="0"/>
              <a:t>(</a:t>
            </a:r>
            <a:r>
              <a:rPr lang="en-US" sz="2200" dirty="0" err="1"/>
              <a:t>moslamasi</a:t>
            </a:r>
            <a:r>
              <a:rPr lang="en-US" sz="2200" dirty="0"/>
              <a:t>) </a:t>
            </a:r>
            <a:r>
              <a:rPr lang="en-US" sz="2200" dirty="0" err="1"/>
              <a:t>quyidagi</a:t>
            </a:r>
            <a:r>
              <a:rPr lang="en-US" sz="2200" dirty="0"/>
              <a:t> </a:t>
            </a:r>
            <a:r>
              <a:rPr lang="en-US" sz="2200" dirty="0" err="1"/>
              <a:t>algoritm</a:t>
            </a:r>
            <a:r>
              <a:rPr lang="en-US" sz="2200" dirty="0"/>
              <a:t> </a:t>
            </a:r>
            <a:r>
              <a:rPr lang="en-US" sz="2200" dirty="0" err="1"/>
              <a:t>bo‘yicha</a:t>
            </a:r>
            <a:r>
              <a:rPr lang="en-US" sz="2200" dirty="0"/>
              <a:t> </a:t>
            </a:r>
            <a:r>
              <a:rPr lang="en-US" sz="2200" dirty="0" err="1"/>
              <a:t>ishlasin</a:t>
            </a:r>
            <a:r>
              <a:rPr lang="en-US" sz="2200" dirty="0"/>
              <a:t>:</a:t>
            </a:r>
            <a:endParaRPr lang="ru-RU" sz="2200" dirty="0"/>
          </a:p>
          <a:p>
            <a:r>
              <a:rPr lang="en-US" sz="2200" i="1" dirty="0">
                <a:solidFill>
                  <a:srgbClr val="0070C0"/>
                </a:solidFill>
              </a:rPr>
              <a:t>1-qadam. </a:t>
            </a:r>
            <a:r>
              <a:rPr lang="en-US" sz="2200" dirty="0" err="1"/>
              <a:t>Biror</a:t>
            </a:r>
            <a:r>
              <a:rPr lang="en-US" sz="2200" dirty="0"/>
              <a:t> son </a:t>
            </a:r>
            <a:r>
              <a:rPr lang="en-US" sz="2200" dirty="0" err="1"/>
              <a:t>kiritilmoqda</a:t>
            </a:r>
            <a:endParaRPr lang="ru-RU" sz="2200" dirty="0"/>
          </a:p>
          <a:p>
            <a:r>
              <a:rPr lang="en-US" sz="2200" i="1" dirty="0">
                <a:solidFill>
                  <a:srgbClr val="0070C0"/>
                </a:solidFill>
              </a:rPr>
              <a:t>2-qadam</a:t>
            </a:r>
            <a:r>
              <a:rPr lang="en-US" sz="2200" i="1" dirty="0"/>
              <a:t>. </a:t>
            </a:r>
            <a:r>
              <a:rPr lang="en-US" sz="2200" dirty="0" err="1"/>
              <a:t>Kiritilgan</a:t>
            </a:r>
            <a:r>
              <a:rPr lang="en-US" sz="2200" dirty="0"/>
              <a:t> son 2 </a:t>
            </a:r>
            <a:r>
              <a:rPr lang="en-US" sz="2200" dirty="0" err="1"/>
              <a:t>ga</a:t>
            </a:r>
            <a:r>
              <a:rPr lang="en-US" sz="2200" dirty="0"/>
              <a:t> </a:t>
            </a:r>
            <a:r>
              <a:rPr lang="en-US" sz="2200" dirty="0" err="1"/>
              <a:t>ko‘paytirilmoqda</a:t>
            </a:r>
            <a:r>
              <a:rPr lang="en-US" sz="2200" dirty="0"/>
              <a:t>.</a:t>
            </a:r>
            <a:endParaRPr lang="ru-RU" sz="2200" dirty="0"/>
          </a:p>
          <a:p>
            <a:r>
              <a:rPr lang="en-US" sz="2200" i="1" dirty="0">
                <a:solidFill>
                  <a:srgbClr val="0070C0"/>
                </a:solidFill>
              </a:rPr>
              <a:t>3-qadam. </a:t>
            </a:r>
            <a:r>
              <a:rPr lang="en-US" sz="2200" dirty="0" err="1"/>
              <a:t>Natijaga</a:t>
            </a:r>
            <a:r>
              <a:rPr lang="en-US" sz="2200" dirty="0"/>
              <a:t> 3 </a:t>
            </a:r>
            <a:r>
              <a:rPr lang="en-US" sz="2200" dirty="0" err="1"/>
              <a:t>qo‘shilmoqda</a:t>
            </a:r>
            <a:r>
              <a:rPr lang="en-US" sz="2200" dirty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0448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35498" y="777814"/>
                <a:ext cx="910850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Masalan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uskunaga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4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soni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kiritilsa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, 4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2+3=11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soni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hosil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Xuddi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shu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uskunaga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-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4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soni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kiritlsa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natijada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(-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4)+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3=-5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soni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hosil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Umumiy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holda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uskunaga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x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soni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kiritlsa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natijada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yagona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i="1" dirty="0">
                    <a:latin typeface="Arial" pitchFamily="34" charset="0"/>
                    <a:cs typeface="Arial" pitchFamily="34" charset="0"/>
                  </a:rPr>
                  <a:t>2x+3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soni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hosil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Demak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mazkur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uskuna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ishlaydigan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algoritm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funksiyani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aniqlaydi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. Bu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holat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r>
                      <a:rPr lang="en-US" sz="2000" i="1">
                        <a:latin typeface="Cambria Math"/>
                      </a:rPr>
                      <m:t>: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 →2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+3, 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=2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+3 </m:t>
                    </m:r>
                    <m:r>
                      <a:rPr lang="en-US" sz="2000" i="1">
                        <a:latin typeface="Cambria Math"/>
                      </a:rPr>
                      <m:t>𝑦𝑜𝑘𝑖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=2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+3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kabi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yoziladi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Umumiy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holda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funksiyaning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x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sondagi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qiymati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deb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yuritiladi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mazkur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munosabat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kabi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yoziladi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8" y="777814"/>
                <a:ext cx="9108500" cy="2246769"/>
              </a:xfrm>
              <a:prstGeom prst="rect">
                <a:avLst/>
              </a:prstGeom>
              <a:blipFill rotWithShape="1">
                <a:blip r:embed="rId2"/>
                <a:stretch>
                  <a:fillRect l="-736" t="-1087" r="-669"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2"/>
          <p:cNvSpPr/>
          <p:nvPr/>
        </p:nvSpPr>
        <p:spPr>
          <a:xfrm>
            <a:off x="0" y="-22116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9" y="104844"/>
            <a:ext cx="9108501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Munosabatlar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akslantirishlar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5710" y="3024583"/>
                <a:ext cx="8928992" cy="428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0070C0"/>
                    </a:solidFill>
                  </a:rPr>
                  <a:t>2-misol</a:t>
                </a:r>
                <a:r>
                  <a:rPr lang="en-US" sz="2000" b="1" i="1" dirty="0" smtClean="0">
                    <a:solidFill>
                      <a:srgbClr val="0070C0"/>
                    </a:solidFill>
                  </a:rPr>
                  <a:t>.  </a:t>
                </a:r>
                <a:r>
                  <a:rPr lang="en-US" sz="2000" dirty="0"/>
                  <a:t>Agar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r>
                      <a:rPr lang="en-US" sz="2000" i="1">
                        <a:latin typeface="Cambria Math"/>
                      </a:rPr>
                      <m:t>: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 →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−3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/>
                  <a:t>  </a:t>
                </a:r>
                <a:r>
                  <a:rPr lang="en-US" sz="2000" dirty="0" err="1"/>
                  <a:t>bo‘lsa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r>
                      <a:rPr lang="en-US" sz="2000" i="1">
                        <a:latin typeface="Cambria Math"/>
                      </a:rPr>
                      <m:t>(−4)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qiymatlarni</a:t>
                </a:r>
                <a:r>
                  <a:rPr lang="en-US" sz="2000" dirty="0"/>
                  <a:t> toping. </a:t>
                </a:r>
                <a:endParaRPr lang="ru-RU" sz="2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0" y="3024583"/>
                <a:ext cx="8928992" cy="428515"/>
              </a:xfrm>
              <a:prstGeom prst="rect">
                <a:avLst/>
              </a:prstGeom>
              <a:blipFill rotWithShape="1">
                <a:blip r:embed="rId3"/>
                <a:stretch>
                  <a:fillRect l="-683" b="-2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7504" y="3453098"/>
                <a:ext cx="8640960" cy="1584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i="1" dirty="0" err="1">
                    <a:solidFill>
                      <a:srgbClr val="0070C0"/>
                    </a:solidFill>
                  </a:rPr>
                  <a:t>Yechish</a:t>
                </a:r>
                <a:r>
                  <a:rPr lang="en-US" sz="2000" b="1" i="1" dirty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𝑎</m:t>
                      </m:r>
                      <m:r>
                        <a:rPr lang="en-US" sz="2000" i="1">
                          <a:latin typeface="Cambria Math"/>
                        </a:rPr>
                        <m:t>) </m:t>
                      </m:r>
                      <m:r>
                        <a:rPr lang="en-US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ru-RU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2∙5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−3∙5=2∙25−15=35</m:t>
                      </m:r>
                    </m:oMath>
                  </m:oMathPara>
                </a14:m>
                <a:endParaRPr lang="ru-RU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𝑏</m:t>
                      </m:r>
                      <m:r>
                        <a:rPr lang="en-US" sz="2000" i="1">
                          <a:latin typeface="Cambria Math"/>
                        </a:rPr>
                        <m:t>) </m:t>
                      </m:r>
                      <m:r>
                        <a:rPr lang="en-US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ru-RU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2∙(−4)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−3∙</m:t>
                      </m:r>
                      <m:d>
                        <m:dPr>
                          <m:ctrlPr>
                            <a:rPr lang="ru-RU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=2∙16+12=44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53098"/>
                <a:ext cx="8640960" cy="1584023"/>
              </a:xfrm>
              <a:prstGeom prst="rect">
                <a:avLst/>
              </a:prstGeom>
              <a:blipFill rotWithShape="1">
                <a:blip r:embed="rId4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86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30" y="2211710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smtClean="0"/>
              <a:t> 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394" y="987574"/>
            <a:ext cx="879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Darslik</a:t>
            </a:r>
            <a:r>
              <a:rPr lang="en-US" sz="2800" b="1" dirty="0" smtClean="0"/>
              <a:t> II </a:t>
            </a:r>
            <a:r>
              <a:rPr lang="en-US" sz="2800" b="1" dirty="0" err="1" smtClean="0"/>
              <a:t>qismining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7-</a:t>
            </a:r>
            <a:r>
              <a:rPr lang="en-US" sz="2800" b="1" dirty="0" smtClean="0"/>
              <a:t>sahifasidagi  </a:t>
            </a:r>
            <a:r>
              <a:rPr lang="en-US" sz="2800" b="1" dirty="0" smtClean="0">
                <a:solidFill>
                  <a:srgbClr val="7030A0"/>
                </a:solidFill>
              </a:rPr>
              <a:t>74-</a:t>
            </a:r>
            <a:r>
              <a:rPr lang="en-US" sz="2800" b="1" dirty="0" smtClean="0"/>
              <a:t>mashqni </a:t>
            </a:r>
            <a:r>
              <a:rPr lang="en-US" sz="2800" b="1" dirty="0" err="1"/>
              <a:t>yechish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843558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71-mashq</a:t>
            </a:r>
            <a:r>
              <a:rPr lang="en-US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ru-RU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580112" y="4563774"/>
                <a:ext cx="33910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   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𝟏𝟏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𝟏𝟎</m:t>
                    </m:r>
                  </m:oMath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563774"/>
                <a:ext cx="339102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693" t="-12000"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0773" y="1274152"/>
                <a:ext cx="892094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Tekislikda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  <m:r>
                          <a:rPr lang="en-US" sz="2400" i="1">
                            <a:latin typeface="Cambria Math"/>
                          </a:rPr>
                          <m:t>;4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ru-RU" sz="24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latin typeface="Cambria Math"/>
                          </a:rPr>
                          <m:t>;5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ru-RU" sz="2400" i="1">
                        <a:latin typeface="Cambria Math"/>
                      </a:rPr>
                      <m:t>𝐶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ru-RU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ru-RU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nuqtalar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𝐴𝐶</m:t>
                    </m:r>
                    <m:r>
                      <a:rPr lang="en-US" sz="2400" i="1">
                        <a:latin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</a:rPr>
                      <m:t>𝐵𝐶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shartni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qanoatlantiruvchi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sohani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toping.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3" y="1274152"/>
                <a:ext cx="892094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094"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8570" y="2643758"/>
                <a:ext cx="5831581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80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−5)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−4)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800" i="1">
                        <a:latin typeface="Cambria Math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ru-RU" sz="18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+6)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−5)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800" dirty="0"/>
                  <a:t> </a:t>
                </a:r>
                <a:endParaRPr lang="ru-RU" sz="18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70" y="2643758"/>
                <a:ext cx="5831581" cy="427746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9551" y="3219822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−5)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latin typeface="Cambria Math"/>
                          </a:rPr>
                          <m:t>−4)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+6)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latin typeface="Cambria Math"/>
                          </a:rPr>
                          <m:t>−5)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1" y="3219822"/>
                <a:ext cx="4572000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667"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4190" y="3723878"/>
                <a:ext cx="8068415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10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+25+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−8</m:t>
                    </m:r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+16&gt;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12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+36+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−10</m:t>
                    </m:r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+25 </m:t>
                    </m:r>
                  </m:oMath>
                </a14:m>
                <a:r>
                  <a:rPr lang="en-US" sz="2000" dirty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0" y="3723878"/>
                <a:ext cx="8068415" cy="407099"/>
              </a:xfrm>
              <a:prstGeom prst="rect">
                <a:avLst/>
              </a:prstGeom>
              <a:blipFill rotWithShape="1">
                <a:blip r:embed="rId6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28674" y="4220294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10</m:t>
                      </m:r>
                      <m:r>
                        <a:rPr lang="en-US" sz="2000" i="1" smtClean="0">
                          <a:latin typeface="Cambria Math"/>
                        </a:rPr>
                        <m:t>𝑦</m:t>
                      </m:r>
                      <m:r>
                        <a:rPr lang="en-US" sz="2000" i="1" smtClean="0">
                          <a:latin typeface="Cambria Math"/>
                        </a:rPr>
                        <m:t>−8</m:t>
                      </m:r>
                      <m:r>
                        <a:rPr lang="en-US" sz="2000" i="1" smtClean="0">
                          <a:latin typeface="Cambria Math"/>
                        </a:rPr>
                        <m:t>𝑦</m:t>
                      </m:r>
                      <m:r>
                        <a:rPr lang="en-US" sz="2000" i="1" smtClean="0">
                          <a:latin typeface="Cambria Math"/>
                        </a:rPr>
                        <m:t>&gt;12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+10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+61−41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74" y="4220294"/>
                <a:ext cx="4572000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37593" y="4653691"/>
                <a:ext cx="18895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2</m:t>
                      </m:r>
                      <m:r>
                        <a:rPr lang="en-US" sz="2000" i="1" smtClean="0">
                          <a:latin typeface="Cambria Math"/>
                        </a:rPr>
                        <m:t>𝑦</m:t>
                      </m:r>
                      <m:r>
                        <a:rPr lang="en-US" sz="2000" i="1" smtClean="0">
                          <a:latin typeface="Cambria Math"/>
                        </a:rPr>
                        <m:t>&gt;22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+20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3" y="4653691"/>
                <a:ext cx="1889556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227595" y="4653691"/>
                <a:ext cx="1746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&gt;11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ru-RU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595" y="4653691"/>
                <a:ext cx="1746888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189616" y="2105149"/>
            <a:ext cx="180273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962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843558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72-mashq</a:t>
            </a:r>
            <a:r>
              <a:rPr lang="en-US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ru-RU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580112" y="4563774"/>
                <a:ext cx="33910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   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𝟏𝟓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563774"/>
                <a:ext cx="339102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693" t="-12000"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0773" y="1274152"/>
                <a:ext cx="892094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Tekislikda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  <m:r>
                          <a:rPr lang="en-US" sz="2400" i="1">
                            <a:latin typeface="Cambria Math"/>
                          </a:rPr>
                          <m:t>;4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ru-RU" sz="24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7</m:t>
                        </m:r>
                        <m:r>
                          <a:rPr lang="en-US" sz="2400" i="1">
                            <a:latin typeface="Cambria Math"/>
                          </a:rPr>
                          <m:t>;5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ru-RU" sz="2400" i="1">
                        <a:latin typeface="Cambria Math"/>
                      </a:rPr>
                      <m:t>𝐶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ru-RU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ru-RU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nuqtalar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𝐴𝐶</m:t>
                    </m:r>
                    <m:r>
                      <a:rPr lang="en-US" sz="2400" i="1">
                        <a:latin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</a:rPr>
                      <m:t>𝐵𝐶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shartni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qanoatlantiruvchi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sohani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toping.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3" y="1274152"/>
                <a:ext cx="892094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094"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8570" y="2643758"/>
                <a:ext cx="5831581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80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−8)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−4)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800" i="1">
                        <a:latin typeface="Cambria Math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ru-RU" sz="18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+7)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−5)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800" dirty="0"/>
                  <a:t> </a:t>
                </a:r>
                <a:endParaRPr lang="ru-RU" sz="18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70" y="2643758"/>
                <a:ext cx="5831581" cy="427746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9551" y="3219822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−8)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latin typeface="Cambria Math"/>
                          </a:rPr>
                          <m:t>−4)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+7)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latin typeface="Cambria Math"/>
                          </a:rPr>
                          <m:t>−5)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1" y="3219822"/>
                <a:ext cx="4572000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667"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4190" y="3723878"/>
                <a:ext cx="8068415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16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+64+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−8</m:t>
                    </m:r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+16&gt;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14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+49+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−10</m:t>
                    </m:r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+25 </m:t>
                    </m:r>
                  </m:oMath>
                </a14:m>
                <a:r>
                  <a:rPr lang="en-US" sz="2000" dirty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0" y="3723878"/>
                <a:ext cx="8068415" cy="407099"/>
              </a:xfrm>
              <a:prstGeom prst="rect">
                <a:avLst/>
              </a:prstGeom>
              <a:blipFill rotWithShape="1">
                <a:blip r:embed="rId6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28674" y="4220294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10</m:t>
                      </m:r>
                      <m:r>
                        <a:rPr lang="en-US" sz="2000" i="1" smtClean="0">
                          <a:latin typeface="Cambria Math"/>
                        </a:rPr>
                        <m:t>𝑦</m:t>
                      </m:r>
                      <m:r>
                        <a:rPr lang="en-US" sz="2000" i="1" smtClean="0">
                          <a:latin typeface="Cambria Math"/>
                        </a:rPr>
                        <m:t>−8</m:t>
                      </m:r>
                      <m:r>
                        <a:rPr lang="en-US" sz="2000" i="1" smtClean="0">
                          <a:latin typeface="Cambria Math"/>
                        </a:rPr>
                        <m:t>𝑦</m:t>
                      </m:r>
                      <m:r>
                        <a:rPr lang="en-US" sz="2000" i="1" smtClean="0">
                          <a:latin typeface="Cambria Math"/>
                        </a:rPr>
                        <m:t>&gt;14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+16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+74−80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74" y="4220294"/>
                <a:ext cx="4572000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37593" y="4653691"/>
                <a:ext cx="1746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2</m:t>
                      </m:r>
                      <m:r>
                        <a:rPr lang="en-US" sz="2000" i="1" smtClean="0">
                          <a:latin typeface="Cambria Math"/>
                        </a:rPr>
                        <m:t>𝑦</m:t>
                      </m:r>
                      <m:r>
                        <a:rPr lang="en-US" sz="2000" i="1" smtClean="0">
                          <a:latin typeface="Cambria Math"/>
                        </a:rPr>
                        <m:t>&gt;30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−6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3" y="4653691"/>
                <a:ext cx="1746888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227595" y="4653691"/>
                <a:ext cx="16042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&gt;15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ru-RU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595" y="4653691"/>
                <a:ext cx="1604222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189616" y="2083547"/>
            <a:ext cx="180273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7223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83508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108501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Munosabatlar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akslantirishlar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"/>
          <a:stretch/>
        </p:blipFill>
        <p:spPr bwMode="auto">
          <a:xfrm>
            <a:off x="-1" y="915566"/>
            <a:ext cx="449999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865056"/>
            <a:ext cx="4613627" cy="272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3650" y="3651870"/>
                <a:ext cx="905996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Matematika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tilida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mazkur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jadval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ikkita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o‘zgaruvchi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munosabatga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misol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bo‘la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oladi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Munosabatlar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tartiblangan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juftliklar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to‘plami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sifatida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talqin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qilinishi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mumkin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masalan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1,5</m:t>
                            </m:r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−2,3</m:t>
                            </m:r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4,3</m:t>
                            </m:r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, (1,6)</m:t>
                        </m:r>
                      </m:e>
                    </m:d>
                    <m:r>
                      <a:rPr lang="en-US" sz="22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𝑚𝑢𝑛𝑜𝑠𝑎𝑏𝑎𝑡</m:t>
                    </m:r>
                  </m:oMath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0" y="3651870"/>
                <a:ext cx="9059967" cy="1446550"/>
              </a:xfrm>
              <a:prstGeom prst="rect">
                <a:avLst/>
              </a:prstGeom>
              <a:blipFill rotWithShape="1">
                <a:blip r:embed="rId5"/>
                <a:stretch>
                  <a:fillRect l="-875" t="-2110" r="-875" b="-5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9231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/>
          <p:cNvSpPr/>
          <p:nvPr/>
        </p:nvSpPr>
        <p:spPr>
          <a:xfrm>
            <a:off x="3" y="-20538"/>
            <a:ext cx="9143998" cy="83508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4"/>
          <p:cNvSpPr txBox="1">
            <a:spLocks/>
          </p:cNvSpPr>
          <p:nvPr/>
        </p:nvSpPr>
        <p:spPr>
          <a:xfrm>
            <a:off x="35496" y="57562"/>
            <a:ext cx="9108501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Munosabatlar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akslantirishlar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327639" y="3028991"/>
                <a:ext cx="33749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1,5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−2,3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4,3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 (1,6)</m:t>
                          </m:r>
                        </m:e>
                      </m:d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639" y="3028991"/>
                <a:ext cx="3374994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4513"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" y="817490"/>
            <a:ext cx="4324350" cy="283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39" y="999992"/>
            <a:ext cx="46924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7858729" y="3028990"/>
                <a:ext cx="11521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−2, 1, 4</m:t>
                          </m:r>
                        </m:e>
                      </m:d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729" y="3028990"/>
                <a:ext cx="1152128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Выгнутая вниз стрелка 5"/>
          <p:cNvSpPr/>
          <p:nvPr/>
        </p:nvSpPr>
        <p:spPr>
          <a:xfrm flipV="1">
            <a:off x="5777810" y="2706718"/>
            <a:ext cx="2651827" cy="322273"/>
          </a:xfrm>
          <a:prstGeom prst="curvedUpArrow">
            <a:avLst>
              <a:gd name="adj1" fmla="val 25000"/>
              <a:gd name="adj2" fmla="val 70100"/>
              <a:gd name="adj3" fmla="val 18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698816" y="2245053"/>
                <a:ext cx="21547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|0&lt;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≤24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816" y="2245053"/>
                <a:ext cx="2154757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368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трелка вправо 10"/>
          <p:cNvSpPr/>
          <p:nvPr/>
        </p:nvSpPr>
        <p:spPr>
          <a:xfrm>
            <a:off x="4039831" y="2424119"/>
            <a:ext cx="16094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28592"/>
            <a:ext cx="898463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07504" y="4470149"/>
                <a:ext cx="32138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5,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9,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11,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13,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18,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22,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28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470149"/>
                <a:ext cx="3213893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5868144" y="4485537"/>
                <a:ext cx="11521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3, 5, 6</m:t>
                          </m:r>
                        </m:e>
                      </m:d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485537"/>
                <a:ext cx="115212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15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/>
          <p:nvPr/>
        </p:nvSpPr>
        <p:spPr>
          <a:xfrm>
            <a:off x="0" y="-22116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4"/>
          <p:cNvSpPr txBox="1">
            <a:spLocks/>
          </p:cNvSpPr>
          <p:nvPr/>
        </p:nvSpPr>
        <p:spPr>
          <a:xfrm>
            <a:off x="35499" y="104844"/>
            <a:ext cx="9108501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Munosabatlar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akslantirishlar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5"/>
          <a:stretch/>
        </p:blipFill>
        <p:spPr bwMode="auto">
          <a:xfrm>
            <a:off x="2276" y="814522"/>
            <a:ext cx="9143998" cy="102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2" y="2787774"/>
            <a:ext cx="8280920" cy="223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5499" y="1851104"/>
                <a:ext cx="9108499" cy="777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Masalan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+3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tenglamalarning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har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biri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munosabatni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aniqlaydi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9" y="1851104"/>
                <a:ext cx="9108499" cy="777136"/>
              </a:xfrm>
              <a:prstGeom prst="rect">
                <a:avLst/>
              </a:prstGeom>
              <a:blipFill rotWithShape="1">
                <a:blip r:embed="rId4"/>
                <a:stretch>
                  <a:fillRect l="-870" t="-3150" b="-15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31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1" y="843558"/>
                <a:ext cx="914399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100" dirty="0" err="1">
                    <a:latin typeface="Arial" pitchFamily="34" charset="0"/>
                    <a:cs typeface="Arial" pitchFamily="34" charset="0"/>
                  </a:rPr>
                  <a:t>Ayrim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latin typeface="Arial" pitchFamily="34" charset="0"/>
                    <a:cs typeface="Arial" pitchFamily="34" charset="0"/>
                  </a:rPr>
                  <a:t>munosabatlarni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latin typeface="Arial" pitchFamily="34" charset="0"/>
                    <a:cs typeface="Arial" pitchFamily="34" charset="0"/>
                  </a:rPr>
                  <a:t>tenglamalar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latin typeface="Arial" pitchFamily="34" charset="0"/>
                    <a:cs typeface="Arial" pitchFamily="34" charset="0"/>
                  </a:rPr>
                  <a:t>yordamida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latin typeface="Arial" pitchFamily="34" charset="0"/>
                    <a:cs typeface="Arial" pitchFamily="34" charset="0"/>
                  </a:rPr>
                  <a:t>yozib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latin typeface="Arial" pitchFamily="34" charset="0"/>
                    <a:cs typeface="Arial" pitchFamily="34" charset="0"/>
                  </a:rPr>
                  <a:t>bo‘lmaydi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100" dirty="0" err="1">
                    <a:latin typeface="Arial" pitchFamily="34" charset="0"/>
                    <a:cs typeface="Arial" pitchFamily="34" charset="0"/>
                  </a:rPr>
                  <a:t>Masalan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𝑥</m:t>
                    </m:r>
                    <m:r>
                      <a:rPr lang="en-US" sz="2100" i="1">
                        <a:latin typeface="Cambria Math"/>
                      </a:rPr>
                      <m:t>&gt;0,  </m:t>
                    </m:r>
                    <m:r>
                      <a:rPr lang="en-US" sz="2100" i="1">
                        <a:latin typeface="Cambria Math"/>
                      </a:rPr>
                      <m:t>𝑦</m:t>
                    </m:r>
                    <m:r>
                      <a:rPr lang="en-US" sz="2100" i="1">
                        <a:latin typeface="Cambria Math"/>
                      </a:rPr>
                      <m:t>&gt;0,</m:t>
                    </m:r>
                  </m:oMath>
                </a14:m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latin typeface="Arial" pitchFamily="34" charset="0"/>
                    <a:cs typeface="Arial" pitchFamily="34" charset="0"/>
                  </a:rPr>
                  <a:t>nuqtalar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latin typeface="Arial" pitchFamily="34" charset="0"/>
                    <a:cs typeface="Arial" pitchFamily="34" charset="0"/>
                  </a:rPr>
                  <a:t>to‘plami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100" dirty="0" err="1">
                    <a:latin typeface="Arial" pitchFamily="34" charset="0"/>
                    <a:cs typeface="Arial" pitchFamily="34" charset="0"/>
                  </a:rPr>
                  <a:t>koordinata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latin typeface="Arial" pitchFamily="34" charset="0"/>
                    <a:cs typeface="Arial" pitchFamily="34" charset="0"/>
                  </a:rPr>
                  <a:t>tekisligining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latin typeface="Arial" pitchFamily="34" charset="0"/>
                    <a:cs typeface="Arial" pitchFamily="34" charset="0"/>
                  </a:rPr>
                  <a:t>birinchi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 choragi </a:t>
                </a:r>
                <a:r>
                  <a:rPr lang="en-US" sz="2100" dirty="0" smtClean="0">
                    <a:latin typeface="Arial" pitchFamily="34" charset="0"/>
                    <a:cs typeface="Arial" pitchFamily="34" charset="0"/>
                  </a:rPr>
                  <a:t>         a-</a:t>
                </a:r>
                <a:r>
                  <a:rPr lang="en-US" sz="2100" dirty="0" err="1" smtClean="0">
                    <a:latin typeface="Arial" pitchFamily="34" charset="0"/>
                    <a:cs typeface="Arial" pitchFamily="34" charset="0"/>
                  </a:rPr>
                  <a:t>rasm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2100" dirty="0" err="1">
                    <a:latin typeface="Arial" pitchFamily="34" charset="0"/>
                    <a:cs typeface="Arial" pitchFamily="34" charset="0"/>
                  </a:rPr>
                  <a:t>yoki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smtClean="0">
                    <a:latin typeface="Arial" pitchFamily="34" charset="0"/>
                    <a:cs typeface="Arial" pitchFamily="34" charset="0"/>
                  </a:rPr>
                  <a:t>b-</a:t>
                </a:r>
                <a:r>
                  <a:rPr lang="en-US" sz="2100" dirty="0" err="1" smtClean="0">
                    <a:latin typeface="Arial" pitchFamily="34" charset="0"/>
                    <a:cs typeface="Arial" pitchFamily="34" charset="0"/>
                  </a:rPr>
                  <a:t>rasmdagi</a:t>
                </a:r>
                <a:r>
                  <a:rPr lang="en-US" sz="21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latin typeface="Arial" pitchFamily="34" charset="0"/>
                    <a:cs typeface="Arial" pitchFamily="34" charset="0"/>
                  </a:rPr>
                  <a:t>nuqtalar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latin typeface="Arial" pitchFamily="34" charset="0"/>
                    <a:cs typeface="Arial" pitchFamily="34" charset="0"/>
                  </a:rPr>
                  <a:t>to‘plamini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latin typeface="Arial" pitchFamily="34" charset="0"/>
                    <a:cs typeface="Arial" pitchFamily="34" charset="0"/>
                  </a:rPr>
                  <a:t>tenglamalar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latin typeface="Arial" pitchFamily="34" charset="0"/>
                    <a:cs typeface="Arial" pitchFamily="34" charset="0"/>
                  </a:rPr>
                  <a:t>yordamida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latin typeface="Arial" pitchFamily="34" charset="0"/>
                    <a:cs typeface="Arial" pitchFamily="34" charset="0"/>
                  </a:rPr>
                  <a:t>yozib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latin typeface="Arial" pitchFamily="34" charset="0"/>
                    <a:cs typeface="Arial" pitchFamily="34" charset="0"/>
                  </a:rPr>
                  <a:t>bo‘lmaydi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1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843558"/>
                <a:ext cx="9143999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733" t="-2632" b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2"/>
          <p:cNvSpPr/>
          <p:nvPr/>
        </p:nvSpPr>
        <p:spPr>
          <a:xfrm>
            <a:off x="0" y="-22116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35499" y="104844"/>
            <a:ext cx="9108501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Munosabatlar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akslantirishlar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83344"/>
            <a:ext cx="2686050" cy="190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200237"/>
            <a:ext cx="2562225" cy="202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8"/>
          <a:stretch/>
        </p:blipFill>
        <p:spPr bwMode="auto">
          <a:xfrm>
            <a:off x="35499" y="4212819"/>
            <a:ext cx="9058275" cy="78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2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43558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0070C0"/>
                </a:solidFill>
              </a:rPr>
              <a:t>Demak</a:t>
            </a:r>
            <a:r>
              <a:rPr lang="en-US" sz="2400" b="1" i="1" dirty="0">
                <a:solidFill>
                  <a:srgbClr val="0070C0"/>
                </a:solidFill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</a:rPr>
              <a:t>funksiya</a:t>
            </a:r>
            <a:r>
              <a:rPr lang="en-US" sz="2400" b="1" i="1" dirty="0">
                <a:solidFill>
                  <a:srgbClr val="0070C0"/>
                </a:solidFill>
              </a:rPr>
              <a:t> - </a:t>
            </a:r>
            <a:r>
              <a:rPr lang="en-US" sz="2400" b="1" i="1" dirty="0" err="1">
                <a:solidFill>
                  <a:srgbClr val="0070C0"/>
                </a:solidFill>
              </a:rPr>
              <a:t>munosabatning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maxsus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turi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ekan</a:t>
            </a:r>
            <a:r>
              <a:rPr lang="en-US" sz="2400" b="1" i="1" dirty="0">
                <a:solidFill>
                  <a:srgbClr val="0070C0"/>
                </a:solidFill>
              </a:rPr>
              <a:t>.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7" name="object 2"/>
          <p:cNvSpPr/>
          <p:nvPr/>
        </p:nvSpPr>
        <p:spPr>
          <a:xfrm>
            <a:off x="0" y="-22116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9" y="104844"/>
            <a:ext cx="9108501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Munosabatlar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akslantirishlar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659" y="1196322"/>
            <a:ext cx="8951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Berilgan</a:t>
            </a:r>
            <a:r>
              <a:rPr lang="en-US" sz="2400" dirty="0"/>
              <a:t> </a:t>
            </a:r>
            <a:r>
              <a:rPr lang="en-US" sz="2400" dirty="0" err="1"/>
              <a:t>muosabat</a:t>
            </a:r>
            <a:r>
              <a:rPr lang="en-US" sz="2400" dirty="0"/>
              <a:t> </a:t>
            </a:r>
            <a:r>
              <a:rPr lang="en-US" sz="2400" dirty="0" err="1"/>
              <a:t>funksiya</a:t>
            </a:r>
            <a:r>
              <a:rPr lang="en-US" sz="2400" dirty="0"/>
              <a:t> </a:t>
            </a:r>
            <a:r>
              <a:rPr lang="en-US" sz="2400" dirty="0" err="1"/>
              <a:t>ekanligini</a:t>
            </a:r>
            <a:r>
              <a:rPr lang="en-US" sz="2400" dirty="0"/>
              <a:t> </a:t>
            </a:r>
            <a:r>
              <a:rPr lang="en-US" sz="2400" dirty="0" err="1"/>
              <a:t>tekshirishning</a:t>
            </a:r>
            <a:r>
              <a:rPr lang="en-US" sz="2400" dirty="0"/>
              <a:t> </a:t>
            </a:r>
            <a:r>
              <a:rPr lang="en-US" sz="2400" dirty="0" err="1"/>
              <a:t>ikki</a:t>
            </a:r>
            <a:r>
              <a:rPr lang="en-US" sz="2400" dirty="0"/>
              <a:t> </a:t>
            </a:r>
            <a:r>
              <a:rPr lang="en-US" sz="2400" dirty="0" err="1"/>
              <a:t>usulini</a:t>
            </a:r>
            <a:r>
              <a:rPr lang="en-US" sz="2400" dirty="0"/>
              <a:t> </a:t>
            </a:r>
            <a:r>
              <a:rPr lang="en-US" sz="2400" dirty="0" err="1"/>
              <a:t>keltiramiz</a:t>
            </a:r>
            <a:r>
              <a:rPr lang="en-US" sz="2400" dirty="0"/>
              <a:t>.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150" y="1923678"/>
            <a:ext cx="89953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solidFill>
                  <a:srgbClr val="0070C0"/>
                </a:solidFill>
              </a:rPr>
              <a:t>Algebraik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usul</a:t>
            </a:r>
            <a:r>
              <a:rPr lang="en-US" sz="2200" b="1" dirty="0">
                <a:solidFill>
                  <a:srgbClr val="0070C0"/>
                </a:solidFill>
              </a:rPr>
              <a:t>:  </a:t>
            </a:r>
            <a:r>
              <a:rPr lang="en-US" sz="2200" dirty="0" smtClean="0"/>
              <a:t>Bu </a:t>
            </a:r>
            <a:r>
              <a:rPr lang="en-US" sz="2200" dirty="0" err="1"/>
              <a:t>usul</a:t>
            </a:r>
            <a:r>
              <a:rPr lang="en-US" sz="2200" dirty="0"/>
              <a:t> </a:t>
            </a:r>
            <a:r>
              <a:rPr lang="en-US" sz="2200" dirty="0" err="1"/>
              <a:t>munosabat</a:t>
            </a:r>
            <a:r>
              <a:rPr lang="en-US" sz="2200" dirty="0"/>
              <a:t> </a:t>
            </a:r>
            <a:r>
              <a:rPr lang="en-US" sz="2200" dirty="0" err="1"/>
              <a:t>tenglama</a:t>
            </a:r>
            <a:r>
              <a:rPr lang="en-US" sz="2200" dirty="0"/>
              <a:t> </a:t>
            </a:r>
            <a:r>
              <a:rPr lang="en-US" sz="2200" dirty="0" err="1"/>
              <a:t>yordamida</a:t>
            </a:r>
            <a:r>
              <a:rPr lang="en-US" sz="2200" dirty="0"/>
              <a:t> </a:t>
            </a:r>
            <a:r>
              <a:rPr lang="en-US" sz="2200" dirty="0" err="1"/>
              <a:t>berilgan</a:t>
            </a:r>
            <a:r>
              <a:rPr lang="en-US" sz="2200" dirty="0"/>
              <a:t> </a:t>
            </a:r>
            <a:r>
              <a:rPr lang="en-US" sz="2200" dirty="0" err="1"/>
              <a:t>hollarda</a:t>
            </a:r>
            <a:r>
              <a:rPr lang="en-US" sz="2200" dirty="0"/>
              <a:t> </a:t>
            </a:r>
            <a:r>
              <a:rPr lang="en-US" sz="2200" dirty="0" err="1"/>
              <a:t>qo‘llaniladi</a:t>
            </a:r>
            <a:r>
              <a:rPr lang="en-US" sz="2200" dirty="0"/>
              <a:t>. </a:t>
            </a:r>
            <a:r>
              <a:rPr lang="en-US" sz="2200" dirty="0" err="1"/>
              <a:t>Bunda</a:t>
            </a:r>
            <a:r>
              <a:rPr lang="en-US" sz="2200" dirty="0"/>
              <a:t> </a:t>
            </a:r>
            <a:r>
              <a:rPr lang="en-US" sz="2200" dirty="0" err="1"/>
              <a:t>berilgan</a:t>
            </a:r>
            <a:r>
              <a:rPr lang="en-US" sz="2200" dirty="0"/>
              <a:t> </a:t>
            </a:r>
            <a:r>
              <a:rPr lang="en-US" sz="2200" dirty="0" err="1"/>
              <a:t>tenglamaga</a:t>
            </a:r>
            <a:r>
              <a:rPr lang="en-US" sz="2200" dirty="0"/>
              <a:t> x </a:t>
            </a:r>
            <a:r>
              <a:rPr lang="en-US" sz="2200" dirty="0" err="1"/>
              <a:t>va</a:t>
            </a:r>
            <a:r>
              <a:rPr lang="en-US" sz="2200" dirty="0"/>
              <a:t> y </a:t>
            </a:r>
            <a:r>
              <a:rPr lang="en-US" sz="2200" dirty="0" err="1"/>
              <a:t>ning</a:t>
            </a:r>
            <a:r>
              <a:rPr lang="en-US" sz="2200" dirty="0"/>
              <a:t> </a:t>
            </a:r>
            <a:r>
              <a:rPr lang="en-US" sz="2200" dirty="0" err="1"/>
              <a:t>ixtiryoriy</a:t>
            </a:r>
            <a:r>
              <a:rPr lang="en-US" sz="2200" dirty="0"/>
              <a:t> </a:t>
            </a:r>
            <a:r>
              <a:rPr lang="en-US" sz="2200" dirty="0" err="1"/>
              <a:t>qiymatini</a:t>
            </a:r>
            <a:r>
              <a:rPr lang="en-US" sz="2200" dirty="0"/>
              <a:t> </a:t>
            </a:r>
            <a:r>
              <a:rPr lang="en-US" sz="2200" dirty="0" err="1"/>
              <a:t>qo‘yganda</a:t>
            </a:r>
            <a:r>
              <a:rPr lang="en-US" sz="2200" dirty="0"/>
              <a:t> x </a:t>
            </a:r>
            <a:r>
              <a:rPr lang="en-US" sz="2200" dirty="0" err="1"/>
              <a:t>ning</a:t>
            </a:r>
            <a:r>
              <a:rPr lang="en-US" sz="2200" dirty="0"/>
              <a:t> </a:t>
            </a:r>
            <a:r>
              <a:rPr lang="en-US" sz="2200" dirty="0" err="1"/>
              <a:t>har</a:t>
            </a:r>
            <a:r>
              <a:rPr lang="en-US" sz="2200" dirty="0"/>
              <a:t> </a:t>
            </a:r>
            <a:r>
              <a:rPr lang="en-US" sz="2200" dirty="0" err="1"/>
              <a:t>bir</a:t>
            </a:r>
            <a:r>
              <a:rPr lang="en-US" sz="2200" dirty="0"/>
              <a:t> </a:t>
            </a:r>
            <a:r>
              <a:rPr lang="en-US" sz="2200" dirty="0" err="1"/>
              <a:t>qiymati</a:t>
            </a:r>
            <a:r>
              <a:rPr lang="en-US" sz="2200" dirty="0"/>
              <a:t> </a:t>
            </a:r>
            <a:r>
              <a:rPr lang="en-US" sz="2200" dirty="0" err="1"/>
              <a:t>uchun</a:t>
            </a:r>
            <a:r>
              <a:rPr lang="en-US" sz="2200" dirty="0"/>
              <a:t> y </a:t>
            </a:r>
            <a:r>
              <a:rPr lang="en-US" sz="2200" dirty="0" err="1"/>
              <a:t>ning</a:t>
            </a:r>
            <a:r>
              <a:rPr lang="en-US" sz="2200" dirty="0"/>
              <a:t> </a:t>
            </a:r>
            <a:r>
              <a:rPr lang="en-US" sz="2200" dirty="0" err="1"/>
              <a:t>yagona</a:t>
            </a:r>
            <a:r>
              <a:rPr lang="en-US" sz="2200" dirty="0"/>
              <a:t> </a:t>
            </a:r>
            <a:r>
              <a:rPr lang="en-US" sz="2200" dirty="0" err="1"/>
              <a:t>qiymati</a:t>
            </a:r>
            <a:r>
              <a:rPr lang="en-US" sz="2200" dirty="0"/>
              <a:t> </a:t>
            </a:r>
            <a:r>
              <a:rPr lang="en-US" sz="2200" dirty="0" err="1"/>
              <a:t>hosil</a:t>
            </a:r>
            <a:r>
              <a:rPr lang="en-US" sz="2200" dirty="0"/>
              <a:t> </a:t>
            </a:r>
            <a:r>
              <a:rPr lang="en-US" sz="2200" dirty="0" err="1"/>
              <a:t>bo‘lsa</a:t>
            </a:r>
            <a:r>
              <a:rPr lang="en-US" sz="2200" dirty="0"/>
              <a:t>, </a:t>
            </a:r>
            <a:r>
              <a:rPr lang="en-US" sz="2200" dirty="0" err="1"/>
              <a:t>bunday</a:t>
            </a:r>
            <a:r>
              <a:rPr lang="en-US" sz="2200" dirty="0"/>
              <a:t> </a:t>
            </a:r>
            <a:r>
              <a:rPr lang="en-US" sz="2200" dirty="0" err="1"/>
              <a:t>munosabat</a:t>
            </a:r>
            <a:r>
              <a:rPr lang="en-US" sz="2200" dirty="0"/>
              <a:t> </a:t>
            </a:r>
            <a:r>
              <a:rPr lang="en-US" sz="2200" dirty="0" err="1"/>
              <a:t>funksiya</a:t>
            </a:r>
            <a:r>
              <a:rPr lang="en-US" sz="2200" dirty="0"/>
              <a:t> </a:t>
            </a:r>
            <a:r>
              <a:rPr lang="en-US" sz="2200" dirty="0" err="1"/>
              <a:t>bo‘ladi</a:t>
            </a:r>
            <a:r>
              <a:rPr lang="en-US" sz="2200" dirty="0"/>
              <a:t>.   </a:t>
            </a:r>
            <a:endParaRPr lang="ru-RU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/>
              <p:cNvSpPr/>
              <p:nvPr/>
            </p:nvSpPr>
            <p:spPr>
              <a:xfrm>
                <a:off x="85086" y="3291830"/>
                <a:ext cx="8939979" cy="1792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i="1" dirty="0" err="1">
                    <a:solidFill>
                      <a:srgbClr val="0070C0"/>
                    </a:solidFill>
                  </a:rPr>
                  <a:t>Masalan</a:t>
                </a:r>
                <a:r>
                  <a:rPr lang="en-US" sz="2200" i="1" dirty="0">
                    <a:solidFill>
                      <a:srgbClr val="0070C0"/>
                    </a:solidFill>
                  </a:rPr>
                  <a:t>,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=3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−2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tenglamaga</a:t>
                </a:r>
                <a:r>
                  <a:rPr lang="en-US" sz="2200" dirty="0"/>
                  <a:t> x </a:t>
                </a:r>
                <a:r>
                  <a:rPr lang="en-US" sz="2200" dirty="0" err="1"/>
                  <a:t>ning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ixtiyoriy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qiymatini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qo‘ysak</a:t>
                </a:r>
                <a:r>
                  <a:rPr lang="en-US" sz="2200" dirty="0"/>
                  <a:t>, y </a:t>
                </a:r>
                <a:r>
                  <a:rPr lang="en-US" sz="2200" dirty="0" err="1"/>
                  <a:t>ning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yagona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qiymati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hosil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bo‘ladi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Demak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bu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tenglama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yordamida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aniqlangan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munosabat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funksiya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bo‘ladi</a:t>
                </a:r>
                <a:r>
                  <a:rPr lang="en-US" sz="2200" dirty="0"/>
                  <a:t>.  </a:t>
                </a:r>
                <a:r>
                  <a:rPr lang="en-US" sz="2200" dirty="0" err="1"/>
                  <a:t>Shu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bilan</a:t>
                </a:r>
                <a:r>
                  <a:rPr lang="en-US" sz="2200" dirty="0"/>
                  <a:t> </a:t>
                </a:r>
                <a:r>
                  <a:rPr lang="en-US" sz="2200" dirty="0" err="1" smtClean="0"/>
                  <a:t>birga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tenglama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bilan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aniqlangan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munosabat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funksiya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bo‘lmaydi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chunki</a:t>
                </a:r>
                <a:r>
                  <a:rPr lang="en-US" sz="2200" dirty="0"/>
                  <a:t> x=4 </a:t>
                </a:r>
                <a:r>
                  <a:rPr lang="en-US" sz="2200" dirty="0" err="1"/>
                  <a:t>ni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qo‘ysak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ikkita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=±</m:t>
                    </m:r>
                    <m:r>
                      <a:rPr lang="en-US" sz="22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qiymat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hosil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bo‘ladi</a:t>
                </a:r>
                <a:r>
                  <a:rPr lang="en-US" sz="2200" dirty="0"/>
                  <a:t>.</a:t>
                </a:r>
                <a:endParaRPr lang="ru-RU" sz="2200" dirty="0"/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6" y="3291830"/>
                <a:ext cx="8939979" cy="1792798"/>
              </a:xfrm>
              <a:prstGeom prst="rect">
                <a:avLst/>
              </a:prstGeom>
              <a:blipFill rotWithShape="1">
                <a:blip r:embed="rId2"/>
                <a:stretch>
                  <a:fillRect l="-887" t="-2041" r="-887" b="-5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40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/>
          <p:cNvSpPr/>
          <p:nvPr/>
        </p:nvSpPr>
        <p:spPr>
          <a:xfrm>
            <a:off x="0" y="-22116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9" y="104844"/>
            <a:ext cx="9108501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Munosabatlar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akslantirishlar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526" y="782201"/>
            <a:ext cx="90189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solidFill>
                  <a:srgbClr val="0070C0"/>
                </a:solidFill>
              </a:rPr>
              <a:t>Grafik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usul</a:t>
            </a:r>
            <a:r>
              <a:rPr lang="en-US" sz="2200" b="1" dirty="0" smtClean="0">
                <a:solidFill>
                  <a:srgbClr val="0070C0"/>
                </a:solidFill>
              </a:rPr>
              <a:t>: </a:t>
            </a:r>
            <a:r>
              <a:rPr lang="en-US" sz="2200" dirty="0" err="1" smtClean="0"/>
              <a:t>Munosabat</a:t>
            </a:r>
            <a:r>
              <a:rPr lang="en-US" sz="2200" dirty="0" smtClean="0"/>
              <a:t> </a:t>
            </a:r>
            <a:r>
              <a:rPr lang="en-US" sz="2200" dirty="0" err="1"/>
              <a:t>Dekart</a:t>
            </a:r>
            <a:r>
              <a:rPr lang="en-US" sz="2200" dirty="0"/>
              <a:t> </a:t>
            </a:r>
            <a:r>
              <a:rPr lang="en-US" sz="2200" dirty="0" err="1"/>
              <a:t>koordinatalar</a:t>
            </a:r>
            <a:r>
              <a:rPr lang="en-US" sz="2200" dirty="0"/>
              <a:t> </a:t>
            </a:r>
            <a:r>
              <a:rPr lang="en-US" sz="2200" dirty="0" err="1"/>
              <a:t>sistemasida</a:t>
            </a:r>
            <a:r>
              <a:rPr lang="en-US" sz="2200" dirty="0"/>
              <a:t> </a:t>
            </a:r>
            <a:r>
              <a:rPr lang="en-US" sz="2200" dirty="0" err="1"/>
              <a:t>to‘plam</a:t>
            </a:r>
            <a:r>
              <a:rPr lang="en-US" sz="2200" dirty="0"/>
              <a:t> </a:t>
            </a:r>
            <a:r>
              <a:rPr lang="en-US" sz="2200" dirty="0" err="1"/>
              <a:t>ko‘rinishda</a:t>
            </a:r>
            <a:r>
              <a:rPr lang="en-US" sz="2200" dirty="0"/>
              <a:t> </a:t>
            </a:r>
            <a:r>
              <a:rPr lang="en-US" sz="2200" dirty="0" err="1"/>
              <a:t>berilgan</a:t>
            </a:r>
            <a:r>
              <a:rPr lang="en-US" sz="2200" dirty="0"/>
              <a:t> </a:t>
            </a:r>
            <a:r>
              <a:rPr lang="en-US" sz="2200" dirty="0" err="1"/>
              <a:t>bo‘lsin</a:t>
            </a:r>
            <a:r>
              <a:rPr lang="en-US" sz="2200" dirty="0"/>
              <a:t>. Agar biz </a:t>
            </a:r>
            <a:r>
              <a:rPr lang="en-US" sz="2200" dirty="0" err="1"/>
              <a:t>barcha</a:t>
            </a:r>
            <a:r>
              <a:rPr lang="en-US" sz="2200" dirty="0"/>
              <a:t> </a:t>
            </a:r>
            <a:r>
              <a:rPr lang="en-US" sz="2200" dirty="0" err="1"/>
              <a:t>mumkin</a:t>
            </a:r>
            <a:r>
              <a:rPr lang="en-US" sz="2200" dirty="0"/>
              <a:t> </a:t>
            </a:r>
            <a:r>
              <a:rPr lang="en-US" sz="2200" dirty="0" err="1"/>
              <a:t>bo‘lgan</a:t>
            </a:r>
            <a:r>
              <a:rPr lang="en-US" sz="2200" dirty="0"/>
              <a:t> vertical </a:t>
            </a:r>
            <a:r>
              <a:rPr lang="en-US" sz="2200" dirty="0" err="1"/>
              <a:t>to‘g‘ri</a:t>
            </a:r>
            <a:r>
              <a:rPr lang="en-US" sz="2200" dirty="0"/>
              <a:t> </a:t>
            </a:r>
            <a:r>
              <a:rPr lang="en-US" sz="2200" dirty="0" err="1"/>
              <a:t>chiziqlarni</a:t>
            </a:r>
            <a:r>
              <a:rPr lang="en-US" sz="2200" dirty="0"/>
              <a:t> </a:t>
            </a:r>
            <a:r>
              <a:rPr lang="en-US" sz="2200" dirty="0" err="1"/>
              <a:t>chizsak</a:t>
            </a:r>
            <a:r>
              <a:rPr lang="en-US" sz="2200" dirty="0"/>
              <a:t>, </a:t>
            </a:r>
            <a:r>
              <a:rPr lang="en-US" sz="2200" dirty="0" err="1"/>
              <a:t>bu</a:t>
            </a:r>
            <a:r>
              <a:rPr lang="en-US" sz="2200" dirty="0"/>
              <a:t> </a:t>
            </a:r>
            <a:r>
              <a:rPr lang="en-US" sz="2200" dirty="0" err="1"/>
              <a:t>to‘g‘ri</a:t>
            </a:r>
            <a:r>
              <a:rPr lang="en-US" sz="2200" dirty="0"/>
              <a:t> </a:t>
            </a:r>
            <a:r>
              <a:rPr lang="en-US" sz="2200" dirty="0" err="1"/>
              <a:t>chiziqlardan</a:t>
            </a:r>
            <a:r>
              <a:rPr lang="en-US" sz="2200" dirty="0"/>
              <a:t> </a:t>
            </a:r>
            <a:r>
              <a:rPr lang="en-US" sz="2200" dirty="0" err="1"/>
              <a:t>ixtiyoriysining</a:t>
            </a:r>
            <a:r>
              <a:rPr lang="en-US" sz="2200" dirty="0"/>
              <a:t> </a:t>
            </a:r>
            <a:r>
              <a:rPr lang="en-US" sz="2200" dirty="0" err="1"/>
              <a:t>berilgan</a:t>
            </a:r>
            <a:r>
              <a:rPr lang="en-US" sz="2200" dirty="0"/>
              <a:t> </a:t>
            </a:r>
            <a:r>
              <a:rPr lang="en-US" sz="2200" dirty="0" err="1"/>
              <a:t>munosabat</a:t>
            </a:r>
            <a:r>
              <a:rPr lang="en-US" sz="2200" dirty="0"/>
              <a:t> </a:t>
            </a:r>
            <a:r>
              <a:rPr lang="en-US" sz="2200" dirty="0" err="1"/>
              <a:t>bilan</a:t>
            </a:r>
            <a:r>
              <a:rPr lang="en-US" sz="2200" dirty="0"/>
              <a:t> </a:t>
            </a:r>
            <a:r>
              <a:rPr lang="en-US" sz="2200" dirty="0" err="1"/>
              <a:t>kesishish</a:t>
            </a:r>
            <a:r>
              <a:rPr lang="en-US" sz="2200" dirty="0"/>
              <a:t> </a:t>
            </a:r>
            <a:r>
              <a:rPr lang="en-US" sz="2200" dirty="0" err="1"/>
              <a:t>nuqtalari</a:t>
            </a:r>
            <a:r>
              <a:rPr lang="en-US" sz="2200" dirty="0"/>
              <a:t> </a:t>
            </a:r>
            <a:r>
              <a:rPr lang="en-US" sz="2200" dirty="0" err="1"/>
              <a:t>soni</a:t>
            </a:r>
            <a:r>
              <a:rPr lang="en-US" sz="2200" dirty="0"/>
              <a:t> </a:t>
            </a:r>
            <a:r>
              <a:rPr lang="en-US" sz="2200" dirty="0" err="1"/>
              <a:t>bittadan</a:t>
            </a:r>
            <a:r>
              <a:rPr lang="en-US" sz="2200" dirty="0"/>
              <a:t> </a:t>
            </a:r>
            <a:r>
              <a:rPr lang="en-US" sz="2200" dirty="0" err="1"/>
              <a:t>oshmasa</a:t>
            </a:r>
            <a:r>
              <a:rPr lang="en-US" sz="2200" dirty="0"/>
              <a:t>, u </a:t>
            </a:r>
            <a:r>
              <a:rPr lang="en-US" sz="2200" dirty="0" err="1"/>
              <a:t>holda</a:t>
            </a:r>
            <a:r>
              <a:rPr lang="en-US" sz="2200" dirty="0"/>
              <a:t> </a:t>
            </a:r>
            <a:r>
              <a:rPr lang="en-US" sz="2200" dirty="0" err="1"/>
              <a:t>munosabat</a:t>
            </a:r>
            <a:r>
              <a:rPr lang="en-US" sz="2200" dirty="0"/>
              <a:t> </a:t>
            </a:r>
            <a:r>
              <a:rPr lang="en-US" sz="2200" dirty="0" err="1"/>
              <a:t>funksya</a:t>
            </a:r>
            <a:r>
              <a:rPr lang="en-US" sz="2200" dirty="0"/>
              <a:t> </a:t>
            </a:r>
            <a:r>
              <a:rPr lang="en-US" sz="2200" dirty="0" err="1"/>
              <a:t>bo‘ladi</a:t>
            </a:r>
            <a:r>
              <a:rPr lang="en-US" sz="2200" dirty="0"/>
              <a:t>. </a:t>
            </a:r>
            <a:r>
              <a:rPr lang="en-US" sz="2200" dirty="0" err="1"/>
              <a:t>Aks</a:t>
            </a:r>
            <a:r>
              <a:rPr lang="en-US" sz="2200" dirty="0"/>
              <a:t> </a:t>
            </a:r>
            <a:r>
              <a:rPr lang="en-US" sz="2200" dirty="0" err="1"/>
              <a:t>holda</a:t>
            </a:r>
            <a:r>
              <a:rPr lang="en-US" sz="2200" dirty="0"/>
              <a:t> </a:t>
            </a:r>
            <a:r>
              <a:rPr lang="en-US" sz="2200" dirty="0" err="1"/>
              <a:t>munosabat</a:t>
            </a:r>
            <a:r>
              <a:rPr lang="en-US" sz="2200" dirty="0"/>
              <a:t> </a:t>
            </a:r>
            <a:r>
              <a:rPr lang="en-US" sz="2200" dirty="0" err="1"/>
              <a:t>funksiya</a:t>
            </a:r>
            <a:r>
              <a:rPr lang="en-US" sz="2200" dirty="0"/>
              <a:t> </a:t>
            </a:r>
            <a:r>
              <a:rPr lang="en-US" sz="2200" dirty="0" err="1"/>
              <a:t>bo‘lmaydi</a:t>
            </a:r>
            <a:r>
              <a:rPr lang="en-US" sz="2200" dirty="0"/>
              <a:t>.</a:t>
            </a:r>
            <a:endParaRPr lang="ru-RU" sz="2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5499" y="2600366"/>
            <a:ext cx="88191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1" dirty="0" smtClean="0">
                <a:solidFill>
                  <a:srgbClr val="0070C0"/>
                </a:solidFill>
              </a:rPr>
              <a:t>1-misol</a:t>
            </a:r>
            <a:r>
              <a:rPr lang="en-US" sz="2200" b="1" i="1" dirty="0">
                <a:solidFill>
                  <a:srgbClr val="0070C0"/>
                </a:solidFill>
              </a:rPr>
              <a:t>. </a:t>
            </a:r>
            <a:r>
              <a:rPr lang="en-US" sz="2200" dirty="0" err="1"/>
              <a:t>Quyidagi</a:t>
            </a:r>
            <a:r>
              <a:rPr lang="en-US" sz="2200" dirty="0"/>
              <a:t> </a:t>
            </a:r>
            <a:r>
              <a:rPr lang="en-US" sz="2200" dirty="0" err="1"/>
              <a:t>munosabatlardan</a:t>
            </a:r>
            <a:r>
              <a:rPr lang="en-US" sz="2200" dirty="0"/>
              <a:t> </a:t>
            </a:r>
            <a:r>
              <a:rPr lang="en-US" sz="2200" dirty="0" err="1"/>
              <a:t>qaysi</a:t>
            </a:r>
            <a:r>
              <a:rPr lang="en-US" sz="2200" dirty="0"/>
              <a:t> </a:t>
            </a:r>
            <a:r>
              <a:rPr lang="en-US" sz="2200" dirty="0" err="1"/>
              <a:t>biri</a:t>
            </a:r>
            <a:r>
              <a:rPr lang="en-US" sz="2200" dirty="0"/>
              <a:t> </a:t>
            </a:r>
            <a:r>
              <a:rPr lang="en-US" sz="2200" dirty="0" err="1"/>
              <a:t>funksiya</a:t>
            </a:r>
            <a:r>
              <a:rPr lang="en-US" sz="2200" dirty="0"/>
              <a:t> </a:t>
            </a:r>
            <a:r>
              <a:rPr lang="en-US" sz="2200" dirty="0" err="1"/>
              <a:t>bo‘lishini</a:t>
            </a:r>
            <a:r>
              <a:rPr lang="en-US" sz="2200" dirty="0"/>
              <a:t> </a:t>
            </a:r>
            <a:r>
              <a:rPr lang="en-US" sz="2200" dirty="0" err="1"/>
              <a:t>tekshiraylik</a:t>
            </a:r>
            <a:r>
              <a:rPr lang="en-US" sz="2200" dirty="0" smtClean="0"/>
              <a:t>:</a:t>
            </a:r>
            <a:endParaRPr lang="ru-RU" sz="2200" dirty="0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3" y="3250869"/>
            <a:ext cx="2714515" cy="143735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44" y="3232634"/>
            <a:ext cx="2934647" cy="1400883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19" y="3250869"/>
            <a:ext cx="276623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620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15680</TotalTime>
  <Words>953</Words>
  <Application>Microsoft Office PowerPoint</Application>
  <PresentationFormat>Экран (16:9)</PresentationFormat>
  <Paragraphs>64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Itelligent_Boy</cp:lastModifiedBy>
  <cp:revision>1311</cp:revision>
  <dcterms:created xsi:type="dcterms:W3CDTF">2020-04-09T07:32:19Z</dcterms:created>
  <dcterms:modified xsi:type="dcterms:W3CDTF">2021-01-12T11:48:09Z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