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1381" r:id="rId2"/>
    <p:sldId id="1641" r:id="rId3"/>
    <p:sldId id="1645" r:id="rId4"/>
    <p:sldId id="1617" r:id="rId5"/>
    <p:sldId id="1646" r:id="rId6"/>
    <p:sldId id="1647" r:id="rId7"/>
    <p:sldId id="1648" r:id="rId8"/>
    <p:sldId id="1651" r:id="rId9"/>
    <p:sldId id="1649" r:id="rId10"/>
    <p:sldId id="1652" r:id="rId11"/>
    <p:sldId id="1653" r:id="rId12"/>
    <p:sldId id="1535" r:id="rId13"/>
  </p:sldIdLst>
  <p:sldSz cx="9144000" cy="5143500" type="screen16x9"/>
  <p:notesSz cx="5765800" cy="3244850"/>
  <p:custDataLst>
    <p:tags r:id="rId1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316" autoAdjust="0"/>
  </p:normalViewPr>
  <p:slideViewPr>
    <p:cSldViewPr>
      <p:cViewPr varScale="1">
        <p:scale>
          <a:sx n="93" d="100"/>
          <a:sy n="93" d="100"/>
        </p:scale>
        <p:origin x="-780" y="-90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0" y="2319476"/>
            <a:ext cx="5328592" cy="2676932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Elementar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funksiyalarning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monotonligi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katta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kichik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qiymatlari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haqida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tushuncha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11313"/>
            <a:ext cx="2632613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111664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2322" y="139019"/>
            <a:ext cx="9108501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2400" b="0" dirty="0" err="1">
                <a:solidFill>
                  <a:schemeClr val="bg1"/>
                </a:solidFill>
              </a:rPr>
              <a:t>Elementar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funksiyalarning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eng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katta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va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eng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kichik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qiymatlari</a:t>
            </a:r>
            <a:endParaRPr lang="en-US" sz="24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5427" y="7185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496" y="1049039"/>
            <a:ext cx="89289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200" dirty="0"/>
              <a:t>Endi </a:t>
            </a:r>
            <a:r>
              <a:rPr lang="id-ID" sz="2200" i="1" dirty="0"/>
              <a:t>B </a:t>
            </a:r>
            <a:r>
              <a:rPr lang="id-ID" sz="2200" dirty="0"/>
              <a:t>nuqtaga e’tibor beraylik. Grafikning unga yaqin bo‘lgan nuqtalari to‘plami  </a:t>
            </a:r>
            <a:r>
              <a:rPr lang="en-US" sz="2200" dirty="0" smtClean="0"/>
              <a:t>      </a:t>
            </a:r>
            <a:r>
              <a:rPr lang="id-ID" sz="2200" dirty="0" smtClean="0"/>
              <a:t>shaklga </a:t>
            </a:r>
            <a:r>
              <a:rPr lang="id-ID" sz="2200" dirty="0"/>
              <a:t>ega. Bunday </a:t>
            </a:r>
            <a:r>
              <a:rPr lang="en-US" sz="2200" dirty="0" smtClean="0"/>
              <a:t>x</a:t>
            </a:r>
            <a:r>
              <a:rPr lang="id-ID" sz="2200" dirty="0" smtClean="0"/>
              <a:t>ossaga </a:t>
            </a:r>
            <a:r>
              <a:rPr lang="id-ID" sz="2200" dirty="0"/>
              <a:t>ega bo‘lgan nuqta </a:t>
            </a:r>
            <a:r>
              <a:rPr lang="id-ID" sz="2200" b="1" dirty="0">
                <a:solidFill>
                  <a:srgbClr val="0070C0"/>
                </a:solidFill>
              </a:rPr>
              <a:t>lokal maksimum </a:t>
            </a:r>
            <a:r>
              <a:rPr lang="id-ID" sz="2200" dirty="0"/>
              <a:t>nuqtasi deyiladi.</a:t>
            </a:r>
            <a:endParaRPr lang="ru-RU" sz="2200" dirty="0"/>
          </a:p>
        </p:txBody>
      </p:sp>
      <p:pic>
        <p:nvPicPr>
          <p:cNvPr id="14" name="image35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6866" y="1373780"/>
            <a:ext cx="610798" cy="45851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6727" y="4262891"/>
            <a:ext cx="906726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 err="1"/>
              <a:t>Xuddi</a:t>
            </a:r>
            <a:r>
              <a:rPr lang="en-US" sz="2100" dirty="0"/>
              <a:t> </a:t>
            </a:r>
            <a:r>
              <a:rPr lang="en-US" sz="2100" dirty="0" err="1"/>
              <a:t>shunday</a:t>
            </a:r>
            <a:r>
              <a:rPr lang="en-US" sz="2100" dirty="0"/>
              <a:t>, </a:t>
            </a:r>
            <a:r>
              <a:rPr lang="en-US" sz="2100" dirty="0" err="1"/>
              <a:t>grafikning</a:t>
            </a:r>
            <a:r>
              <a:rPr lang="en-US" sz="2100" dirty="0"/>
              <a:t> C </a:t>
            </a:r>
            <a:r>
              <a:rPr lang="en-US" sz="2100" dirty="0" err="1"/>
              <a:t>nuqtaga</a:t>
            </a:r>
            <a:r>
              <a:rPr lang="en-US" sz="2100" dirty="0"/>
              <a:t> </a:t>
            </a:r>
            <a:r>
              <a:rPr lang="en-US" sz="2100" dirty="0" err="1"/>
              <a:t>yaqin</a:t>
            </a:r>
            <a:r>
              <a:rPr lang="en-US" sz="2100" dirty="0"/>
              <a:t> </a:t>
            </a:r>
            <a:r>
              <a:rPr lang="en-US" sz="2100" dirty="0" err="1"/>
              <a:t>bo‘lgan</a:t>
            </a:r>
            <a:r>
              <a:rPr lang="en-US" sz="2100" dirty="0"/>
              <a:t> </a:t>
            </a:r>
            <a:r>
              <a:rPr lang="en-US" sz="2100" dirty="0" err="1"/>
              <a:t>nuqtalar</a:t>
            </a:r>
            <a:r>
              <a:rPr lang="en-US" sz="2100" dirty="0"/>
              <a:t> </a:t>
            </a:r>
            <a:r>
              <a:rPr lang="en-US" sz="2100" dirty="0" err="1" smtClean="0"/>
              <a:t>to‘plami</a:t>
            </a:r>
            <a:r>
              <a:rPr lang="en-US" sz="2100" dirty="0" smtClean="0"/>
              <a:t>          </a:t>
            </a:r>
            <a:r>
              <a:rPr lang="en-US" sz="2100" dirty="0" err="1" smtClean="0"/>
              <a:t>shaklga</a:t>
            </a:r>
            <a:r>
              <a:rPr lang="en-US" sz="2100" dirty="0" smtClean="0"/>
              <a:t> </a:t>
            </a:r>
            <a:r>
              <a:rPr lang="en-US" sz="2100" dirty="0" err="1"/>
              <a:t>ega</a:t>
            </a:r>
            <a:r>
              <a:rPr lang="en-US" sz="2100" dirty="0"/>
              <a:t>. </a:t>
            </a:r>
            <a:r>
              <a:rPr lang="en-US" sz="2100" dirty="0" err="1"/>
              <a:t>Bunday</a:t>
            </a:r>
            <a:r>
              <a:rPr lang="en-US" sz="2100" dirty="0"/>
              <a:t> </a:t>
            </a:r>
            <a:r>
              <a:rPr lang="en-US" sz="2100" dirty="0" err="1"/>
              <a:t>xossaga</a:t>
            </a:r>
            <a:r>
              <a:rPr lang="en-US" sz="2100" dirty="0"/>
              <a:t> </a:t>
            </a:r>
            <a:r>
              <a:rPr lang="en-US" sz="2100" dirty="0" err="1"/>
              <a:t>ega</a:t>
            </a:r>
            <a:r>
              <a:rPr lang="en-US" sz="2100" dirty="0"/>
              <a:t> </a:t>
            </a:r>
            <a:r>
              <a:rPr lang="en-US" sz="2100" dirty="0" err="1"/>
              <a:t>bo‘lgan</a:t>
            </a:r>
            <a:r>
              <a:rPr lang="en-US" sz="2100" dirty="0"/>
              <a:t> </a:t>
            </a:r>
            <a:r>
              <a:rPr lang="en-US" sz="2100" dirty="0" err="1"/>
              <a:t>nuqta</a:t>
            </a:r>
            <a:r>
              <a:rPr lang="en-US" sz="2100" dirty="0"/>
              <a:t> </a:t>
            </a:r>
            <a:r>
              <a:rPr lang="en-US" sz="2100" b="1" dirty="0" err="1" smtClean="0">
                <a:solidFill>
                  <a:srgbClr val="0070C0"/>
                </a:solidFill>
              </a:rPr>
              <a:t>lokal</a:t>
            </a:r>
            <a:r>
              <a:rPr lang="en-US" sz="2100" b="1" dirty="0" smtClean="0">
                <a:solidFill>
                  <a:srgbClr val="0070C0"/>
                </a:solidFill>
              </a:rPr>
              <a:t> </a:t>
            </a:r>
            <a:r>
              <a:rPr lang="en-US" sz="2100" b="1" dirty="0">
                <a:solidFill>
                  <a:srgbClr val="0070C0"/>
                </a:solidFill>
              </a:rPr>
              <a:t>minimum </a:t>
            </a:r>
            <a:r>
              <a:rPr lang="en-US" sz="2100" dirty="0" err="1"/>
              <a:t>nuqtasi</a:t>
            </a:r>
            <a:r>
              <a:rPr lang="en-US" sz="2100" dirty="0"/>
              <a:t> </a:t>
            </a:r>
            <a:r>
              <a:rPr lang="en-US" sz="2100" dirty="0" err="1"/>
              <a:t>deyiladi</a:t>
            </a:r>
            <a:r>
              <a:rPr lang="en-US" sz="2100" dirty="0"/>
              <a:t>. </a:t>
            </a:r>
            <a:endParaRPr lang="ru-RU" sz="2100" dirty="0"/>
          </a:p>
        </p:txBody>
      </p:sp>
      <p:pic>
        <p:nvPicPr>
          <p:cNvPr id="24" name="image34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3528" y="2067694"/>
            <a:ext cx="8280920" cy="2195197"/>
          </a:xfrm>
          <a:prstGeom prst="rect">
            <a:avLst/>
          </a:prstGeom>
        </p:spPr>
      </p:pic>
      <p:pic>
        <p:nvPicPr>
          <p:cNvPr id="25" name="image36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438102" y="4121081"/>
            <a:ext cx="662290" cy="44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076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5496" y="1059582"/>
            <a:ext cx="8928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dirty="0"/>
              <a:t>Faqat lokal minimum va lokal maksimumga ega bo‘lgan </a:t>
            </a:r>
            <a:r>
              <a:rPr lang="id-ID" sz="2400" dirty="0" smtClean="0"/>
              <a:t>funksiyaga </a:t>
            </a:r>
            <a:r>
              <a:rPr lang="id-ID" sz="2400" dirty="0"/>
              <a:t>misol keltiraylik:</a:t>
            </a:r>
            <a:endParaRPr lang="ru-RU" sz="2400" dirty="0"/>
          </a:p>
        </p:txBody>
      </p:sp>
      <p:pic>
        <p:nvPicPr>
          <p:cNvPr id="15" name="image37.png"/>
          <p:cNvPicPr/>
          <p:nvPr/>
        </p:nvPicPr>
        <p:blipFill rotWithShape="1">
          <a:blip r:embed="rId3" cstate="print"/>
          <a:srcRect l="2779"/>
          <a:stretch/>
        </p:blipFill>
        <p:spPr>
          <a:xfrm>
            <a:off x="761869" y="1890579"/>
            <a:ext cx="7620262" cy="3188890"/>
          </a:xfrm>
          <a:prstGeom prst="rect">
            <a:avLst/>
          </a:prstGeom>
        </p:spPr>
      </p:pic>
      <p:sp>
        <p:nvSpPr>
          <p:cNvPr id="19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b="0" dirty="0" err="1">
                <a:solidFill>
                  <a:schemeClr val="bg1"/>
                </a:solidFill>
              </a:rPr>
              <a:t>Misollar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yechish</a:t>
            </a:r>
            <a:endParaRPr lang="en-US" sz="40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9729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730" y="2211710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smtClean="0"/>
              <a:t> </a:t>
            </a:r>
            <a:r>
              <a:rPr lang="en-US" sz="3200" b="1" i="1" dirty="0" smtClean="0"/>
              <a:t> </a:t>
            </a:r>
            <a:r>
              <a:rPr lang="en-US" sz="3200" b="1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394" y="987574"/>
            <a:ext cx="8795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/>
              <a:t>Darslik</a:t>
            </a:r>
            <a:r>
              <a:rPr lang="en-US" sz="2800" b="1" dirty="0" smtClean="0"/>
              <a:t> II </a:t>
            </a:r>
            <a:r>
              <a:rPr lang="en-US" sz="2800" b="1" dirty="0" err="1" smtClean="0"/>
              <a:t>qismining</a:t>
            </a: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7030A0"/>
                </a:solidFill>
              </a:rPr>
              <a:t>11-</a:t>
            </a:r>
            <a:r>
              <a:rPr lang="en-US" sz="2800" b="1" dirty="0" smtClean="0"/>
              <a:t>sahifasidagi  </a:t>
            </a:r>
            <a:r>
              <a:rPr lang="en-US" sz="2800" b="1" dirty="0" smtClean="0">
                <a:solidFill>
                  <a:srgbClr val="7030A0"/>
                </a:solidFill>
              </a:rPr>
              <a:t>90-</a:t>
            </a:r>
            <a:r>
              <a:rPr lang="en-US" sz="2800" b="1" dirty="0" smtClean="0"/>
              <a:t>mashqni </a:t>
            </a:r>
            <a:r>
              <a:rPr lang="en-US" sz="2800" b="1" dirty="0" err="1"/>
              <a:t>yechish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Прямоугольник 85"/>
              <p:cNvSpPr/>
              <p:nvPr/>
            </p:nvSpPr>
            <p:spPr>
              <a:xfrm>
                <a:off x="71502" y="881131"/>
                <a:ext cx="9001000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</a:rPr>
                  <a:t>86-mashq</a:t>
                </a:r>
                <a:r>
                  <a:rPr lang="en-US" sz="2400" b="1" i="1" dirty="0">
                    <a:solidFill>
                      <a:srgbClr val="00B050"/>
                    </a:solidFill>
                  </a:rPr>
                  <a:t>. </a:t>
                </a:r>
                <a:endParaRPr lang="en-US" sz="2400" b="1" i="1" dirty="0" smtClean="0">
                  <a:solidFill>
                    <a:srgbClr val="00B05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=1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𝑣𝑎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−3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11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smtClean="0"/>
                  <a:t>bo‘ladigan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𝑎𝑥</m:t>
                    </m:r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𝑏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 err="1" smtClean="0"/>
                  <a:t>chiziqli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funksiyani</a:t>
                </a:r>
                <a:r>
                  <a:rPr lang="en-US" sz="2400" dirty="0" smtClean="0"/>
                  <a:t> toping</a:t>
                </a:r>
                <a:r>
                  <a:rPr lang="en-US" sz="2400" dirty="0"/>
                  <a:t>:</a:t>
                </a:r>
                <a:endParaRPr lang="ru-RU" sz="2400" dirty="0"/>
              </a:p>
            </p:txBody>
          </p:sp>
        </mc:Choice>
        <mc:Fallback xmlns="">
          <p:sp>
            <p:nvSpPr>
              <p:cNvPr id="86" name="Прямоугольник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02" y="881131"/>
                <a:ext cx="9001000" cy="1200329"/>
              </a:xfrm>
              <a:prstGeom prst="rect">
                <a:avLst/>
              </a:prstGeom>
              <a:blipFill rotWithShape="1">
                <a:blip r:embed="rId2"/>
                <a:stretch>
                  <a:fillRect l="-1084" t="-4082" b="-112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Прямоугольник 86"/>
              <p:cNvSpPr/>
              <p:nvPr/>
            </p:nvSpPr>
            <p:spPr>
              <a:xfrm>
                <a:off x="5364088" y="4480480"/>
                <a:ext cx="363666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𝑱𝒂𝒗𝒐𝒃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𝟒</m:t>
                      </m:r>
                      <m:r>
                        <m:rPr>
                          <m:nor/>
                        </m:rPr>
                        <a:rPr lang="en-US" sz="2400" b="1" dirty="0">
                          <a:solidFill>
                            <a:srgbClr val="0070C0"/>
                          </a:solidFill>
                        </a:rPr>
                        <m:t> 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7" name="Прямоугольник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4480480"/>
                <a:ext cx="3636660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Прямоугольник 87"/>
          <p:cNvSpPr/>
          <p:nvPr/>
        </p:nvSpPr>
        <p:spPr>
          <a:xfrm>
            <a:off x="88317" y="2031337"/>
            <a:ext cx="1370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00B050"/>
                </a:solidFill>
              </a:rPr>
              <a:t>Yechish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Прямоугольник 88"/>
              <p:cNvSpPr/>
              <p:nvPr/>
            </p:nvSpPr>
            <p:spPr>
              <a:xfrm>
                <a:off x="88317" y="2560890"/>
                <a:ext cx="2487476" cy="723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2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2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∙1+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=2</m:t>
                              </m:r>
                            </m:e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2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(−3)</m:t>
                              </m:r>
                              <m:r>
                                <a:rPr lang="en-US" sz="22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200" i="1" smtClean="0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  <m:r>
                                <a:rPr lang="en-US" sz="2200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11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i="1" dirty="0"/>
              </a:p>
            </p:txBody>
          </p:sp>
        </mc:Choice>
        <mc:Fallback xmlns="">
          <p:sp>
            <p:nvSpPr>
              <p:cNvPr id="89" name="Прямоугольник 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17" y="2560890"/>
                <a:ext cx="2487476" cy="72372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Прямоугольник 89"/>
              <p:cNvSpPr/>
              <p:nvPr/>
            </p:nvSpPr>
            <p:spPr>
              <a:xfrm>
                <a:off x="4942694" y="2553578"/>
                <a:ext cx="2069413" cy="6692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2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2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200" b="0" i="1" smtClean="0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=−2</m:t>
                              </m:r>
                            </m:e>
                            <m:e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−3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200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200" i="1" smtClean="0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  <m:r>
                                <a:rPr lang="en-US" sz="2200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10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i="1" dirty="0"/>
              </a:p>
            </p:txBody>
          </p:sp>
        </mc:Choice>
        <mc:Fallback xmlns="">
          <p:sp>
            <p:nvSpPr>
              <p:cNvPr id="90" name="Прямоугольник 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2694" y="2553578"/>
                <a:ext cx="2069413" cy="6692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Прямоугольник 90"/>
              <p:cNvSpPr/>
              <p:nvPr/>
            </p:nvSpPr>
            <p:spPr>
              <a:xfrm>
                <a:off x="2553416" y="2560890"/>
                <a:ext cx="2419252" cy="6692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2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2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=2</m:t>
                              </m:r>
                            </m:e>
                            <m:e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−3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200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200" i="1" smtClean="0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  <m:r>
                                <a:rPr lang="en-US" sz="2200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11∙5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i="1" dirty="0"/>
              </a:p>
            </p:txBody>
          </p:sp>
        </mc:Choice>
        <mc:Fallback xmlns="">
          <p:sp>
            <p:nvSpPr>
              <p:cNvPr id="91" name="Прямоугольник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3416" y="2560890"/>
                <a:ext cx="2419252" cy="6692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Прямоугольник 91"/>
              <p:cNvSpPr/>
              <p:nvPr/>
            </p:nvSpPr>
            <p:spPr>
              <a:xfrm>
                <a:off x="5493265" y="3296353"/>
                <a:ext cx="114512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−4</m:t>
                    </m:r>
                    <m:r>
                      <a:rPr lang="en-US" sz="2200" i="1">
                        <a:latin typeface="Cambria Math"/>
                      </a:rPr>
                      <m:t>𝑎</m:t>
                    </m:r>
                    <m:r>
                      <a:rPr lang="en-US" sz="2200" i="1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2200" dirty="0" smtClean="0"/>
                  <a:t>8</a:t>
                </a:r>
                <a:endParaRPr lang="ru-RU" sz="2200" dirty="0"/>
              </a:p>
            </p:txBody>
          </p:sp>
        </mc:Choice>
        <mc:Fallback xmlns="">
          <p:sp>
            <p:nvSpPr>
              <p:cNvPr id="92" name="Прямоугольник 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265" y="3296353"/>
                <a:ext cx="1145122" cy="430887"/>
              </a:xfrm>
              <a:prstGeom prst="rect">
                <a:avLst/>
              </a:prstGeom>
              <a:blipFill rotWithShape="1">
                <a:blip r:embed="rId7"/>
                <a:stretch>
                  <a:fillRect t="-8571" r="-6383"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Прямоугольник 92"/>
              <p:cNvSpPr/>
              <p:nvPr/>
            </p:nvSpPr>
            <p:spPr>
              <a:xfrm>
                <a:off x="5580112" y="3684808"/>
                <a:ext cx="116852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1" i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3" name="Прямоугольник 9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3684808"/>
                <a:ext cx="1168525" cy="43088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Прямоугольник 93"/>
              <p:cNvSpPr/>
              <p:nvPr/>
            </p:nvSpPr>
            <p:spPr>
              <a:xfrm>
                <a:off x="7224264" y="3284614"/>
                <a:ext cx="1630383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2</m:t>
                      </m:r>
                      <m:r>
                        <a:rPr lang="en-US" sz="2200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i="1">
                          <a:latin typeface="Cambria Math"/>
                          <a:ea typeface="Cambria Math"/>
                        </a:rPr>
                        <m:t>𝑏</m:t>
                      </m:r>
                      <m:r>
                        <a:rPr lang="en-US" sz="2200" i="1">
                          <a:latin typeface="Cambria Math"/>
                          <a:ea typeface="Cambria Math"/>
                        </a:rPr>
                        <m:t>=−2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94" name="Прямоугольник 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4264" y="3284614"/>
                <a:ext cx="1630383" cy="43088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Прямоугольник 94"/>
              <p:cNvSpPr/>
              <p:nvPr/>
            </p:nvSpPr>
            <p:spPr>
              <a:xfrm>
                <a:off x="7486905" y="3727240"/>
                <a:ext cx="1165319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5" name="Прямоугольник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6905" y="3727240"/>
                <a:ext cx="1165319" cy="43088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Прямоугольник 95"/>
              <p:cNvSpPr/>
              <p:nvPr/>
            </p:nvSpPr>
            <p:spPr>
              <a:xfrm>
                <a:off x="108276" y="3734164"/>
                <a:ext cx="365292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𝑎𝑥</m:t>
                    </m:r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i="1">
                        <a:latin typeface="Cambria Math"/>
                      </a:rPr>
                      <m:t>𝑏</m:t>
                    </m:r>
                    <m:r>
                      <a:rPr lang="en-US" sz="2400" b="0" i="1" smtClean="0">
                        <a:latin typeface="Cambria Math"/>
                      </a:rPr>
                      <m:t>=−2</m:t>
                    </m:r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−4</m:t>
                    </m:r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96" name="Прямоугольник 9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76" y="3734164"/>
                <a:ext cx="3652923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1503"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Прямоугольник 96"/>
              <p:cNvSpPr/>
              <p:nvPr/>
            </p:nvSpPr>
            <p:spPr>
              <a:xfrm>
                <a:off x="110119" y="4195829"/>
                <a:ext cx="240219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𝟒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</a:rPr>
                  <a:t> </a:t>
                </a:r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7" name="Прямоугольник 9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19" y="4195829"/>
                <a:ext cx="2402196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2030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962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1502" y="881131"/>
            <a:ext cx="9001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i="1" dirty="0" smtClean="0">
                <a:solidFill>
                  <a:srgbClr val="00B050"/>
                </a:solidFill>
              </a:rPr>
              <a:t>88-mashq</a:t>
            </a:r>
            <a:r>
              <a:rPr lang="en-US" sz="2600" b="1" i="1" dirty="0">
                <a:solidFill>
                  <a:srgbClr val="00B050"/>
                </a:solidFill>
              </a:rPr>
              <a:t>. </a:t>
            </a:r>
            <a:endParaRPr lang="en-US" sz="2600" b="1" i="1" dirty="0" smtClean="0">
              <a:solidFill>
                <a:srgbClr val="00B05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7509" y="1995685"/>
            <a:ext cx="1370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00B050"/>
                </a:solidFill>
              </a:rPr>
              <a:t>Yechish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66522" y="2492034"/>
                <a:ext cx="3179461" cy="1113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𝑏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∙0+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=−4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1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𝑏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=−2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𝑏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=6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22" y="2492034"/>
                <a:ext cx="3179461" cy="11138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82" y="1328572"/>
            <a:ext cx="8803097" cy="811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3419872" y="2518905"/>
                <a:ext cx="2550153" cy="1113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=−4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𝑏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−4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=−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4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+2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𝑏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−4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2518905"/>
                <a:ext cx="2550153" cy="1113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6093202" y="2519340"/>
                <a:ext cx="2550153" cy="1113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=−4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𝑏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sz="240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4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+2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𝑏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=10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3202" y="2519340"/>
                <a:ext cx="2550153" cy="1113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172873" y="3674727"/>
                <a:ext cx="2022864" cy="1113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=−4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𝑏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sz="240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𝑏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=5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873" y="3674727"/>
                <a:ext cx="2022864" cy="1113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2348137" y="3674727"/>
                <a:ext cx="2022864" cy="1113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=−4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𝑏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40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𝑏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=5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137" y="3674727"/>
                <a:ext cx="2022864" cy="1113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4694948" y="3674727"/>
                <a:ext cx="934936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3</m:t>
                      </m:r>
                    </m:oMath>
                  </m:oMathPara>
                </a14:m>
                <a:endParaRPr lang="ru-RU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4948" y="3674727"/>
                <a:ext cx="934936" cy="43088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5763061" y="3632736"/>
                <a:ext cx="13129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3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i="1">
                        <a:latin typeface="Cambria Math"/>
                      </a:rPr>
                      <m:t>𝑏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=2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3061" y="3632736"/>
                <a:ext cx="1312924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6944" t="-10526" r="-463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5867753" y="4016198"/>
                <a:ext cx="1139479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𝑏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−1</m:t>
                      </m:r>
                    </m:oMath>
                  </m:oMathPara>
                </a14:m>
                <a:endParaRPr lang="ru-RU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753" y="4016198"/>
                <a:ext cx="1139479" cy="43088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5622366" y="4412879"/>
                <a:ext cx="2883610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𝑻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2366" y="4412879"/>
                <a:ext cx="2883610" cy="47000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7234499" y="3649819"/>
                <a:ext cx="1119794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−4</m:t>
                      </m:r>
                    </m:oMath>
                  </m:oMathPara>
                </a14:m>
                <a:endParaRPr lang="ru-RU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4499" y="3649819"/>
                <a:ext cx="1119794" cy="43088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223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76509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2400" b="0" dirty="0" err="1">
                <a:solidFill>
                  <a:schemeClr val="bg1"/>
                </a:solidFill>
              </a:rPr>
              <a:t>Elementar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funksiyalarning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monotonligi</a:t>
            </a:r>
            <a:r>
              <a:rPr lang="en-US" sz="2400" b="0" dirty="0">
                <a:solidFill>
                  <a:schemeClr val="bg1"/>
                </a:solidFill>
              </a:rPr>
              <a:t>, </a:t>
            </a:r>
            <a:r>
              <a:rPr lang="en-US" sz="2400" b="0" dirty="0" err="1">
                <a:solidFill>
                  <a:schemeClr val="bg1"/>
                </a:solidFill>
              </a:rPr>
              <a:t>eng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katta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va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eng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kichik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qiymatlari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haqida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tushuncha</a:t>
            </a:r>
            <a:endParaRPr lang="en-US" sz="24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1489"/>
            <a:ext cx="9090709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27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9512" y="2808134"/>
            <a:ext cx="3744416" cy="2139880"/>
          </a:xfrm>
          <a:prstGeom prst="rect">
            <a:avLst/>
          </a:prstGeom>
        </p:spPr>
      </p:pic>
      <p:pic>
        <p:nvPicPr>
          <p:cNvPr id="10" name="image28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16016" y="2941970"/>
            <a:ext cx="3528392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9231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76509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2400" b="0" dirty="0" err="1">
                <a:solidFill>
                  <a:schemeClr val="bg1"/>
                </a:solidFill>
              </a:rPr>
              <a:t>Elementar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funksiyalarning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monotonligi</a:t>
            </a:r>
            <a:r>
              <a:rPr lang="en-US" sz="2400" b="0" dirty="0">
                <a:solidFill>
                  <a:schemeClr val="bg1"/>
                </a:solidFill>
              </a:rPr>
              <a:t>, </a:t>
            </a:r>
            <a:r>
              <a:rPr lang="en-US" sz="2400" b="0" dirty="0" err="1">
                <a:solidFill>
                  <a:schemeClr val="bg1"/>
                </a:solidFill>
              </a:rPr>
              <a:t>eng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katta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va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eng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kichik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qiymatlari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haqida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tushuncha</a:t>
            </a:r>
            <a:endParaRPr lang="en-US" sz="24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1059582"/>
            <a:ext cx="903922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image29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3528" y="1923678"/>
            <a:ext cx="8280920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17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b="0" dirty="0" err="1" smtClean="0">
                <a:solidFill>
                  <a:schemeClr val="bg1"/>
                </a:solidFill>
              </a:rPr>
              <a:t>Misollar</a:t>
            </a:r>
            <a:r>
              <a:rPr lang="en-US" sz="4000" b="0" dirty="0" smtClean="0">
                <a:solidFill>
                  <a:schemeClr val="bg1"/>
                </a:solidFill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</a:rPr>
              <a:t>yechish</a:t>
            </a:r>
            <a:endParaRPr lang="en-US" sz="40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1502" y="881131"/>
            <a:ext cx="9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</a:rPr>
              <a:t>1-misol. </a:t>
            </a:r>
          </a:p>
          <a:p>
            <a:r>
              <a:rPr lang="en-US" sz="2400" dirty="0" err="1" smtClean="0"/>
              <a:t>Funksiyaning</a:t>
            </a:r>
            <a:r>
              <a:rPr lang="en-US" sz="2400" dirty="0" smtClean="0"/>
              <a:t> </a:t>
            </a:r>
            <a:r>
              <a:rPr lang="en-US" sz="2400" dirty="0" err="1" smtClean="0"/>
              <a:t>o‘sish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kamayish</a:t>
            </a:r>
            <a:r>
              <a:rPr lang="en-US" sz="2400" dirty="0" smtClean="0"/>
              <a:t> </a:t>
            </a:r>
            <a:r>
              <a:rPr lang="en-US" sz="2400" dirty="0" err="1" smtClean="0"/>
              <a:t>oraliqlarini</a:t>
            </a:r>
            <a:r>
              <a:rPr lang="en-US" sz="2400" dirty="0" smtClean="0"/>
              <a:t> toping</a:t>
            </a:r>
            <a:r>
              <a:rPr lang="en-US" sz="2400" dirty="0"/>
              <a:t>.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95536" y="4480480"/>
                <a:ext cx="860521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𝑱𝒂𝒗𝒐𝒃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:</m:t>
                    </m:r>
                    <m:d>
                      <m:dPr>
                        <m:endChr m:val="]"/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∞;−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∪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[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;+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∞)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𝐝𝐚</m:t>
                    </m:r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</a:rPr>
                  <a:t>o‘sadi</a:t>
                </a:r>
                <a:r>
                  <a:rPr lang="en-US" sz="2400" b="1" dirty="0" smtClean="0">
                    <a:solidFill>
                      <a:srgbClr val="00206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[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400" b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</a:rPr>
                  <a:t>]da </a:t>
                </a:r>
                <a:r>
                  <a:rPr lang="en-US" sz="2400" b="1" dirty="0" err="1" smtClean="0">
                    <a:solidFill>
                      <a:srgbClr val="002060"/>
                    </a:solidFill>
                  </a:rPr>
                  <a:t>kamayadi</a:t>
                </a:r>
                <a:r>
                  <a:rPr lang="en-US" sz="2400" b="1" dirty="0" smtClean="0">
                    <a:solidFill>
                      <a:srgbClr val="002060"/>
                    </a:solidFill>
                  </a:rPr>
                  <a:t>.  </a:t>
                </a:r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480480"/>
                <a:ext cx="8605212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567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30.jpe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23528" y="1851670"/>
            <a:ext cx="3600400" cy="2628810"/>
          </a:xfrm>
          <a:prstGeom prst="rect">
            <a:avLst/>
          </a:prstGeom>
        </p:spPr>
      </p:pic>
      <p:pic>
        <p:nvPicPr>
          <p:cNvPr id="14" name="image31.jpe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731097" y="1851670"/>
            <a:ext cx="3793897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08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b="0" dirty="0" err="1">
                <a:solidFill>
                  <a:schemeClr val="bg1"/>
                </a:solidFill>
              </a:rPr>
              <a:t>Misollar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yechish</a:t>
            </a:r>
            <a:endParaRPr lang="en-US" sz="40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7301" y="987574"/>
            <a:ext cx="900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</a:rPr>
              <a:t>2-misol.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429789" y="4480480"/>
                <a:ext cx="460851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𝑱𝒂𝒗𝒐𝒃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:[−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𝟔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]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∪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[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𝟔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𝟗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]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𝐝𝐚</m:t>
                    </m:r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</a:rPr>
                  <a:t> o‘sadi.</a:t>
                </a:r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9789" y="4480480"/>
                <a:ext cx="4608512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058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5911798" y="1484623"/>
            <a:ext cx="1370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00B050"/>
                </a:solidFill>
              </a:rPr>
              <a:t>Yechish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</a:p>
        </p:txBody>
      </p:sp>
      <p:pic>
        <p:nvPicPr>
          <p:cNvPr id="15" name="image32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1520" y="2139702"/>
            <a:ext cx="3816424" cy="273630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67438" y="1882401"/>
            <a:ext cx="47251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dirty="0"/>
              <a:t>Bu funksiya [−9; 9] oraliqda berilgan.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300" y="1389958"/>
            <a:ext cx="47507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dirty="0"/>
              <a:t>Funksiya qaysi oraliqlarda o‘sadi?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44010" y="2334739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d-ID" sz="2200" dirty="0"/>
              <a:t>Agar funksiya o‘suvchi bo‘lsa, grafik bo‘ylab chapdan o‘ngga harakat qilsak, ordinatalar kattalashadi. Demak, funk- siya  [−6;0]  va [6;9]  oraliqlarda o‘sadi.</a:t>
            </a:r>
            <a:endParaRPr lang="ru-RU" sz="2200" dirty="0"/>
          </a:p>
          <a:p>
            <a:pPr algn="just"/>
            <a:r>
              <a:rPr lang="id-ID" sz="2200" dirty="0"/>
              <a:t>Javobni [−6;0]∪[6;9]  ko‘rinishda ham</a:t>
            </a:r>
            <a:endParaRPr lang="ru-RU" sz="2200" dirty="0"/>
          </a:p>
          <a:p>
            <a:pPr algn="just"/>
            <a:r>
              <a:rPr lang="id-ID" sz="2200" dirty="0"/>
              <a:t>yozsa bo‘ladi.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4487299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b="0" dirty="0" err="1">
                <a:solidFill>
                  <a:schemeClr val="bg1"/>
                </a:solidFill>
              </a:rPr>
              <a:t>Misollar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yechish</a:t>
            </a:r>
            <a:endParaRPr lang="en-US" sz="40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205" y="987574"/>
            <a:ext cx="900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3</a:t>
            </a:r>
            <a:r>
              <a:rPr lang="en-US" sz="2800" b="1" i="1" dirty="0" smtClean="0">
                <a:solidFill>
                  <a:srgbClr val="00B050"/>
                </a:solidFill>
              </a:rPr>
              <a:t>-misol.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429789" y="4480480"/>
                <a:ext cx="460851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𝑱𝒂𝒗𝒐𝒃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:[−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]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𝐝𝐚</m:t>
                    </m:r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</a:rPr>
                  <a:t> kamayadi.</a:t>
                </a:r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9789" y="4480480"/>
                <a:ext cx="4608512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058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5924917" y="1684677"/>
            <a:ext cx="1370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00B050"/>
                </a:solidFill>
              </a:rPr>
              <a:t>Yechish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909" y="148462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err="1"/>
              <a:t>Funksiya</a:t>
            </a:r>
            <a:r>
              <a:rPr lang="en-US" sz="2400" dirty="0"/>
              <a:t> </a:t>
            </a:r>
            <a:r>
              <a:rPr lang="en-US" sz="2400" dirty="0" err="1"/>
              <a:t>qaysi</a:t>
            </a:r>
            <a:r>
              <a:rPr lang="en-US" sz="2400" dirty="0"/>
              <a:t> </a:t>
            </a:r>
            <a:r>
              <a:rPr lang="en-US" sz="2400" dirty="0" err="1"/>
              <a:t>oraliqda</a:t>
            </a:r>
            <a:r>
              <a:rPr lang="en-US" sz="2400" dirty="0"/>
              <a:t> </a:t>
            </a:r>
            <a:r>
              <a:rPr lang="en-US" sz="2400" dirty="0" err="1"/>
              <a:t>kamayadi</a:t>
            </a:r>
            <a:r>
              <a:rPr lang="en-US" sz="2400" dirty="0"/>
              <a:t>? 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589746" y="2174057"/>
                <a:ext cx="4293272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dirty="0"/>
                  <a:t>Agar </a:t>
                </a:r>
                <a:r>
                  <a:rPr lang="en-US" sz="2400" dirty="0" err="1"/>
                  <a:t>funksiya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kamayuvchi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bo‘lsa</a:t>
                </a:r>
                <a:r>
                  <a:rPr lang="en-US" sz="2400" dirty="0"/>
                  <a:t>, </a:t>
                </a:r>
                <a:r>
                  <a:rPr lang="en-US" sz="2400" dirty="0" err="1"/>
                  <a:t>grafik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bo‘ylab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chapdan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o‘ngga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harakat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qilsak</a:t>
                </a:r>
                <a:r>
                  <a:rPr lang="en-US" sz="2400" dirty="0"/>
                  <a:t>, </a:t>
                </a:r>
                <a:r>
                  <a:rPr lang="en-US" sz="2400" dirty="0" err="1"/>
                  <a:t>ordinatalat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kichiklashadi</a:t>
                </a:r>
                <a:r>
                  <a:rPr lang="en-US" sz="2400" dirty="0"/>
                  <a:t>. </a:t>
                </a:r>
                <a:r>
                  <a:rPr lang="en-US" sz="2400" dirty="0" err="1"/>
                  <a:t>Demak</a:t>
                </a:r>
                <a:r>
                  <a:rPr lang="en-US" sz="2400" dirty="0"/>
                  <a:t>, </a:t>
                </a:r>
                <a:r>
                  <a:rPr lang="en-US" sz="2400" dirty="0" err="1"/>
                  <a:t>funksiya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[−1;2]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oraliqda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kamayadi</a:t>
                </a:r>
                <a:r>
                  <a:rPr lang="en-US" sz="2400" dirty="0"/>
                  <a:t>.</a:t>
                </a:r>
                <a:endParaRPr lang="ru-RU" sz="2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9746" y="2174057"/>
                <a:ext cx="4293272" cy="1938992"/>
              </a:xfrm>
              <a:prstGeom prst="rect">
                <a:avLst/>
              </a:prstGeom>
              <a:blipFill rotWithShape="1">
                <a:blip r:embed="rId6"/>
                <a:stretch>
                  <a:fillRect l="-2273" t="-2516" r="-2131" b="-62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age33.pn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1519" y="1946286"/>
            <a:ext cx="4178269" cy="276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5589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23689" y="167042"/>
            <a:ext cx="9108501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2400" b="0" dirty="0" err="1">
                <a:solidFill>
                  <a:schemeClr val="bg1"/>
                </a:solidFill>
              </a:rPr>
              <a:t>Elementar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funksiyalarning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 smtClean="0">
                <a:solidFill>
                  <a:schemeClr val="bg1"/>
                </a:solidFill>
              </a:rPr>
              <a:t>eng</a:t>
            </a:r>
            <a:r>
              <a:rPr lang="en-US" sz="2400" b="0" dirty="0" smtClean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katta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va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eng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>
                <a:solidFill>
                  <a:schemeClr val="bg1"/>
                </a:solidFill>
              </a:rPr>
              <a:t>kichik</a:t>
            </a:r>
            <a:r>
              <a:rPr lang="en-US" sz="2400" b="0" dirty="0">
                <a:solidFill>
                  <a:schemeClr val="bg1"/>
                </a:solidFill>
              </a:rPr>
              <a:t> </a:t>
            </a:r>
            <a:r>
              <a:rPr lang="en-US" sz="2400" b="0" dirty="0" err="1" smtClean="0">
                <a:solidFill>
                  <a:schemeClr val="bg1"/>
                </a:solidFill>
              </a:rPr>
              <a:t>qiymatlari</a:t>
            </a:r>
            <a:endParaRPr lang="en-US" sz="24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" name="image34.jpeg"/>
          <p:cNvPicPr/>
          <p:nvPr/>
        </p:nvPicPr>
        <p:blipFill rotWithShape="1">
          <a:blip r:embed="rId3" cstate="print"/>
          <a:srcRect l="3863" r="4141"/>
          <a:stretch/>
        </p:blipFill>
        <p:spPr>
          <a:xfrm>
            <a:off x="35496" y="1672259"/>
            <a:ext cx="4554250" cy="23042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11872" y="925885"/>
            <a:ext cx="91471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200" dirty="0"/>
              <a:t>Funksiyaning eng katta va eng kichik qiymatlari haqida tushuncha beramiz</a:t>
            </a:r>
            <a:r>
              <a:rPr lang="id-ID" sz="2200" dirty="0" smtClean="0"/>
              <a:t>.</a:t>
            </a:r>
            <a:r>
              <a:rPr lang="en-US" sz="2200" dirty="0" smtClean="0"/>
              <a:t>   </a:t>
            </a:r>
            <a:r>
              <a:rPr lang="id-ID" sz="2200" b="1" dirty="0" smtClean="0">
                <a:solidFill>
                  <a:srgbClr val="0070C0"/>
                </a:solidFill>
              </a:rPr>
              <a:t>−</a:t>
            </a:r>
            <a:r>
              <a:rPr lang="id-ID" sz="2200" b="1" dirty="0">
                <a:solidFill>
                  <a:srgbClr val="0070C0"/>
                </a:solidFill>
              </a:rPr>
              <a:t>5⩽</a:t>
            </a:r>
            <a:r>
              <a:rPr lang="id-ID" sz="2200" b="1" i="1" dirty="0">
                <a:solidFill>
                  <a:srgbClr val="0070C0"/>
                </a:solidFill>
              </a:rPr>
              <a:t>x</a:t>
            </a:r>
            <a:r>
              <a:rPr lang="id-ID" sz="2200" b="1" dirty="0">
                <a:solidFill>
                  <a:srgbClr val="0070C0"/>
                </a:solidFill>
              </a:rPr>
              <a:t>⩽6 </a:t>
            </a:r>
            <a:r>
              <a:rPr lang="id-ID" sz="2200" dirty="0"/>
              <a:t>oraliqda aniqlangan funksiya grafigini qaraylik.</a:t>
            </a:r>
            <a:endParaRPr lang="ru-RU" sz="2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42309" y="1608669"/>
            <a:ext cx="4572000" cy="24314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d-ID" sz="1900" i="1" dirty="0">
                <a:latin typeface="Arial" pitchFamily="34" charset="0"/>
                <a:cs typeface="Arial" pitchFamily="34" charset="0"/>
              </a:rPr>
              <a:t>A </a:t>
            </a:r>
            <a:r>
              <a:rPr lang="id-ID" sz="1900" dirty="0">
                <a:latin typeface="Arial" pitchFamily="34" charset="0"/>
                <a:cs typeface="Arial" pitchFamily="34" charset="0"/>
              </a:rPr>
              <a:t>nuqtaning ordinatasi boshqa nuqtalar ordinatalaridan kichik bo‘lgani sababli shu nuqta </a:t>
            </a:r>
            <a:r>
              <a:rPr lang="id-ID" sz="19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global minimum</a:t>
            </a:r>
            <a:r>
              <a:rPr lang="id-ID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id-ID" sz="1900" dirty="0">
                <a:latin typeface="Arial" pitchFamily="34" charset="0"/>
                <a:cs typeface="Arial" pitchFamily="34" charset="0"/>
              </a:rPr>
              <a:t>nuqtasi deyiladi. Funksiyaning unga mos bo‘lgan qiymati </a:t>
            </a:r>
            <a:r>
              <a:rPr lang="id-ID" sz="19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funksiyaning eng kichik qiymati </a:t>
            </a:r>
            <a:r>
              <a:rPr lang="id-ID" sz="1900" dirty="0">
                <a:latin typeface="Arial" pitchFamily="34" charset="0"/>
                <a:cs typeface="Arial" pitchFamily="34" charset="0"/>
              </a:rPr>
              <a:t>deyiladi. Bizning misolimizda </a:t>
            </a:r>
            <a:r>
              <a:rPr lang="id-ID" sz="1900" dirty="0" smtClean="0">
                <a:latin typeface="Arial" pitchFamily="34" charset="0"/>
                <a:cs typeface="Arial" pitchFamily="34" charset="0"/>
              </a:rPr>
              <a:t>funksiyaning </a:t>
            </a:r>
            <a:r>
              <a:rPr lang="id-ID" sz="1900" dirty="0">
                <a:latin typeface="Arial" pitchFamily="34" charset="0"/>
                <a:cs typeface="Arial" pitchFamily="34" charset="0"/>
              </a:rPr>
              <a:t>eng kichik qiymati −16,5 ga teng.</a:t>
            </a:r>
            <a:endParaRPr lang="ru-RU" sz="1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503" y="3902580"/>
            <a:ext cx="909822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900" dirty="0">
                <a:latin typeface="Arial" pitchFamily="34" charset="0"/>
                <a:cs typeface="Arial" pitchFamily="34" charset="0"/>
              </a:rPr>
              <a:t>Xuddi shunday, </a:t>
            </a:r>
            <a:r>
              <a:rPr lang="id-ID" sz="1900" i="1" dirty="0">
                <a:latin typeface="Arial" pitchFamily="34" charset="0"/>
                <a:cs typeface="Arial" pitchFamily="34" charset="0"/>
              </a:rPr>
              <a:t>D </a:t>
            </a:r>
            <a:r>
              <a:rPr lang="id-ID" sz="1900" dirty="0">
                <a:latin typeface="Arial" pitchFamily="34" charset="0"/>
                <a:cs typeface="Arial" pitchFamily="34" charset="0"/>
              </a:rPr>
              <a:t>nuqtaning ordinatasi boshqa nuqtalar ordinatalaridan katta bo‘lgani sababli shu nuqta </a:t>
            </a:r>
            <a:r>
              <a:rPr lang="id-ID" sz="19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global maksimum </a:t>
            </a:r>
            <a:r>
              <a:rPr lang="id-ID" sz="1900" dirty="0">
                <a:latin typeface="Arial" pitchFamily="34" charset="0"/>
                <a:cs typeface="Arial" pitchFamily="34" charset="0"/>
              </a:rPr>
              <a:t>nuqtasi deyiladi. Funksiyaning unga mos bo‘lgan qiymati </a:t>
            </a:r>
            <a:r>
              <a:rPr lang="id-ID" sz="19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funksiyaning eng katta qiymati </a:t>
            </a:r>
            <a:r>
              <a:rPr lang="id-ID" sz="1900" dirty="0">
                <a:latin typeface="Arial" pitchFamily="34" charset="0"/>
                <a:cs typeface="Arial" pitchFamily="34" charset="0"/>
              </a:rPr>
              <a:t>deyiladi. Bizning misolimizda funksiyaning eng katta qiymati 18 ga teng.</a:t>
            </a:r>
            <a:endParaRPr lang="ru-RU" sz="19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9101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16372</TotalTime>
  <Words>739</Words>
  <Application>Microsoft Office PowerPoint</Application>
  <PresentationFormat>Экран (16:9)</PresentationFormat>
  <Paragraphs>79</Paragraphs>
  <Slides>12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Itelligent_Boy</cp:lastModifiedBy>
  <cp:revision>1337</cp:revision>
  <dcterms:created xsi:type="dcterms:W3CDTF">2020-04-09T07:32:19Z</dcterms:created>
  <dcterms:modified xsi:type="dcterms:W3CDTF">2021-01-12T23:59:53Z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