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1381" r:id="rId2"/>
    <p:sldId id="1641" r:id="rId3"/>
    <p:sldId id="1645" r:id="rId4"/>
    <p:sldId id="1617" r:id="rId5"/>
    <p:sldId id="1646" r:id="rId6"/>
    <p:sldId id="1647" r:id="rId7"/>
    <p:sldId id="1648" r:id="rId8"/>
    <p:sldId id="1651" r:id="rId9"/>
    <p:sldId id="1649" r:id="rId10"/>
    <p:sldId id="1652" r:id="rId11"/>
    <p:sldId id="1653" r:id="rId12"/>
    <p:sldId id="1535" r:id="rId13"/>
  </p:sldIdLst>
  <p:sldSz cx="9144000" cy="5143500" type="screen16x9"/>
  <p:notesSz cx="5765800" cy="3244850"/>
  <p:custDataLst>
    <p:tags r:id="rId1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93" d="100"/>
          <a:sy n="93" d="100"/>
        </p:scale>
        <p:origin x="-780" y="-9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319476"/>
            <a:ext cx="5328592" cy="267693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Elementar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funksiyalarning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monotonligi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katta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kichik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qiymatlari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haqida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tushuncha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319476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111664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22" y="139019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2400" b="0" dirty="0" err="1">
                <a:solidFill>
                  <a:schemeClr val="bg1"/>
                </a:solidFill>
              </a:rPr>
              <a:t>Elementar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funksiyalarning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katta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va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kichik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qiymatlari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5427" y="718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1049039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/>
              <a:t>Endi </a:t>
            </a:r>
            <a:r>
              <a:rPr lang="id-ID" sz="2200" i="1" dirty="0"/>
              <a:t>B </a:t>
            </a:r>
            <a:r>
              <a:rPr lang="id-ID" sz="2200" dirty="0"/>
              <a:t>nuqtaga e’tibor beraylik. Grafikning unga yaqin bo‘lgan nuqtalari to‘plami  </a:t>
            </a:r>
            <a:r>
              <a:rPr lang="en-US" sz="2200" dirty="0" smtClean="0"/>
              <a:t>      </a:t>
            </a:r>
            <a:r>
              <a:rPr lang="id-ID" sz="2200" dirty="0" smtClean="0"/>
              <a:t>shaklga </a:t>
            </a:r>
            <a:r>
              <a:rPr lang="id-ID" sz="2200" dirty="0"/>
              <a:t>ega. Bunday </a:t>
            </a:r>
            <a:r>
              <a:rPr lang="en-US" sz="2200" dirty="0" smtClean="0"/>
              <a:t>x</a:t>
            </a:r>
            <a:r>
              <a:rPr lang="id-ID" sz="2200" dirty="0" smtClean="0"/>
              <a:t>ossaga </a:t>
            </a:r>
            <a:r>
              <a:rPr lang="id-ID" sz="2200" dirty="0"/>
              <a:t>ega bo‘lgan nuqta </a:t>
            </a:r>
            <a:r>
              <a:rPr lang="id-ID" sz="2200" b="1" dirty="0">
                <a:solidFill>
                  <a:srgbClr val="0070C0"/>
                </a:solidFill>
              </a:rPr>
              <a:t>lokal maksimum </a:t>
            </a:r>
            <a:r>
              <a:rPr lang="id-ID" sz="2200" dirty="0"/>
              <a:t>nuqtasi deyiladi.</a:t>
            </a:r>
            <a:endParaRPr lang="ru-RU" sz="2200" dirty="0"/>
          </a:p>
        </p:txBody>
      </p:sp>
      <p:pic>
        <p:nvPicPr>
          <p:cNvPr id="14" name="image3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866" y="1373780"/>
            <a:ext cx="610798" cy="4585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727" y="4262891"/>
            <a:ext cx="9067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/>
              <a:t>Xuddi</a:t>
            </a:r>
            <a:r>
              <a:rPr lang="en-US" sz="2100" dirty="0"/>
              <a:t> </a:t>
            </a:r>
            <a:r>
              <a:rPr lang="en-US" sz="2100" dirty="0" err="1"/>
              <a:t>shunday</a:t>
            </a:r>
            <a:r>
              <a:rPr lang="en-US" sz="2100" dirty="0"/>
              <a:t>, </a:t>
            </a:r>
            <a:r>
              <a:rPr lang="en-US" sz="2100" dirty="0" err="1"/>
              <a:t>grafikning</a:t>
            </a:r>
            <a:r>
              <a:rPr lang="en-US" sz="2100" dirty="0"/>
              <a:t> C </a:t>
            </a:r>
            <a:r>
              <a:rPr lang="en-US" sz="2100" dirty="0" err="1"/>
              <a:t>nuqtaga</a:t>
            </a:r>
            <a:r>
              <a:rPr lang="en-US" sz="2100" dirty="0"/>
              <a:t> </a:t>
            </a:r>
            <a:r>
              <a:rPr lang="en-US" sz="2100" dirty="0" err="1"/>
              <a:t>yaqin</a:t>
            </a:r>
            <a:r>
              <a:rPr lang="en-US" sz="2100" dirty="0"/>
              <a:t> </a:t>
            </a:r>
            <a:r>
              <a:rPr lang="en-US" sz="2100" dirty="0" err="1"/>
              <a:t>bo‘lgan</a:t>
            </a:r>
            <a:r>
              <a:rPr lang="en-US" sz="2100" dirty="0"/>
              <a:t> </a:t>
            </a:r>
            <a:r>
              <a:rPr lang="en-US" sz="2100" dirty="0" err="1"/>
              <a:t>nuqtalar</a:t>
            </a:r>
            <a:r>
              <a:rPr lang="en-US" sz="2100" dirty="0"/>
              <a:t> </a:t>
            </a:r>
            <a:r>
              <a:rPr lang="en-US" sz="2100" dirty="0" err="1" smtClean="0"/>
              <a:t>to‘plami</a:t>
            </a:r>
            <a:r>
              <a:rPr lang="en-US" sz="2100" dirty="0" smtClean="0"/>
              <a:t>          </a:t>
            </a:r>
            <a:r>
              <a:rPr lang="en-US" sz="2100" dirty="0" err="1" smtClean="0"/>
              <a:t>shaklga</a:t>
            </a:r>
            <a:r>
              <a:rPr lang="en-US" sz="2100" dirty="0" smtClean="0"/>
              <a:t> </a:t>
            </a:r>
            <a:r>
              <a:rPr lang="en-US" sz="2100" dirty="0" err="1"/>
              <a:t>ega</a:t>
            </a:r>
            <a:r>
              <a:rPr lang="en-US" sz="2100" dirty="0"/>
              <a:t>. </a:t>
            </a:r>
            <a:r>
              <a:rPr lang="en-US" sz="2100" dirty="0" err="1"/>
              <a:t>Bunday</a:t>
            </a:r>
            <a:r>
              <a:rPr lang="en-US" sz="2100" dirty="0"/>
              <a:t> </a:t>
            </a:r>
            <a:r>
              <a:rPr lang="en-US" sz="2100" dirty="0" err="1"/>
              <a:t>xossaga</a:t>
            </a:r>
            <a:r>
              <a:rPr lang="en-US" sz="2100" dirty="0"/>
              <a:t> </a:t>
            </a:r>
            <a:r>
              <a:rPr lang="en-US" sz="2100" dirty="0" err="1"/>
              <a:t>ega</a:t>
            </a:r>
            <a:r>
              <a:rPr lang="en-US" sz="2100" dirty="0"/>
              <a:t> </a:t>
            </a:r>
            <a:r>
              <a:rPr lang="en-US" sz="2100" dirty="0" err="1"/>
              <a:t>bo‘lgan</a:t>
            </a:r>
            <a:r>
              <a:rPr lang="en-US" sz="2100" dirty="0"/>
              <a:t> </a:t>
            </a:r>
            <a:r>
              <a:rPr lang="en-US" sz="2100" dirty="0" err="1"/>
              <a:t>nuqta</a:t>
            </a:r>
            <a:r>
              <a:rPr lang="en-US" sz="2100" dirty="0"/>
              <a:t> </a:t>
            </a:r>
            <a:r>
              <a:rPr lang="en-US" sz="2100" b="1" dirty="0" err="1" smtClean="0">
                <a:solidFill>
                  <a:srgbClr val="0070C0"/>
                </a:solidFill>
              </a:rPr>
              <a:t>lokal</a:t>
            </a:r>
            <a:r>
              <a:rPr lang="en-US" sz="2100" b="1" dirty="0" smtClean="0">
                <a:solidFill>
                  <a:srgbClr val="0070C0"/>
                </a:solidFill>
              </a:rPr>
              <a:t> </a:t>
            </a:r>
            <a:r>
              <a:rPr lang="en-US" sz="2100" b="1" dirty="0">
                <a:solidFill>
                  <a:srgbClr val="0070C0"/>
                </a:solidFill>
              </a:rPr>
              <a:t>minimum </a:t>
            </a:r>
            <a:r>
              <a:rPr lang="en-US" sz="2100" dirty="0" err="1"/>
              <a:t>nuqtasi</a:t>
            </a:r>
            <a:r>
              <a:rPr lang="en-US" sz="2100" dirty="0"/>
              <a:t> </a:t>
            </a:r>
            <a:r>
              <a:rPr lang="en-US" sz="2100" dirty="0" err="1"/>
              <a:t>deyiladi</a:t>
            </a:r>
            <a:r>
              <a:rPr lang="en-US" sz="2100" dirty="0"/>
              <a:t>. </a:t>
            </a:r>
            <a:endParaRPr lang="ru-RU" sz="2100" dirty="0"/>
          </a:p>
        </p:txBody>
      </p:sp>
      <p:pic>
        <p:nvPicPr>
          <p:cNvPr id="24" name="image3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2067694"/>
            <a:ext cx="8280920" cy="2195197"/>
          </a:xfrm>
          <a:prstGeom prst="rect">
            <a:avLst/>
          </a:prstGeom>
        </p:spPr>
      </p:pic>
      <p:pic>
        <p:nvPicPr>
          <p:cNvPr id="25" name="image36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38102" y="4121081"/>
            <a:ext cx="662290" cy="4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076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05958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Faqat lokal minimum va lokal maksimumga ega bo‘lgan </a:t>
            </a:r>
            <a:r>
              <a:rPr lang="id-ID" sz="2400" dirty="0" smtClean="0"/>
              <a:t>funksiyaga </a:t>
            </a:r>
            <a:r>
              <a:rPr lang="id-ID" sz="2400" dirty="0"/>
              <a:t>misol keltiraylik:</a:t>
            </a:r>
            <a:endParaRPr lang="ru-RU" sz="2400" dirty="0"/>
          </a:p>
        </p:txBody>
      </p:sp>
      <p:pic>
        <p:nvPicPr>
          <p:cNvPr id="15" name="image37.png"/>
          <p:cNvPicPr/>
          <p:nvPr/>
        </p:nvPicPr>
        <p:blipFill rotWithShape="1">
          <a:blip r:embed="rId3" cstate="print"/>
          <a:srcRect l="2779"/>
          <a:stretch/>
        </p:blipFill>
        <p:spPr>
          <a:xfrm>
            <a:off x="761869" y="1890579"/>
            <a:ext cx="7620262" cy="3188890"/>
          </a:xfrm>
          <a:prstGeom prst="rect">
            <a:avLst/>
          </a:prstGeom>
        </p:spPr>
      </p:pic>
      <p:sp>
        <p:nvSpPr>
          <p:cNvPr id="19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Misollar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yechish</a:t>
            </a:r>
            <a:endParaRPr lang="en-US" sz="4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72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30" y="2211710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Darslik</a:t>
            </a:r>
            <a:r>
              <a:rPr lang="en-US" sz="2800" b="1" dirty="0" smtClean="0"/>
              <a:t> II </a:t>
            </a:r>
            <a:r>
              <a:rPr lang="en-US" sz="2800" b="1" dirty="0" err="1" smtClean="0"/>
              <a:t>qismining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11-</a:t>
            </a:r>
            <a:r>
              <a:rPr lang="en-US" sz="2800" b="1" dirty="0" smtClean="0"/>
              <a:t>sahifasidagi  </a:t>
            </a:r>
            <a:r>
              <a:rPr lang="en-US" sz="2800" b="1" dirty="0" smtClean="0">
                <a:solidFill>
                  <a:srgbClr val="7030A0"/>
                </a:solidFill>
              </a:rPr>
              <a:t>90-</a:t>
            </a:r>
            <a:r>
              <a:rPr lang="en-US" sz="2800" b="1" dirty="0" smtClean="0"/>
              <a:t>mashqni </a:t>
            </a:r>
            <a:r>
              <a:rPr lang="en-US" sz="2800" b="1" dirty="0" err="1"/>
              <a:t>yechish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85"/>
              <p:cNvSpPr/>
              <p:nvPr/>
            </p:nvSpPr>
            <p:spPr>
              <a:xfrm>
                <a:off x="71502" y="881131"/>
                <a:ext cx="9001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50"/>
                    </a:solidFill>
                  </a:rPr>
                  <a:t>86-mashq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. </a:t>
                </a:r>
                <a:endParaRPr lang="en-US" sz="2400" b="1" i="1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=1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𝑣𝑎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11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bo‘ladigan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chiziqli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funksiyani</a:t>
                </a:r>
                <a:r>
                  <a:rPr lang="en-US" sz="2400" dirty="0" smtClean="0"/>
                  <a:t> toping</a:t>
                </a:r>
                <a:r>
                  <a:rPr lang="en-US" sz="2400" dirty="0"/>
                  <a:t>:</a:t>
                </a:r>
                <a:endParaRPr lang="ru-RU" sz="2400" dirty="0"/>
              </a:p>
            </p:txBody>
          </p:sp>
        </mc:Choice>
        <mc:Fallback xmlns="">
          <p:sp>
            <p:nvSpPr>
              <p:cNvPr id="86" name="Прямоугольник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2" y="881131"/>
                <a:ext cx="9001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84" t="-4082" b="-1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Прямоугольник 86"/>
              <p:cNvSpPr/>
              <p:nvPr/>
            </p:nvSpPr>
            <p:spPr>
              <a:xfrm>
                <a:off x="5364088" y="4480480"/>
                <a:ext cx="36366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𝑱𝒂𝒗𝒐𝒃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2400" b="1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7" name="Прямоугольник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480480"/>
                <a:ext cx="363666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Прямоугольник 87"/>
          <p:cNvSpPr/>
          <p:nvPr/>
        </p:nvSpPr>
        <p:spPr>
          <a:xfrm>
            <a:off x="88317" y="2031337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88317" y="2560890"/>
                <a:ext cx="2487476" cy="723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∙1+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(−3)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" y="2560890"/>
                <a:ext cx="2487476" cy="7237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4942694" y="2553578"/>
                <a:ext cx="2069413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94" y="2553578"/>
                <a:ext cx="2069413" cy="6692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Прямоугольник 90"/>
              <p:cNvSpPr/>
              <p:nvPr/>
            </p:nvSpPr>
            <p:spPr>
              <a:xfrm>
                <a:off x="2553416" y="2560890"/>
                <a:ext cx="2419252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−3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11∙5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91" name="Прямоугольник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416" y="2560890"/>
                <a:ext cx="2419252" cy="6692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Прямоугольник 91"/>
              <p:cNvSpPr/>
              <p:nvPr/>
            </p:nvSpPr>
            <p:spPr>
              <a:xfrm>
                <a:off x="5493265" y="3296353"/>
                <a:ext cx="114512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−4</m:t>
                    </m:r>
                    <m:r>
                      <a:rPr lang="en-US" sz="2200" i="1">
                        <a:latin typeface="Cambria Math"/>
                      </a:rPr>
                      <m:t>𝑎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200" dirty="0" smtClean="0"/>
                  <a:t>8</a:t>
                </a:r>
                <a:endParaRPr lang="ru-RU" sz="2200" dirty="0"/>
              </a:p>
            </p:txBody>
          </p:sp>
        </mc:Choice>
        <mc:Fallback xmlns="">
          <p:sp>
            <p:nvSpPr>
              <p:cNvPr id="92" name="Прямоугольник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65" y="3296353"/>
                <a:ext cx="1145122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8571" r="-6383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Прямоугольник 92"/>
              <p:cNvSpPr/>
              <p:nvPr/>
            </p:nvSpPr>
            <p:spPr>
              <a:xfrm>
                <a:off x="5580112" y="3684808"/>
                <a:ext cx="11685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3" name="Прямоугольник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684808"/>
                <a:ext cx="1168525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93"/>
              <p:cNvSpPr/>
              <p:nvPr/>
            </p:nvSpPr>
            <p:spPr>
              <a:xfrm>
                <a:off x="7224264" y="3284614"/>
                <a:ext cx="163038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=−2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4" name="Прямоугольник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64" y="3284614"/>
                <a:ext cx="1630383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Прямоугольник 94"/>
              <p:cNvSpPr/>
              <p:nvPr/>
            </p:nvSpPr>
            <p:spPr>
              <a:xfrm>
                <a:off x="7486905" y="3727240"/>
                <a:ext cx="11653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5" name="Прямоугольник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905" y="3727240"/>
                <a:ext cx="1165319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Прямоугольник 95"/>
              <p:cNvSpPr/>
              <p:nvPr/>
            </p:nvSpPr>
            <p:spPr>
              <a:xfrm>
                <a:off x="108276" y="3734164"/>
                <a:ext cx="36529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𝑎𝑥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=−2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−4</m:t>
                    </m:r>
                  </m:oMath>
                </a14:m>
                <a:r>
                  <a:rPr lang="en-US" sz="2400" dirty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6" name="Прямоугольник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6" y="3734164"/>
                <a:ext cx="3652923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503"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Прямоугольник 96"/>
              <p:cNvSpPr/>
              <p:nvPr/>
            </p:nvSpPr>
            <p:spPr>
              <a:xfrm>
                <a:off x="110119" y="4195829"/>
                <a:ext cx="24021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 </a:t>
                </a:r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7" name="Прямоугольник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9" y="4195829"/>
                <a:ext cx="240219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203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502" y="881131"/>
            <a:ext cx="900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 smtClean="0">
                <a:solidFill>
                  <a:srgbClr val="00B050"/>
                </a:solidFill>
              </a:rPr>
              <a:t>88-mashq</a:t>
            </a:r>
            <a:r>
              <a:rPr lang="en-US" sz="2600" b="1" i="1" dirty="0">
                <a:solidFill>
                  <a:srgbClr val="00B050"/>
                </a:solidFill>
              </a:rPr>
              <a:t>. </a:t>
            </a:r>
            <a:endParaRPr lang="en-US" sz="2600" b="1" i="1" dirty="0" smtClean="0">
              <a:solidFill>
                <a:srgbClr val="00B05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509" y="1995685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6522" y="2492034"/>
                <a:ext cx="3179461" cy="111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∙0+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2" y="2492034"/>
                <a:ext cx="3179461" cy="1113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2" y="1328572"/>
            <a:ext cx="8803097" cy="8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419872" y="2518905"/>
                <a:ext cx="2550153" cy="111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518905"/>
                <a:ext cx="2550153" cy="1113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6093202" y="2519340"/>
                <a:ext cx="2550153" cy="111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=10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202" y="2519340"/>
                <a:ext cx="2550153" cy="1113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172873" y="3674727"/>
                <a:ext cx="2022864" cy="111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73" y="3674727"/>
                <a:ext cx="2022864" cy="1113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2348137" y="3674727"/>
                <a:ext cx="2022864" cy="111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137" y="3674727"/>
                <a:ext cx="2022864" cy="1113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4694948" y="3674727"/>
                <a:ext cx="93493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ru-RU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48" y="3674727"/>
                <a:ext cx="93493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5763061" y="3632736"/>
                <a:ext cx="13129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3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061" y="3632736"/>
                <a:ext cx="131292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6944" t="-10526" r="-46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5867753" y="4016198"/>
                <a:ext cx="113947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−1</m:t>
                      </m:r>
                    </m:oMath>
                  </m:oMathPara>
                </a14:m>
                <a:endParaRPr lang="ru-RU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53" y="4016198"/>
                <a:ext cx="1139479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622366" y="4412879"/>
                <a:ext cx="2883610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66" y="4412879"/>
                <a:ext cx="2883610" cy="4700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234499" y="3649819"/>
                <a:ext cx="111979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−4</m:t>
                      </m:r>
                    </m:oMath>
                  </m:oMathPara>
                </a14:m>
                <a:endParaRPr lang="ru-RU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499" y="3649819"/>
                <a:ext cx="1119794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2400" b="0" dirty="0" err="1">
                <a:solidFill>
                  <a:schemeClr val="bg1"/>
                </a:solidFill>
              </a:rPr>
              <a:t>Elementar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funksiyalarning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monotonligi</a:t>
            </a:r>
            <a:r>
              <a:rPr lang="en-US" sz="2400" b="0" dirty="0">
                <a:solidFill>
                  <a:schemeClr val="bg1"/>
                </a:solidFill>
              </a:rPr>
              <a:t>,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katta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va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kichik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qiymatlari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haqida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tushuncha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489"/>
            <a:ext cx="9090709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27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2808134"/>
            <a:ext cx="3744416" cy="2139880"/>
          </a:xfrm>
          <a:prstGeom prst="rect">
            <a:avLst/>
          </a:prstGeom>
        </p:spPr>
      </p:pic>
      <p:pic>
        <p:nvPicPr>
          <p:cNvPr id="10" name="image28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16016" y="2941970"/>
            <a:ext cx="352839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31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76509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2400" b="0" dirty="0" err="1">
                <a:solidFill>
                  <a:schemeClr val="bg1"/>
                </a:solidFill>
              </a:rPr>
              <a:t>Elementar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funksiyalarning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monotonligi</a:t>
            </a:r>
            <a:r>
              <a:rPr lang="en-US" sz="2400" b="0" dirty="0">
                <a:solidFill>
                  <a:schemeClr val="bg1"/>
                </a:solidFill>
              </a:rPr>
              <a:t>,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katta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va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kichik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qiymatlari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haqida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tushuncha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059582"/>
            <a:ext cx="903922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2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923678"/>
            <a:ext cx="82809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7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 smtClean="0">
                <a:solidFill>
                  <a:schemeClr val="bg1"/>
                </a:solidFill>
              </a:rPr>
              <a:t>Misollar</a:t>
            </a:r>
            <a:r>
              <a:rPr lang="en-US" sz="4000" b="0" dirty="0" smtClean="0">
                <a:solidFill>
                  <a:schemeClr val="bg1"/>
                </a:solidFill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</a:rPr>
              <a:t>yechish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502" y="881131"/>
            <a:ext cx="9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</a:rPr>
              <a:t>1-misol. </a:t>
            </a:r>
          </a:p>
          <a:p>
            <a:r>
              <a:rPr lang="en-US" sz="2400" dirty="0" err="1" smtClean="0"/>
              <a:t>Funksiyaning</a:t>
            </a:r>
            <a:r>
              <a:rPr lang="en-US" sz="2400" dirty="0" smtClean="0"/>
              <a:t> </a:t>
            </a:r>
            <a:r>
              <a:rPr lang="en-US" sz="2400" dirty="0" err="1" smtClean="0"/>
              <a:t>o‘sish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kamayish</a:t>
            </a:r>
            <a:r>
              <a:rPr lang="en-US" sz="2400" dirty="0" smtClean="0"/>
              <a:t> </a:t>
            </a:r>
            <a:r>
              <a:rPr lang="en-US" sz="2400" dirty="0" err="1" smtClean="0"/>
              <a:t>oraliqlarini</a:t>
            </a:r>
            <a:r>
              <a:rPr lang="en-US" sz="2400" dirty="0" smtClean="0"/>
              <a:t> toping</a:t>
            </a:r>
            <a:r>
              <a:rPr lang="en-US" sz="2400" dirty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95536" y="4480480"/>
                <a:ext cx="86052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𝑱𝒂𝒗𝒐𝒃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:</m:t>
                    </m:r>
                    <m:d>
                      <m:dPr>
                        <m:endChr m:val="]"/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∞;−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;+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∞)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𝐝𝐚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o‘sadi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]da 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kamayadi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.  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480480"/>
                <a:ext cx="860521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67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30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3528" y="1851670"/>
            <a:ext cx="3600400" cy="2628810"/>
          </a:xfrm>
          <a:prstGeom prst="rect">
            <a:avLst/>
          </a:prstGeom>
        </p:spPr>
      </p:pic>
      <p:pic>
        <p:nvPicPr>
          <p:cNvPr id="14" name="image31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1097" y="1851670"/>
            <a:ext cx="379389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Misollar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yechish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01" y="98757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</a:rPr>
              <a:t>2-misol.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429789" y="4480480"/>
                <a:ext cx="4608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𝑱𝒂𝒗𝒐𝒃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:[−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𝐝𝐚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o‘sadi.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89" y="4480480"/>
                <a:ext cx="46085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5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911798" y="1484623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5" name="image3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2139702"/>
            <a:ext cx="3816424" cy="2736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7438" y="1882401"/>
            <a:ext cx="472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Bu funksiya [−9; 9] oraliqda berilgan.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300" y="1389958"/>
            <a:ext cx="4750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Funksiya qaysi oraliqlarda o‘sadi?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4010" y="233473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sz="2200" dirty="0"/>
              <a:t>Agar funksiya o‘suvchi bo‘lsa, grafik bo‘ylab chapdan o‘ngga harakat qilsak, ordinatalar kattalashadi. Demak, funk- siya  [−6;0]  va [6;9]  oraliqlarda o‘sadi.</a:t>
            </a:r>
            <a:endParaRPr lang="ru-RU" sz="2200" dirty="0"/>
          </a:p>
          <a:p>
            <a:pPr algn="just"/>
            <a:r>
              <a:rPr lang="id-ID" sz="2200" dirty="0"/>
              <a:t>Javobni [−6;0]∪[6;9]  ko‘rinishda ham</a:t>
            </a:r>
            <a:endParaRPr lang="ru-RU" sz="2200" dirty="0"/>
          </a:p>
          <a:p>
            <a:pPr algn="just"/>
            <a:r>
              <a:rPr lang="id-ID" sz="2200" dirty="0"/>
              <a:t>yozsa bo‘ladi.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48729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4000" b="0" dirty="0" err="1">
                <a:solidFill>
                  <a:schemeClr val="bg1"/>
                </a:solidFill>
              </a:rPr>
              <a:t>Misollar</a:t>
            </a:r>
            <a:r>
              <a:rPr lang="en-US" sz="4000" b="0" dirty="0">
                <a:solidFill>
                  <a:schemeClr val="bg1"/>
                </a:solidFill>
              </a:rPr>
              <a:t> </a:t>
            </a:r>
            <a:r>
              <a:rPr lang="en-US" sz="4000" b="0" dirty="0" err="1">
                <a:solidFill>
                  <a:schemeClr val="bg1"/>
                </a:solidFill>
              </a:rPr>
              <a:t>yechish</a:t>
            </a:r>
            <a:endParaRPr lang="en-US" sz="40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05" y="987574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3</a:t>
            </a:r>
            <a:r>
              <a:rPr lang="en-US" sz="2800" b="1" i="1" dirty="0" smtClean="0">
                <a:solidFill>
                  <a:srgbClr val="00B050"/>
                </a:solidFill>
              </a:rPr>
              <a:t>-misol.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429789" y="4480480"/>
                <a:ext cx="46085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𝑱𝒂𝒗𝒐𝒃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:[−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]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𝐝𝐚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kamayadi.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789" y="4480480"/>
                <a:ext cx="46085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58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5924917" y="1684677"/>
            <a:ext cx="137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B050"/>
                </a:solidFill>
              </a:rPr>
              <a:t>Yechish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09" y="14846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Funksiya</a:t>
            </a:r>
            <a:r>
              <a:rPr lang="en-US" sz="2400" dirty="0"/>
              <a:t> </a:t>
            </a:r>
            <a:r>
              <a:rPr lang="en-US" sz="2400" dirty="0" err="1"/>
              <a:t>qaysi</a:t>
            </a:r>
            <a:r>
              <a:rPr lang="en-US" sz="2400" dirty="0"/>
              <a:t> </a:t>
            </a:r>
            <a:r>
              <a:rPr lang="en-US" sz="2400" dirty="0" err="1"/>
              <a:t>oraliqda</a:t>
            </a:r>
            <a:r>
              <a:rPr lang="en-US" sz="2400" dirty="0"/>
              <a:t> </a:t>
            </a:r>
            <a:r>
              <a:rPr lang="en-US" sz="2400" dirty="0" err="1"/>
              <a:t>kamayadi</a:t>
            </a:r>
            <a:r>
              <a:rPr lang="en-US" sz="2400" dirty="0"/>
              <a:t>?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89746" y="2174057"/>
                <a:ext cx="429327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/>
                  <a:t>Agar </a:t>
                </a:r>
                <a:r>
                  <a:rPr lang="en-US" sz="2400" dirty="0" err="1"/>
                  <a:t>funksiya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kamayuvchi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bo‘lsa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grafik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bo‘ylab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chapdan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o‘ngga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harakat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qilsak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ordinatalat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kichiklashadi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Demak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funksiya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[−1;2]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oraliqda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kamayadi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46" y="2174057"/>
                <a:ext cx="4293272" cy="1938992"/>
              </a:xfrm>
              <a:prstGeom prst="rect">
                <a:avLst/>
              </a:prstGeom>
              <a:blipFill rotWithShape="1">
                <a:blip r:embed="rId6"/>
                <a:stretch>
                  <a:fillRect l="-2273" t="-2516" r="-2131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33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1519" y="1946286"/>
            <a:ext cx="4178269" cy="27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89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9361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23689" y="167042"/>
            <a:ext cx="9108501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/>
            <a:r>
              <a:rPr lang="en-US" sz="2400" b="0" dirty="0" err="1">
                <a:solidFill>
                  <a:schemeClr val="bg1"/>
                </a:solidFill>
              </a:rPr>
              <a:t>Elementar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funksiyalarning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</a:rPr>
              <a:t>eng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katta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va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eng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>
                <a:solidFill>
                  <a:schemeClr val="bg1"/>
                </a:solidFill>
              </a:rPr>
              <a:t>kichik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err="1" smtClean="0">
                <a:solidFill>
                  <a:schemeClr val="bg1"/>
                </a:solidFill>
              </a:rPr>
              <a:t>qiymatlari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image34.jpeg"/>
          <p:cNvPicPr/>
          <p:nvPr/>
        </p:nvPicPr>
        <p:blipFill rotWithShape="1">
          <a:blip r:embed="rId3" cstate="print"/>
          <a:srcRect l="3863" r="4141"/>
          <a:stretch/>
        </p:blipFill>
        <p:spPr>
          <a:xfrm>
            <a:off x="35496" y="1672259"/>
            <a:ext cx="4554250" cy="2304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872" y="925885"/>
            <a:ext cx="9147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200" dirty="0"/>
              <a:t>Funksiyaning eng katta va eng kichik qiymatlari haqida tushuncha beramiz</a:t>
            </a:r>
            <a:r>
              <a:rPr lang="id-ID" sz="2200" dirty="0" smtClean="0"/>
              <a:t>.</a:t>
            </a:r>
            <a:r>
              <a:rPr lang="en-US" sz="2200" dirty="0" smtClean="0"/>
              <a:t>   </a:t>
            </a:r>
            <a:r>
              <a:rPr lang="id-ID" sz="2200" b="1" dirty="0" smtClean="0">
                <a:solidFill>
                  <a:srgbClr val="0070C0"/>
                </a:solidFill>
              </a:rPr>
              <a:t>−</a:t>
            </a:r>
            <a:r>
              <a:rPr lang="id-ID" sz="2200" b="1" dirty="0">
                <a:solidFill>
                  <a:srgbClr val="0070C0"/>
                </a:solidFill>
              </a:rPr>
              <a:t>5⩽</a:t>
            </a:r>
            <a:r>
              <a:rPr lang="id-ID" sz="2200" b="1" i="1" dirty="0">
                <a:solidFill>
                  <a:srgbClr val="0070C0"/>
                </a:solidFill>
              </a:rPr>
              <a:t>x</a:t>
            </a:r>
            <a:r>
              <a:rPr lang="id-ID" sz="2200" b="1" dirty="0">
                <a:solidFill>
                  <a:srgbClr val="0070C0"/>
                </a:solidFill>
              </a:rPr>
              <a:t>⩽6 </a:t>
            </a:r>
            <a:r>
              <a:rPr lang="id-ID" sz="2200" dirty="0"/>
              <a:t>oraliqda aniqlangan funksiya grafigini qaraylik.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42309" y="1608669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sz="1900" i="1" dirty="0">
                <a:latin typeface="Arial" pitchFamily="34" charset="0"/>
                <a:cs typeface="Arial" pitchFamily="34" charset="0"/>
              </a:rPr>
              <a:t>A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nuqtaning ordinatasi boshqa nuqtalar ordinatalaridan kichik bo‘lgani sababli shu nuqta </a:t>
            </a:r>
            <a:r>
              <a:rPr lang="id-ID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global minimum</a:t>
            </a:r>
            <a:r>
              <a:rPr lang="id-ID" sz="19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nuqtasi deyiladi. Funksiyaning unga mos bo‘lgan qiymati </a:t>
            </a:r>
            <a:r>
              <a:rPr lang="id-ID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funksiyaning eng kichik qiymati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deyiladi. Bizning misolimizda </a:t>
            </a:r>
            <a:r>
              <a:rPr lang="id-ID" sz="1900" dirty="0" smtClean="0">
                <a:latin typeface="Arial" pitchFamily="34" charset="0"/>
                <a:cs typeface="Arial" pitchFamily="34" charset="0"/>
              </a:rPr>
              <a:t>funksiyaning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eng kichik qiymati −16,5 ga teng.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03" y="3902580"/>
            <a:ext cx="909822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900" dirty="0">
                <a:latin typeface="Arial" pitchFamily="34" charset="0"/>
                <a:cs typeface="Arial" pitchFamily="34" charset="0"/>
              </a:rPr>
              <a:t>Xuddi shunday, </a:t>
            </a:r>
            <a:r>
              <a:rPr lang="id-ID" sz="1900" i="1" dirty="0">
                <a:latin typeface="Arial" pitchFamily="34" charset="0"/>
                <a:cs typeface="Arial" pitchFamily="34" charset="0"/>
              </a:rPr>
              <a:t>D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nuqtaning ordinatasi boshqa nuqtalar ordinatalaridan katta bo‘lgani sababli shu nuqta </a:t>
            </a:r>
            <a:r>
              <a:rPr lang="id-ID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global maksimum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nuqtasi deyiladi. Funksiyaning unga mos bo‘lgan qiymati </a:t>
            </a:r>
            <a:r>
              <a:rPr lang="id-ID" sz="1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funksiyaning eng katta qiymati </a:t>
            </a:r>
            <a:r>
              <a:rPr lang="id-ID" sz="1900" dirty="0">
                <a:latin typeface="Arial" pitchFamily="34" charset="0"/>
                <a:cs typeface="Arial" pitchFamily="34" charset="0"/>
              </a:rPr>
              <a:t>deyiladi. Bizning misolimizda funksiyaning eng katta qiymati 18 ga teng.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10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16372</TotalTime>
  <Words>739</Words>
  <Application>Microsoft Office PowerPoint</Application>
  <PresentationFormat>Экран (16:9)</PresentationFormat>
  <Paragraphs>79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Itelligent_Boy</cp:lastModifiedBy>
  <cp:revision>1337</cp:revision>
  <dcterms:created xsi:type="dcterms:W3CDTF">2020-04-09T07:32:19Z</dcterms:created>
  <dcterms:modified xsi:type="dcterms:W3CDTF">2021-01-12T23:59:53Z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