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1381" r:id="rId2"/>
    <p:sldId id="1641" r:id="rId3"/>
    <p:sldId id="1617" r:id="rId4"/>
    <p:sldId id="1646" r:id="rId5"/>
    <p:sldId id="1647" r:id="rId6"/>
    <p:sldId id="1648" r:id="rId7"/>
    <p:sldId id="1654" r:id="rId8"/>
    <p:sldId id="1655" r:id="rId9"/>
    <p:sldId id="1656" r:id="rId10"/>
    <p:sldId id="1657" r:id="rId11"/>
    <p:sldId id="1535" r:id="rId12"/>
  </p:sldIdLst>
  <p:sldSz cx="9144000" cy="5143500" type="screen16x9"/>
  <p:notesSz cx="5765800" cy="3244850"/>
  <p:custDataLst>
    <p:tags r:id="rId14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67" autoAdjust="0"/>
    <p:restoredTop sz="94316" autoAdjust="0"/>
  </p:normalViewPr>
  <p:slideViewPr>
    <p:cSldViewPr>
      <p:cViewPr varScale="1">
        <p:scale>
          <a:sx n="93" d="100"/>
          <a:sy n="93" d="100"/>
        </p:scale>
        <p:origin x="-780" y="-90"/>
      </p:cViewPr>
      <p:guideLst>
        <p:guide orient="horz" pos="2880"/>
        <p:guide orient="horz" pos="6391"/>
        <p:guide orient="horz" pos="2057"/>
        <p:guide orient="horz" pos="4566"/>
        <p:guide pos="2160"/>
        <p:guide pos="4451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958748" y="2594581"/>
            <a:ext cx="5328592" cy="984161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sz="3200" b="1" dirty="0">
                <a:solidFill>
                  <a:srgbClr val="2365C7"/>
                </a:solidFill>
                <a:latin typeface="Arial"/>
                <a:cs typeface="Arial"/>
              </a:rPr>
              <a:t>Mavzu:</a:t>
            </a:r>
            <a:endParaRPr sz="3200" b="1" dirty="0">
              <a:latin typeface="Arial"/>
              <a:cs typeface="Arial"/>
            </a:endParaRPr>
          </a:p>
          <a:p>
            <a:pPr marL="20131">
              <a:lnSpc>
                <a:spcPts val="4431"/>
              </a:lnSpc>
            </a:pPr>
            <a:r>
              <a:rPr lang="en-US" sz="2800" b="1" dirty="0" err="1" smtClean="0">
                <a:solidFill>
                  <a:srgbClr val="002060"/>
                </a:solidFill>
                <a:latin typeface="Arial"/>
                <a:cs typeface="Arial"/>
              </a:rPr>
              <a:t>Chiziqli</a:t>
            </a:r>
            <a:r>
              <a:rPr lang="en-US" sz="2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/>
                <a:cs typeface="Arial"/>
              </a:rPr>
              <a:t>va</a:t>
            </a:r>
            <a:r>
              <a:rPr lang="en-US" sz="2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/>
                <a:cs typeface="Arial"/>
              </a:rPr>
              <a:t>kvadratik</a:t>
            </a:r>
            <a:r>
              <a:rPr lang="en-US" sz="2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/>
                <a:cs typeface="Arial"/>
              </a:rPr>
              <a:t>modellar</a:t>
            </a:r>
            <a:endParaRPr lang="en-US" sz="28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23528" y="2319476"/>
            <a:ext cx="545553" cy="153437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6444209" y="361576"/>
            <a:ext cx="1824510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6444208" y="361576"/>
            <a:ext cx="1824511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6588224" y="485239"/>
            <a:ext cx="1728192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 smtClean="0">
                <a:solidFill>
                  <a:srgbClr val="FEFEFE"/>
                </a:solidFill>
                <a:latin typeface="Arial"/>
                <a:cs typeface="Arial"/>
              </a:rPr>
              <a:t>10-sinf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en-US" sz="5398" kern="0" spc="8" dirty="0">
                <a:solidFill>
                  <a:sysClr val="window" lastClr="FFFFFF"/>
                </a:solidFill>
              </a:rPr>
              <a:t>Algebra</a:t>
            </a: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xmlns="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xmlns="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xmlns="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xmlns="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xmlns="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11313"/>
            <a:ext cx="2632613" cy="3092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20538"/>
            <a:ext cx="9143998" cy="769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-20538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o‘zgaruvchili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irratsional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tengsizliklar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/>
            <a:r>
              <a:rPr lang="en-US" sz="4000" b="0" dirty="0" err="1">
                <a:solidFill>
                  <a:schemeClr val="bg1"/>
                </a:solidFill>
              </a:rPr>
              <a:t>Chiziqli</a:t>
            </a:r>
            <a:r>
              <a:rPr lang="en-US" sz="4000" b="0" dirty="0">
                <a:solidFill>
                  <a:schemeClr val="bg1"/>
                </a:solidFill>
              </a:rPr>
              <a:t> </a:t>
            </a:r>
            <a:r>
              <a:rPr lang="en-US" sz="4000" b="0" dirty="0" err="1">
                <a:solidFill>
                  <a:schemeClr val="bg1"/>
                </a:solidFill>
              </a:rPr>
              <a:t>va</a:t>
            </a:r>
            <a:r>
              <a:rPr lang="en-US" sz="4000" b="0" dirty="0">
                <a:solidFill>
                  <a:schemeClr val="bg1"/>
                </a:solidFill>
              </a:rPr>
              <a:t> </a:t>
            </a:r>
            <a:r>
              <a:rPr lang="en-US" sz="4000" b="0" dirty="0" err="1">
                <a:solidFill>
                  <a:schemeClr val="bg1"/>
                </a:solidFill>
              </a:rPr>
              <a:t>kvadratik</a:t>
            </a:r>
            <a:r>
              <a:rPr lang="en-US" sz="4000" b="0" dirty="0">
                <a:solidFill>
                  <a:schemeClr val="bg1"/>
                </a:solidFill>
              </a:rPr>
              <a:t> </a:t>
            </a:r>
            <a:r>
              <a:rPr lang="en-US" sz="4000" b="0" dirty="0" err="1">
                <a:solidFill>
                  <a:schemeClr val="bg1"/>
                </a:solidFill>
              </a:rPr>
              <a:t>modellar</a:t>
            </a:r>
            <a:endParaRPr lang="en-US" sz="4000" b="0" dirty="0">
              <a:solidFill>
                <a:schemeClr val="bg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481" y="843558"/>
            <a:ext cx="903649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i="1" dirty="0" smtClean="0">
                <a:solidFill>
                  <a:srgbClr val="00B050"/>
                </a:solidFill>
              </a:rPr>
              <a:t>6-misol.  </a:t>
            </a:r>
          </a:p>
          <a:p>
            <a:r>
              <a:rPr lang="en-US" sz="2600" dirty="0" smtClean="0"/>
              <a:t> </a:t>
            </a:r>
            <a:r>
              <a:rPr lang="id-ID" sz="2600" dirty="0" smtClean="0"/>
              <a:t>Rasmdagi </a:t>
            </a:r>
            <a:r>
              <a:rPr lang="id-ID" sz="2600" dirty="0"/>
              <a:t>parabolaning simmetriya o‘qini toping</a:t>
            </a:r>
            <a:r>
              <a:rPr lang="id-ID" sz="2600" dirty="0" smtClean="0"/>
              <a:t>.</a:t>
            </a:r>
            <a:endParaRPr lang="ru-RU" sz="2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15481" y="2213140"/>
                <a:ext cx="616497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/>
                  <a:t>P</a:t>
                </a:r>
                <a:r>
                  <a:rPr lang="id-ID" sz="2400" dirty="0" smtClean="0"/>
                  <a:t>arabolaning </a:t>
                </a:r>
                <a:r>
                  <a:rPr lang="id-ID" sz="2400" dirty="0"/>
                  <a:t>abssissalar o‘qi bilan kesishish </a:t>
                </a:r>
                <a:r>
                  <a:rPr lang="id-ID" sz="2400" dirty="0" smtClean="0"/>
                  <a:t>nuqtalari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=1,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5</m:t>
                    </m:r>
                  </m:oMath>
                </a14:m>
                <a:r>
                  <a:rPr lang="en-US" sz="2400" dirty="0" smtClean="0"/>
                  <a:t>.</a:t>
                </a:r>
                <a:r>
                  <a:rPr lang="en-US" sz="2400" dirty="0"/>
                  <a:t> </a:t>
                </a:r>
                <a:endParaRPr lang="ru-RU" sz="2400" dirty="0"/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1" y="2213140"/>
                <a:ext cx="6164977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583" t="-5882" b="-16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30769" y="3148753"/>
                <a:ext cx="3909981" cy="7330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/>
                        </a:rPr>
                        <m:t>𝑥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2200" dirty="0"/>
                            <m:t> </m:t>
                          </m:r>
                          <m:sSub>
                            <m:sSubPr>
                              <m:ctrlPr>
                                <a:rPr lang="en-US" sz="2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200" dirty="0"/>
                            <m:t> </m:t>
                          </m:r>
                          <m:r>
                            <m:rPr>
                              <m:nor/>
                            </m:rPr>
                            <a:rPr lang="ru-RU" sz="2200" dirty="0"/>
                            <m:t> 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1+5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9" y="3148753"/>
                <a:ext cx="3909981" cy="73302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93889"/>
            <a:ext cx="3261381" cy="2722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6748" y="1681232"/>
            <a:ext cx="13704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err="1">
                <a:solidFill>
                  <a:srgbClr val="00B050"/>
                </a:solidFill>
              </a:rPr>
              <a:t>Yechish</a:t>
            </a:r>
            <a:r>
              <a:rPr lang="en-US" sz="2800" b="1" i="1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4" name="Овал 3"/>
          <p:cNvSpPr/>
          <p:nvPr/>
        </p:nvSpPr>
        <p:spPr>
          <a:xfrm>
            <a:off x="6688602" y="3457572"/>
            <a:ext cx="99139" cy="7200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857237" y="3457572"/>
            <a:ext cx="99139" cy="7200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754806" y="3515263"/>
            <a:ext cx="115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7264601" y="3471850"/>
            <a:ext cx="99139" cy="720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7314170" y="1866263"/>
            <a:ext cx="0" cy="242910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Прямоугольник 24"/>
              <p:cNvSpPr/>
              <p:nvPr/>
            </p:nvSpPr>
            <p:spPr>
              <a:xfrm>
                <a:off x="4124650" y="3314136"/>
                <a:ext cx="94570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2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650" y="3314136"/>
                <a:ext cx="945708" cy="4308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Прямоугольник 25"/>
              <p:cNvSpPr/>
              <p:nvPr/>
            </p:nvSpPr>
            <p:spPr>
              <a:xfrm>
                <a:off x="7278698" y="3471850"/>
                <a:ext cx="417102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2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8698" y="3471850"/>
                <a:ext cx="417102" cy="43088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Прямоугольник 13"/>
              <p:cNvSpPr/>
              <p:nvPr/>
            </p:nvSpPr>
            <p:spPr>
              <a:xfrm>
                <a:off x="3910105" y="4306545"/>
                <a:ext cx="202433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i="1" dirty="0" err="1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Javob</a:t>
                </a:r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𝒙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</m:oMath>
                </a14:m>
                <a:endParaRPr lang="ru-RU" sz="24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105" y="4306545"/>
                <a:ext cx="2024337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4518" t="-11842" b="-27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76933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5" grpId="0"/>
      <p:bldP spid="4" grpId="0" animBg="1"/>
      <p:bldP spid="20" grpId="0" animBg="1"/>
      <p:bldP spid="25" grpId="0"/>
      <p:bldP spid="26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730" y="2211710"/>
            <a:ext cx="439248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xmlns="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41235"/>
            <a:ext cx="8835601" cy="586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800" kern="0" dirty="0" err="1"/>
              <a:t>Mustaqil</a:t>
            </a:r>
            <a:r>
              <a:rPr lang="en-US" sz="3800" kern="0" dirty="0"/>
              <a:t> </a:t>
            </a:r>
            <a:r>
              <a:rPr lang="en-US" sz="3800" kern="0" dirty="0" err="1"/>
              <a:t>yechish</a:t>
            </a:r>
            <a:r>
              <a:rPr lang="en-US" sz="3800" kern="0" dirty="0"/>
              <a:t> </a:t>
            </a:r>
            <a:r>
              <a:rPr lang="en-US" sz="3800" kern="0" dirty="0" err="1"/>
              <a:t>uchun</a:t>
            </a:r>
            <a:r>
              <a:rPr lang="en-US" sz="3800" kern="0" dirty="0"/>
              <a:t> </a:t>
            </a:r>
            <a:r>
              <a:rPr lang="en-US" sz="3800" kern="0" dirty="0" err="1"/>
              <a:t>topshiriq</a:t>
            </a:r>
            <a:endParaRPr lang="ru-RU" sz="3800" b="1" kern="0" dirty="0"/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574884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 smtClean="0"/>
              <a:t> </a:t>
            </a:r>
            <a:r>
              <a:rPr lang="en-US" sz="3200" b="1" i="1" dirty="0" smtClean="0"/>
              <a:t> </a:t>
            </a:r>
            <a:r>
              <a:rPr lang="en-US" sz="3200" b="1" dirty="0" smtClean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7394" y="987574"/>
            <a:ext cx="8795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/>
              <a:t>Darslik</a:t>
            </a:r>
            <a:r>
              <a:rPr lang="en-US" sz="2800" b="1" dirty="0" smtClean="0"/>
              <a:t> II </a:t>
            </a:r>
            <a:r>
              <a:rPr lang="en-US" sz="2800" b="1" dirty="0" err="1" smtClean="0"/>
              <a:t>qismining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7030A0"/>
                </a:solidFill>
              </a:rPr>
              <a:t>17-</a:t>
            </a:r>
            <a:r>
              <a:rPr lang="en-US" sz="2800" b="1" dirty="0" smtClean="0"/>
              <a:t>sahifasidagi  </a:t>
            </a:r>
            <a:r>
              <a:rPr lang="en-US" sz="2800" b="1" dirty="0" smtClean="0">
                <a:solidFill>
                  <a:srgbClr val="7030A0"/>
                </a:solidFill>
              </a:rPr>
              <a:t>92-93-</a:t>
            </a:r>
            <a:r>
              <a:rPr lang="en-US" sz="2800" b="1" dirty="0" smtClean="0"/>
              <a:t>mashqlarni </a:t>
            </a:r>
            <a:r>
              <a:rPr lang="en-US" sz="2800" b="1" dirty="0" err="1"/>
              <a:t>yechish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909471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" y="12236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mashqlarni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35748" y="881130"/>
            <a:ext cx="90724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90-mashq</a:t>
            </a:r>
            <a:r>
              <a:rPr lang="en-US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400" b="1" i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id-ID" sz="2400" dirty="0">
                <a:latin typeface="Arial" pitchFamily="34" charset="0"/>
                <a:cs typeface="Arial" pitchFamily="34" charset="0"/>
              </a:rPr>
              <a:t>Funksiya uchun quyidagi oraliqlarni toping: 1) o‘sish; 2) kamayish.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image39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695" y="1847522"/>
            <a:ext cx="8502604" cy="1368152"/>
          </a:xfrm>
          <a:prstGeom prst="rect">
            <a:avLst/>
          </a:prstGeom>
        </p:spPr>
      </p:pic>
      <p:pic>
        <p:nvPicPr>
          <p:cNvPr id="17" name="image40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0196" y="3530075"/>
            <a:ext cx="8502604" cy="14401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23728" y="2266441"/>
            <a:ext cx="635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</a:rPr>
              <a:t>x</a:t>
            </a:r>
            <a:r>
              <a:rPr lang="en-US" sz="2400" dirty="0" smtClean="0">
                <a:solidFill>
                  <a:srgbClr val="0070C0"/>
                </a:solidFill>
              </a:rPr>
              <a:t>&gt;</a:t>
            </a:r>
            <a:r>
              <a:rPr lang="id-ID" sz="2400" dirty="0" smtClean="0">
                <a:solidFill>
                  <a:srgbClr val="0070C0"/>
                </a:solidFill>
              </a:rPr>
              <a:t>0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1958664"/>
            <a:ext cx="110799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–2≤</a:t>
            </a:r>
            <a:r>
              <a:rPr lang="id-ID" sz="22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id-ID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≤3</a:t>
            </a:r>
            <a:endParaRPr lang="ru-RU" sz="2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22293" y="1958840"/>
            <a:ext cx="96051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id-ID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≤</a:t>
            </a:r>
            <a:r>
              <a:rPr lang="id-ID" sz="22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id-ID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&lt;2</a:t>
            </a:r>
            <a:endParaRPr lang="ru-RU" sz="2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00192" y="1970219"/>
            <a:ext cx="111761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–2&lt;</a:t>
            </a:r>
            <a:r>
              <a:rPr lang="id-ID" sz="22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id-ID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≤</a:t>
            </a:r>
            <a:r>
              <a:rPr lang="id-ID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2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3675" y="4539348"/>
            <a:ext cx="132760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2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id-ID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≤2; </a:t>
            </a:r>
            <a:r>
              <a:rPr lang="id-ID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2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id-ID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≥2</a:t>
            </a:r>
            <a:endParaRPr lang="ru-RU" sz="2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63888" y="4443341"/>
            <a:ext cx="6928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200" i="1" dirty="0">
                <a:solidFill>
                  <a:srgbClr val="0070C0"/>
                </a:solidFill>
              </a:rPr>
              <a:t>x</a:t>
            </a:r>
            <a:r>
              <a:rPr lang="id-ID" sz="2200" dirty="0">
                <a:solidFill>
                  <a:srgbClr val="0070C0"/>
                </a:solidFill>
              </a:rPr>
              <a:t>∈ℝ</a:t>
            </a:r>
            <a:endParaRPr lang="ru-RU" sz="2200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36418" y="4443341"/>
            <a:ext cx="6928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200" i="1" dirty="0">
                <a:solidFill>
                  <a:srgbClr val="0070C0"/>
                </a:solidFill>
              </a:rPr>
              <a:t>x</a:t>
            </a:r>
            <a:r>
              <a:rPr lang="id-ID" sz="2200" dirty="0">
                <a:solidFill>
                  <a:srgbClr val="0070C0"/>
                </a:solidFill>
              </a:rPr>
              <a:t>∈ℝ</a:t>
            </a:r>
            <a:endParaRPr lang="ru-RU" sz="2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62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8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4"/>
          <p:cNvSpPr txBox="1">
            <a:spLocks/>
          </p:cNvSpPr>
          <p:nvPr/>
        </p:nvSpPr>
        <p:spPr>
          <a:xfrm>
            <a:off x="35496" y="-20538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o‘zgaruvchili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irratsional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tengsizliklar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777" y="1150041"/>
            <a:ext cx="6793456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id-ID" sz="1800" i="1" dirty="0" smtClean="0">
                <a:latin typeface="Arial" pitchFamily="34" charset="0"/>
                <a:cs typeface="Arial" pitchFamily="34" charset="0"/>
              </a:rPr>
              <a:t>f </a:t>
            </a:r>
            <a:r>
              <a:rPr lang="id-ID" sz="1800" dirty="0">
                <a:latin typeface="Arial" pitchFamily="34" charset="0"/>
                <a:cs typeface="Arial" pitchFamily="34" charset="0"/>
              </a:rPr>
              <a:t>(</a:t>
            </a:r>
            <a:r>
              <a:rPr lang="id-ID" sz="1800" i="1" dirty="0">
                <a:latin typeface="Arial" pitchFamily="34" charset="0"/>
                <a:cs typeface="Arial" pitchFamily="34" charset="0"/>
              </a:rPr>
              <a:t>x</a:t>
            </a:r>
            <a:r>
              <a:rPr lang="id-ID" sz="1800" dirty="0">
                <a:latin typeface="Arial" pitchFamily="34" charset="0"/>
                <a:cs typeface="Arial" pitchFamily="34" charset="0"/>
              </a:rPr>
              <a:t>)</a:t>
            </a:r>
            <a:r>
              <a:rPr lang="id-ID" sz="1800" i="1" dirty="0">
                <a:latin typeface="Arial" pitchFamily="34" charset="0"/>
                <a:cs typeface="Arial" pitchFamily="34" charset="0"/>
              </a:rPr>
              <a:t>=ax+b </a:t>
            </a:r>
            <a:r>
              <a:rPr lang="id-ID" sz="1800" dirty="0">
                <a:latin typeface="Arial" pitchFamily="34" charset="0"/>
                <a:cs typeface="Arial" pitchFamily="34" charset="0"/>
              </a:rPr>
              <a:t>ko‘rinishdagi funksiya chiziqli deyiladi, bu yerda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id-ID" sz="1800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id-ID" sz="1800" i="1" dirty="0">
                <a:latin typeface="Arial" pitchFamily="34" charset="0"/>
                <a:cs typeface="Arial" pitchFamily="34" charset="0"/>
              </a:rPr>
              <a:t>, y </a:t>
            </a:r>
            <a:r>
              <a:rPr lang="id-ID" sz="1800" dirty="0">
                <a:latin typeface="Arial" pitchFamily="34" charset="0"/>
                <a:cs typeface="Arial" pitchFamily="34" charset="0"/>
              </a:rPr>
              <a:t>− </a:t>
            </a:r>
            <a:r>
              <a:rPr lang="id-ID" sz="1800" dirty="0" smtClean="0">
                <a:latin typeface="Arial" pitchFamily="34" charset="0"/>
                <a:cs typeface="Arial" pitchFamily="34" charset="0"/>
              </a:rPr>
              <a:t>o‘zgaruvchilar</a:t>
            </a:r>
            <a:r>
              <a:rPr lang="id-ID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id-ID" sz="1800" i="1" dirty="0">
                <a:latin typeface="Arial" pitchFamily="34" charset="0"/>
                <a:cs typeface="Arial" pitchFamily="34" charset="0"/>
              </a:rPr>
              <a:t>a, b </a:t>
            </a:r>
            <a:r>
              <a:rPr lang="id-ID" sz="1800" dirty="0">
                <a:latin typeface="Arial" pitchFamily="34" charset="0"/>
                <a:cs typeface="Arial" pitchFamily="34" charset="0"/>
              </a:rPr>
              <a:t>− berilgan sonlar, </a:t>
            </a:r>
            <a:r>
              <a:rPr lang="id-ID" sz="1800" i="1" dirty="0">
                <a:latin typeface="Arial" pitchFamily="34" charset="0"/>
                <a:cs typeface="Arial" pitchFamily="34" charset="0"/>
              </a:rPr>
              <a:t>a≠ </a:t>
            </a:r>
            <a:r>
              <a:rPr lang="id-ID" sz="1800" dirty="0" smtClean="0">
                <a:latin typeface="Arial" pitchFamily="34" charset="0"/>
                <a:cs typeface="Arial" pitchFamily="34" charset="0"/>
              </a:rPr>
              <a:t>0.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1800" dirty="0" smtClean="0">
                <a:latin typeface="Arial" pitchFamily="34" charset="0"/>
                <a:cs typeface="Arial" pitchFamily="34" charset="0"/>
              </a:rPr>
              <a:t>Chiziqli </a:t>
            </a:r>
            <a:r>
              <a:rPr lang="id-ID" sz="1800" dirty="0">
                <a:latin typeface="Arial" pitchFamily="34" charset="0"/>
                <a:cs typeface="Arial" pitchFamily="34" charset="0"/>
              </a:rPr>
              <a:t>funksiya grafigi koordinata tekisligida to‘g‘ri chiziq bo‘lib, </a:t>
            </a:r>
            <a:r>
              <a:rPr lang="id-ID" sz="1800" dirty="0" smtClean="0">
                <a:latin typeface="Arial" pitchFamily="34" charset="0"/>
                <a:cs typeface="Arial" pitchFamily="34" charset="0"/>
              </a:rPr>
              <a:t>bunda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1800" i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id-ID" sz="1800" dirty="0">
                <a:latin typeface="Arial" pitchFamily="34" charset="0"/>
                <a:cs typeface="Arial" pitchFamily="34" charset="0"/>
              </a:rPr>
              <a:t>son burchak koeffitsienti deyiladi.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07" y="749931"/>
            <a:ext cx="22765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Chiziqli funksiya </a:t>
            </a:r>
            <a:endParaRPr lang="en-US" sz="20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500" y="2403202"/>
            <a:ext cx="91085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dirty="0"/>
              <a:t>Quyida biz chiziqli funksiya tadbiqlarini keltiramiz.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92" y="2746999"/>
            <a:ext cx="90257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2000" b="1" i="1" dirty="0">
                <a:solidFill>
                  <a:srgbClr val="00B050"/>
                </a:solidFill>
              </a:rPr>
              <a:t>1- misol. </a:t>
            </a:r>
            <a:r>
              <a:rPr lang="id-ID" sz="2000" dirty="0"/>
              <a:t>Tennis kortini ijaraga olish narxi </a:t>
            </a:r>
            <a:r>
              <a:rPr lang="id-ID" sz="2000" i="1" dirty="0"/>
              <a:t>C</a:t>
            </a:r>
            <a:r>
              <a:rPr lang="id-ID" sz="2000" dirty="0"/>
              <a:t>(</a:t>
            </a:r>
            <a:r>
              <a:rPr lang="id-ID" sz="2000" i="1" dirty="0"/>
              <a:t>h</a:t>
            </a:r>
            <a:r>
              <a:rPr lang="id-ID" sz="2000" dirty="0"/>
              <a:t>)=5</a:t>
            </a:r>
            <a:r>
              <a:rPr lang="id-ID" sz="2000" i="1" dirty="0"/>
              <a:t>h</a:t>
            </a:r>
            <a:r>
              <a:rPr lang="id-ID" sz="2000" dirty="0"/>
              <a:t>+8 (AQSh dollari) formula bilan </a:t>
            </a:r>
            <a:r>
              <a:rPr lang="id-ID" sz="2000" dirty="0" smtClean="0"/>
              <a:t>aniqlangan</a:t>
            </a:r>
            <a:r>
              <a:rPr lang="id-ID" sz="2000" dirty="0"/>
              <a:t>, bu yerda </a:t>
            </a:r>
            <a:r>
              <a:rPr lang="id-ID" sz="2000" i="1" dirty="0"/>
              <a:t>h </a:t>
            </a:r>
            <a:r>
              <a:rPr lang="id-ID" sz="2000" dirty="0"/>
              <a:t>− ijara vaqti (soatda). 4 soat va 10 soat uchun ijaraga qancha mablag‘ sarflanadi?</a:t>
            </a:r>
            <a:endParaRPr lang="ru-RU" sz="2000" dirty="0"/>
          </a:p>
        </p:txBody>
      </p:sp>
      <p:pic>
        <p:nvPicPr>
          <p:cNvPr id="15" name="image46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76256" y="1146589"/>
            <a:ext cx="1998520" cy="141496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500" y="3709381"/>
            <a:ext cx="10320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err="1" smtClean="0">
                <a:solidFill>
                  <a:srgbClr val="00B050"/>
                </a:solidFill>
              </a:rPr>
              <a:t>Yechish</a:t>
            </a:r>
            <a:r>
              <a:rPr lang="en-US" sz="2000" b="1" i="1" dirty="0" smtClean="0">
                <a:solidFill>
                  <a:srgbClr val="00B050"/>
                </a:solidFill>
              </a:rPr>
              <a:t>.</a:t>
            </a: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067577" y="3762662"/>
            <a:ext cx="66727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i="1" dirty="0"/>
              <a:t>C </a:t>
            </a:r>
            <a:r>
              <a:rPr lang="id-ID" sz="2000" dirty="0" smtClean="0"/>
              <a:t>(</a:t>
            </a:r>
            <a:r>
              <a:rPr lang="id-ID" sz="2000" i="1" dirty="0" smtClean="0"/>
              <a:t>h</a:t>
            </a:r>
            <a:r>
              <a:rPr lang="id-ID" sz="2000" dirty="0" smtClean="0"/>
              <a:t>)= 5</a:t>
            </a:r>
            <a:r>
              <a:rPr lang="id-ID" sz="2000" i="1" dirty="0" smtClean="0"/>
              <a:t>h </a:t>
            </a:r>
            <a:r>
              <a:rPr lang="id-ID" sz="2000" dirty="0"/>
              <a:t>+8 </a:t>
            </a:r>
            <a:r>
              <a:rPr lang="id-ID" sz="2000" dirty="0" smtClean="0"/>
              <a:t>formuladan </a:t>
            </a:r>
            <a:r>
              <a:rPr lang="id-ID" sz="2000" dirty="0"/>
              <a:t>foydalanib</a:t>
            </a:r>
            <a:r>
              <a:rPr lang="id-ID" sz="2000" dirty="0" smtClean="0"/>
              <a:t>,</a:t>
            </a:r>
            <a:r>
              <a:rPr lang="id-ID" sz="2000" i="1" dirty="0"/>
              <a:t> C </a:t>
            </a:r>
            <a:r>
              <a:rPr lang="id-ID" sz="2000" dirty="0"/>
              <a:t>(</a:t>
            </a:r>
            <a:r>
              <a:rPr lang="id-ID" sz="2000" dirty="0" smtClean="0"/>
              <a:t>4)</a:t>
            </a:r>
            <a:r>
              <a:rPr lang="en-US" sz="2000" dirty="0" smtClean="0"/>
              <a:t> </a:t>
            </a:r>
            <a:r>
              <a:rPr lang="en-US" sz="2000" dirty="0" err="1" smtClean="0"/>
              <a:t>va</a:t>
            </a:r>
            <a:r>
              <a:rPr lang="en-US" sz="2000" dirty="0" smtClean="0"/>
              <a:t> </a:t>
            </a:r>
            <a:r>
              <a:rPr lang="id-ID" sz="2000" i="1" dirty="0"/>
              <a:t>C </a:t>
            </a:r>
            <a:r>
              <a:rPr lang="id-ID" sz="2000" dirty="0" smtClean="0"/>
              <a:t>(</a:t>
            </a:r>
            <a:r>
              <a:rPr lang="en-US" sz="2000" dirty="0" smtClean="0"/>
              <a:t>10</a:t>
            </a:r>
            <a:r>
              <a:rPr lang="id-ID" sz="2000" dirty="0" smtClean="0"/>
              <a:t>) </a:t>
            </a:r>
            <a:r>
              <a:rPr lang="en-US" sz="2000" dirty="0" err="1" smtClean="0"/>
              <a:t>ni</a:t>
            </a:r>
            <a:r>
              <a:rPr lang="en-US" sz="2000" dirty="0" smtClean="0"/>
              <a:t> </a:t>
            </a:r>
            <a:r>
              <a:rPr lang="en-US" sz="2000" dirty="0" err="1" smtClean="0"/>
              <a:t>topamiz</a:t>
            </a:r>
            <a:r>
              <a:rPr lang="en-US" sz="2000" dirty="0" smtClean="0"/>
              <a:t>.</a:t>
            </a:r>
            <a:r>
              <a:rPr lang="id-ID" sz="2000" dirty="0" smtClean="0"/>
              <a:t> 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5500" y="4189691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i="1" dirty="0"/>
              <a:t>C </a:t>
            </a:r>
            <a:r>
              <a:rPr lang="id-ID" sz="2000" dirty="0"/>
              <a:t>(</a:t>
            </a:r>
            <a:r>
              <a:rPr lang="id-ID" sz="2000" dirty="0" smtClean="0"/>
              <a:t>4 ) = 5 ∙ 4 + 8 = </a:t>
            </a:r>
            <a:r>
              <a:rPr lang="id-ID" sz="2000" dirty="0"/>
              <a:t>20+ 8 = 28 </a:t>
            </a:r>
            <a:r>
              <a:rPr lang="en-US" sz="2000" dirty="0" smtClean="0"/>
              <a:t> </a:t>
            </a:r>
            <a:r>
              <a:rPr lang="id-ID" sz="2000" dirty="0" smtClean="0"/>
              <a:t>va </a:t>
            </a:r>
            <a:r>
              <a:rPr lang="en-US" sz="2000" dirty="0" smtClean="0"/>
              <a:t> </a:t>
            </a:r>
            <a:r>
              <a:rPr lang="id-ID" sz="2000" i="1" dirty="0" smtClean="0"/>
              <a:t>C</a:t>
            </a:r>
            <a:r>
              <a:rPr lang="id-ID" sz="2000" dirty="0" smtClean="0"/>
              <a:t>(10</a:t>
            </a:r>
            <a:r>
              <a:rPr lang="id-ID" sz="2000" dirty="0"/>
              <a:t>) =5∙10+8=50+8=58</a:t>
            </a:r>
            <a:endParaRPr lang="ru-RU" sz="2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862206" y="4659982"/>
            <a:ext cx="72127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i="1" dirty="0" err="1" smtClean="0">
                <a:solidFill>
                  <a:srgbClr val="0070C0"/>
                </a:solidFill>
              </a:rPr>
              <a:t>Javob</a:t>
            </a:r>
            <a:r>
              <a:rPr lang="en-US" sz="1800" b="1" i="1" dirty="0" smtClean="0">
                <a:solidFill>
                  <a:srgbClr val="0070C0"/>
                </a:solidFill>
              </a:rPr>
              <a:t>: </a:t>
            </a:r>
            <a:r>
              <a:rPr lang="id-ID" sz="1800" b="1" dirty="0">
                <a:solidFill>
                  <a:srgbClr val="0070C0"/>
                </a:solidFill>
              </a:rPr>
              <a:t>4 soatga 28 AQSh </a:t>
            </a:r>
            <a:r>
              <a:rPr lang="id-ID" sz="1800" b="1" dirty="0" smtClean="0">
                <a:solidFill>
                  <a:srgbClr val="0070C0"/>
                </a:solidFill>
              </a:rPr>
              <a:t>dollari</a:t>
            </a:r>
            <a:r>
              <a:rPr lang="id-ID" sz="1800" b="1" dirty="0">
                <a:solidFill>
                  <a:srgbClr val="0070C0"/>
                </a:solidFill>
              </a:rPr>
              <a:t>, 10 soatga esa 58 AQSh dollari </a:t>
            </a:r>
            <a:r>
              <a:rPr lang="id-ID" sz="1800" b="1" dirty="0" smtClean="0">
                <a:solidFill>
                  <a:srgbClr val="0070C0"/>
                </a:solidFill>
              </a:rPr>
              <a:t>sarflanadi</a:t>
            </a:r>
            <a:r>
              <a:rPr lang="id-ID" sz="1800" b="1" dirty="0">
                <a:solidFill>
                  <a:srgbClr val="0070C0"/>
                </a:solidFill>
              </a:rPr>
              <a:t>.</a:t>
            </a:r>
            <a:endParaRPr lang="ru-RU" sz="1800" b="1" dirty="0">
              <a:solidFill>
                <a:srgbClr val="0070C0"/>
              </a:solidFill>
            </a:endParaRPr>
          </a:p>
        </p:txBody>
      </p:sp>
      <p:sp>
        <p:nvSpPr>
          <p:cNvPr id="20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/>
            <a:r>
              <a:rPr lang="en-US" sz="4000" b="0" dirty="0" err="1">
                <a:solidFill>
                  <a:schemeClr val="bg1"/>
                </a:solidFill>
              </a:rPr>
              <a:t>Chiziqli</a:t>
            </a:r>
            <a:r>
              <a:rPr lang="en-US" sz="4000" b="0" dirty="0">
                <a:solidFill>
                  <a:schemeClr val="bg1"/>
                </a:solidFill>
              </a:rPr>
              <a:t> </a:t>
            </a:r>
            <a:r>
              <a:rPr lang="en-US" sz="4000" b="0" dirty="0" err="1">
                <a:solidFill>
                  <a:schemeClr val="bg1"/>
                </a:solidFill>
              </a:rPr>
              <a:t>va</a:t>
            </a:r>
            <a:r>
              <a:rPr lang="en-US" sz="4000" b="0" dirty="0">
                <a:solidFill>
                  <a:schemeClr val="bg1"/>
                </a:solidFill>
              </a:rPr>
              <a:t> </a:t>
            </a:r>
            <a:r>
              <a:rPr lang="en-US" sz="4000" b="0" dirty="0" err="1">
                <a:solidFill>
                  <a:schemeClr val="bg1"/>
                </a:solidFill>
              </a:rPr>
              <a:t>kvadratik</a:t>
            </a:r>
            <a:r>
              <a:rPr lang="en-US" sz="4000" b="0" dirty="0">
                <a:solidFill>
                  <a:schemeClr val="bg1"/>
                </a:solidFill>
              </a:rPr>
              <a:t> </a:t>
            </a:r>
            <a:r>
              <a:rPr lang="en-US" sz="4000" b="0" dirty="0" err="1">
                <a:solidFill>
                  <a:schemeClr val="bg1"/>
                </a:solidFill>
              </a:rPr>
              <a:t>modellar</a:t>
            </a:r>
            <a:endParaRPr lang="en-US" sz="4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9231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20538"/>
            <a:ext cx="9143998" cy="936104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-20538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o‘zgaruvchili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irratsional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tengsizliklar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915566"/>
            <a:ext cx="9001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b="1" i="1" dirty="0">
                <a:solidFill>
                  <a:srgbClr val="00B050"/>
                </a:solidFill>
              </a:rPr>
              <a:t>2- misol. </a:t>
            </a:r>
            <a:r>
              <a:rPr lang="id-ID" sz="2200" dirty="0"/>
              <a:t>Nyu Yorkda taksi </a:t>
            </a:r>
            <a:r>
              <a:rPr lang="en-US" sz="2200" dirty="0" err="1" smtClean="0"/>
              <a:t>yo‘lovchi</a:t>
            </a:r>
            <a:r>
              <a:rPr lang="en-US" sz="2200" dirty="0" smtClean="0"/>
              <a:t> </a:t>
            </a:r>
            <a:r>
              <a:rPr lang="id-ID" sz="2200" dirty="0" smtClean="0"/>
              <a:t>olish </a:t>
            </a:r>
            <a:r>
              <a:rPr lang="id-ID" sz="2200" dirty="0"/>
              <a:t>uchun to‘xtashga 3 AQSh dollari </a:t>
            </a:r>
            <a:r>
              <a:rPr lang="id-ID" sz="2200" dirty="0" smtClean="0"/>
              <a:t>30</a:t>
            </a:r>
            <a:r>
              <a:rPr lang="en-US" sz="2200" dirty="0" smtClean="0"/>
              <a:t> </a:t>
            </a:r>
            <a:r>
              <a:rPr lang="id-ID" sz="2200" dirty="0" smtClean="0"/>
              <a:t>sent</a:t>
            </a:r>
            <a:r>
              <a:rPr lang="id-ID" sz="2200" dirty="0"/>
              <a:t>, har kilometrga esa 1 AQSh dollari 75 sent oladi.</a:t>
            </a:r>
            <a:endParaRPr lang="ru-RU" sz="2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" y="1661006"/>
            <a:ext cx="89655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/>
              <a:t>a) </a:t>
            </a:r>
            <a:r>
              <a:rPr lang="id-ID" sz="2000" dirty="0" smtClean="0"/>
              <a:t>Jadvalni </a:t>
            </a:r>
            <a:r>
              <a:rPr lang="id-ID" sz="2000" dirty="0"/>
              <a:t>daftaringizga ko‘chirib oling va uni to‘ldiring:</a:t>
            </a:r>
            <a:endParaRPr lang="ru-RU" sz="20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039077"/>
              </p:ext>
            </p:extLst>
          </p:nvPr>
        </p:nvGraphicFramePr>
        <p:xfrm>
          <a:off x="109538" y="2063793"/>
          <a:ext cx="8833287" cy="120238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497042"/>
                <a:gridCol w="874539"/>
                <a:gridCol w="874539"/>
                <a:gridCol w="874539"/>
                <a:gridCol w="874539"/>
                <a:gridCol w="874539"/>
                <a:gridCol w="963550"/>
              </a:tblGrid>
              <a:tr h="723981">
                <a:tc>
                  <a:txBody>
                    <a:bodyPr/>
                    <a:lstStyle/>
                    <a:p>
                      <a:pPr marL="474345" algn="ctr">
                        <a:lnSpc>
                          <a:spcPts val="139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</a:rPr>
                        <a:t>d – masofa (km)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139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</a:rPr>
                        <a:t>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139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</a:rPr>
                        <a:t>2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139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</a:rPr>
                        <a:t>4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139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</a:rPr>
                        <a:t>6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139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</a:rPr>
                        <a:t>8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5895" marR="170815" algn="ctr">
                        <a:lnSpc>
                          <a:spcPts val="139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</a:rPr>
                        <a:t>10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8400">
                <a:tc>
                  <a:txBody>
                    <a:bodyPr/>
                    <a:lstStyle/>
                    <a:p>
                      <a:pPr marL="463550" algn="ctr">
                        <a:lnSpc>
                          <a:spcPts val="139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</a:rPr>
                        <a:t>C – mablag‘ ($)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68452" y="3275861"/>
            <a:ext cx="89655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/>
              <a:t>b) </a:t>
            </a:r>
            <a:r>
              <a:rPr lang="id-ID" sz="2000" i="1" dirty="0" smtClean="0"/>
              <a:t>C </a:t>
            </a:r>
            <a:r>
              <a:rPr lang="id-ID" sz="2000" dirty="0"/>
              <a:t>va </a:t>
            </a:r>
            <a:r>
              <a:rPr lang="id-ID" sz="2000" i="1" dirty="0"/>
              <a:t>d </a:t>
            </a:r>
            <a:r>
              <a:rPr lang="id-ID" sz="2000" dirty="0"/>
              <a:t>orasidagi bog‘lanishni grafik ko‘rinishda ifodalang</a:t>
            </a:r>
            <a:r>
              <a:rPr lang="id-ID" sz="2000" dirty="0" smtClean="0"/>
              <a:t>;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9248" y="3702419"/>
            <a:ext cx="89655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/>
              <a:t>c</a:t>
            </a:r>
            <a:r>
              <a:rPr lang="en-US" sz="2000" dirty="0" smtClean="0"/>
              <a:t>) </a:t>
            </a:r>
            <a:r>
              <a:rPr lang="id-ID" sz="2000" i="1" dirty="0"/>
              <a:t>C </a:t>
            </a:r>
            <a:r>
              <a:rPr lang="id-ID" sz="2000" dirty="0"/>
              <a:t>(</a:t>
            </a:r>
            <a:r>
              <a:rPr lang="id-ID" sz="2000" i="1" dirty="0"/>
              <a:t>d</a:t>
            </a:r>
            <a:r>
              <a:rPr lang="id-ID" sz="2000" dirty="0"/>
              <a:t>) funksiyaning algebraik </a:t>
            </a:r>
            <a:r>
              <a:rPr lang="id-ID" sz="2000" dirty="0" smtClean="0"/>
              <a:t>ko‘rinishini</a:t>
            </a:r>
            <a:r>
              <a:rPr lang="en-US" sz="2000" dirty="0" smtClean="0"/>
              <a:t> </a:t>
            </a:r>
            <a:r>
              <a:rPr lang="id-ID" sz="2000" dirty="0" smtClean="0"/>
              <a:t>–</a:t>
            </a:r>
            <a:r>
              <a:rPr lang="en-US" sz="2000" dirty="0" smtClean="0"/>
              <a:t> </a:t>
            </a:r>
            <a:r>
              <a:rPr lang="id-ID" sz="2000" dirty="0" smtClean="0"/>
              <a:t>formulasini </a:t>
            </a:r>
            <a:r>
              <a:rPr lang="id-ID" sz="2000" dirty="0"/>
              <a:t>yozing;</a:t>
            </a:r>
            <a:endParaRPr lang="ru-RU" sz="2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9763" y="4043644"/>
            <a:ext cx="89655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/>
              <a:t>d</a:t>
            </a:r>
            <a:r>
              <a:rPr lang="en-US" sz="2000" dirty="0" smtClean="0"/>
              <a:t>) </a:t>
            </a:r>
            <a:r>
              <a:rPr lang="id-ID" sz="2000" dirty="0"/>
              <a:t>9,4 km yurish uchun qancha mablag‘ sarflanadi?</a:t>
            </a:r>
            <a:endParaRPr lang="ru-RU" sz="2000" dirty="0"/>
          </a:p>
        </p:txBody>
      </p:sp>
      <p:sp>
        <p:nvSpPr>
          <p:cNvPr id="20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/>
            <a:r>
              <a:rPr lang="en-US" sz="4000" b="0" dirty="0" err="1" smtClean="0">
                <a:solidFill>
                  <a:schemeClr val="bg1"/>
                </a:solidFill>
              </a:rPr>
              <a:t>Chiziqli</a:t>
            </a:r>
            <a:r>
              <a:rPr lang="en-US" sz="4000" b="0" dirty="0" smtClean="0">
                <a:solidFill>
                  <a:schemeClr val="bg1"/>
                </a:solidFill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</a:rPr>
              <a:t>va</a:t>
            </a:r>
            <a:r>
              <a:rPr lang="en-US" sz="4000" b="0" dirty="0" smtClean="0">
                <a:solidFill>
                  <a:schemeClr val="bg1"/>
                </a:solidFill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</a:rPr>
              <a:t>kvadratik</a:t>
            </a:r>
            <a:r>
              <a:rPr lang="en-US" sz="4000" b="0" dirty="0" smtClean="0">
                <a:solidFill>
                  <a:schemeClr val="bg1"/>
                </a:solidFill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</a:rPr>
              <a:t>modellar</a:t>
            </a:r>
            <a:endParaRPr lang="en-US" sz="4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917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20538"/>
            <a:ext cx="9143998" cy="936104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-20538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o‘zgaruvchili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irratsional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tengsizliklar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/>
            <a:r>
              <a:rPr lang="en-US" sz="4000" b="0" dirty="0" err="1">
                <a:solidFill>
                  <a:schemeClr val="bg1"/>
                </a:solidFill>
              </a:rPr>
              <a:t>Chiziqli</a:t>
            </a:r>
            <a:r>
              <a:rPr lang="en-US" sz="4000" b="0" dirty="0">
                <a:solidFill>
                  <a:schemeClr val="bg1"/>
                </a:solidFill>
              </a:rPr>
              <a:t> </a:t>
            </a:r>
            <a:r>
              <a:rPr lang="en-US" sz="4000" b="0" dirty="0" err="1">
                <a:solidFill>
                  <a:schemeClr val="bg1"/>
                </a:solidFill>
              </a:rPr>
              <a:t>va</a:t>
            </a:r>
            <a:r>
              <a:rPr lang="en-US" sz="4000" b="0" dirty="0">
                <a:solidFill>
                  <a:schemeClr val="bg1"/>
                </a:solidFill>
              </a:rPr>
              <a:t> </a:t>
            </a:r>
            <a:r>
              <a:rPr lang="en-US" sz="4000" b="0" dirty="0" err="1">
                <a:solidFill>
                  <a:schemeClr val="bg1"/>
                </a:solidFill>
              </a:rPr>
              <a:t>kvadratik</a:t>
            </a:r>
            <a:r>
              <a:rPr lang="en-US" sz="4000" b="0" dirty="0">
                <a:solidFill>
                  <a:schemeClr val="bg1"/>
                </a:solidFill>
              </a:rPr>
              <a:t> </a:t>
            </a:r>
            <a:r>
              <a:rPr lang="en-US" sz="4000" b="0" dirty="0" err="1">
                <a:solidFill>
                  <a:schemeClr val="bg1"/>
                </a:solidFill>
              </a:rPr>
              <a:t>modellar</a:t>
            </a:r>
            <a:endParaRPr lang="en-US" sz="4000" b="0" dirty="0">
              <a:solidFill>
                <a:schemeClr val="bg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3693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8363" y="926617"/>
            <a:ext cx="13704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err="1">
                <a:solidFill>
                  <a:srgbClr val="00B050"/>
                </a:solidFill>
              </a:rPr>
              <a:t>Yechish</a:t>
            </a:r>
            <a:r>
              <a:rPr lang="en-US" sz="2800" b="1" i="1" dirty="0">
                <a:solidFill>
                  <a:srgbClr val="00B050"/>
                </a:solidFill>
              </a:rPr>
              <a:t>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408943"/>
              </p:ext>
            </p:extLst>
          </p:nvPr>
        </p:nvGraphicFramePr>
        <p:xfrm>
          <a:off x="68363" y="1510317"/>
          <a:ext cx="8937868" cy="11517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538444"/>
                <a:gridCol w="884893"/>
                <a:gridCol w="884893"/>
                <a:gridCol w="884893"/>
                <a:gridCol w="884893"/>
                <a:gridCol w="884893"/>
                <a:gridCol w="974959"/>
              </a:tblGrid>
              <a:tr h="498805">
                <a:tc>
                  <a:txBody>
                    <a:bodyPr/>
                    <a:lstStyle/>
                    <a:p>
                      <a:pPr marL="474980" algn="ctr">
                        <a:lnSpc>
                          <a:spcPts val="1415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d – masofa (km)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42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42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42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42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6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42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8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390" marR="72390" algn="ctr">
                        <a:lnSpc>
                          <a:spcPts val="142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10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652907">
                <a:tc>
                  <a:txBody>
                    <a:bodyPr/>
                    <a:lstStyle/>
                    <a:p>
                      <a:pPr marL="464185" algn="ctr">
                        <a:lnSpc>
                          <a:spcPts val="1415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C – mablag‘ ($)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6515" marR="45085" algn="ctr">
                        <a:lnSpc>
                          <a:spcPts val="142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6515" marR="45085" algn="ctr">
                        <a:lnSpc>
                          <a:spcPts val="142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6515" marR="45720" algn="ctr">
                        <a:lnSpc>
                          <a:spcPts val="142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6515" marR="46355" algn="ctr">
                        <a:lnSpc>
                          <a:spcPts val="142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6515" marR="46355" algn="ctr">
                        <a:lnSpc>
                          <a:spcPts val="142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1915" marR="72390" algn="ctr">
                        <a:lnSpc>
                          <a:spcPts val="142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5496" y="2710513"/>
                <a:ext cx="8790713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d-ID" sz="2000" dirty="0" smtClean="0"/>
                  <a:t>a)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=3,30+</m:t>
                    </m:r>
                    <m:r>
                      <a:rPr lang="en-US" sz="2000" b="0" i="1" smtClean="0">
                        <a:latin typeface="Cambria Math"/>
                      </a:rPr>
                      <m:t>0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1,75=3,30</m:t>
                    </m:r>
                  </m:oMath>
                </a14:m>
                <a:r>
                  <a:rPr lang="en-US" sz="2000" dirty="0" smtClean="0"/>
                  <a:t>,  </a:t>
                </a:r>
                <a:r>
                  <a:rPr lang="id-ID" sz="2000" dirty="0" smtClean="0"/>
                  <a:t>3,3 </a:t>
                </a:r>
                <a:r>
                  <a:rPr lang="id-ID" sz="2000" dirty="0"/>
                  <a:t>AQSh dollariga ketma-ket 2∙1,75=3,5 AQSh dollarini qo‘shib, </a:t>
                </a:r>
                <a:r>
                  <a:rPr lang="id-ID" sz="2000" dirty="0" smtClean="0"/>
                  <a:t>kataklarni </a:t>
                </a:r>
                <a:r>
                  <a:rPr lang="id-ID" sz="2000" dirty="0"/>
                  <a:t>to‘ldiramiz</a:t>
                </a:r>
                <a:r>
                  <a:rPr lang="id-ID" sz="2000" dirty="0" smtClean="0"/>
                  <a:t>:</a:t>
                </a:r>
                <a:r>
                  <a:rPr lang="en-US" sz="2000" dirty="0" smtClean="0"/>
                  <a:t> </a:t>
                </a:r>
                <a:endParaRPr lang="ru-RU" sz="20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710513"/>
                <a:ext cx="8790713" cy="707886"/>
              </a:xfrm>
              <a:prstGeom prst="rect">
                <a:avLst/>
              </a:prstGeom>
              <a:blipFill rotWithShape="1">
                <a:blip r:embed="rId3"/>
                <a:stretch>
                  <a:fillRect l="-763" t="-4310" b="-146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Прямоугольник 18"/>
          <p:cNvSpPr/>
          <p:nvPr/>
        </p:nvSpPr>
        <p:spPr>
          <a:xfrm>
            <a:off x="3563888" y="2354975"/>
            <a:ext cx="830677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6515" marR="45085" algn="ctr">
              <a:lnSpc>
                <a:spcPts val="1420"/>
              </a:lnSpc>
              <a:spcBef>
                <a:spcPts val="5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</a:rPr>
              <a:t>3</a:t>
            </a:r>
            <a:r>
              <a:rPr lang="id-ID" sz="2400" dirty="0" smtClean="0">
                <a:solidFill>
                  <a:schemeClr val="bg1"/>
                </a:solidFill>
              </a:rPr>
              <a:t>,</a:t>
            </a:r>
            <a:r>
              <a:rPr lang="en-US" sz="2400" dirty="0" smtClean="0">
                <a:solidFill>
                  <a:schemeClr val="bg1"/>
                </a:solidFill>
              </a:rPr>
              <a:t>3</a:t>
            </a:r>
            <a:r>
              <a:rPr lang="id-ID" sz="2400" dirty="0" smtClean="0">
                <a:solidFill>
                  <a:schemeClr val="bg1"/>
                </a:solidFill>
              </a:rPr>
              <a:t>0</a:t>
            </a:r>
            <a:endParaRPr lang="ru-RU" sz="2400" dirty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35070" y="2354975"/>
            <a:ext cx="830677" cy="3063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6515" marR="45085" algn="ctr">
              <a:lnSpc>
                <a:spcPts val="1420"/>
              </a:lnSpc>
              <a:spcBef>
                <a:spcPts val="50"/>
              </a:spcBef>
              <a:spcAft>
                <a:spcPts val="0"/>
              </a:spcAft>
            </a:pPr>
            <a:r>
              <a:rPr lang="id-ID" sz="2400" dirty="0">
                <a:solidFill>
                  <a:schemeClr val="bg1"/>
                </a:solidFill>
              </a:rPr>
              <a:t>6,80</a:t>
            </a:r>
            <a:endParaRPr lang="ru-RU" sz="2400" dirty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291795" y="2354224"/>
            <a:ext cx="986167" cy="3063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6515" marR="45085" algn="ctr">
              <a:lnSpc>
                <a:spcPts val="1420"/>
              </a:lnSpc>
              <a:spcBef>
                <a:spcPts val="5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10</a:t>
            </a:r>
            <a:r>
              <a:rPr lang="id-ID" sz="2400" dirty="0" smtClean="0">
                <a:solidFill>
                  <a:schemeClr val="bg1"/>
                </a:solidFill>
              </a:rPr>
              <a:t>,</a:t>
            </a:r>
            <a:r>
              <a:rPr lang="en-US" sz="2400" dirty="0" smtClean="0">
                <a:solidFill>
                  <a:schemeClr val="bg1"/>
                </a:solidFill>
              </a:rPr>
              <a:t>3</a:t>
            </a:r>
            <a:r>
              <a:rPr lang="id-ID" sz="2400" dirty="0" smtClean="0">
                <a:solidFill>
                  <a:schemeClr val="bg1"/>
                </a:solidFill>
              </a:rPr>
              <a:t>0</a:t>
            </a:r>
            <a:endParaRPr lang="ru-RU" sz="2400" dirty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262977" y="2354224"/>
            <a:ext cx="986167" cy="3063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6515" marR="45085" algn="ctr">
              <a:lnSpc>
                <a:spcPts val="1420"/>
              </a:lnSpc>
              <a:spcBef>
                <a:spcPts val="5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13</a:t>
            </a:r>
            <a:r>
              <a:rPr lang="id-ID" sz="2400" dirty="0" smtClean="0">
                <a:solidFill>
                  <a:schemeClr val="bg1"/>
                </a:solidFill>
              </a:rPr>
              <a:t>,80</a:t>
            </a:r>
            <a:endParaRPr lang="ru-RU" sz="2400" dirty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048880" y="2355726"/>
            <a:ext cx="986167" cy="3063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6515" marR="45085" algn="ctr">
              <a:lnSpc>
                <a:spcPts val="1420"/>
              </a:lnSpc>
              <a:spcBef>
                <a:spcPts val="5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17,3</a:t>
            </a:r>
            <a:r>
              <a:rPr lang="id-ID" sz="2400" dirty="0" smtClean="0">
                <a:solidFill>
                  <a:schemeClr val="bg1"/>
                </a:solidFill>
              </a:rPr>
              <a:t>0</a:t>
            </a:r>
            <a:endParaRPr lang="ru-RU" sz="2400" dirty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020062" y="2355726"/>
            <a:ext cx="986167" cy="3063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6515" marR="45085" algn="ctr">
              <a:lnSpc>
                <a:spcPts val="1420"/>
              </a:lnSpc>
              <a:spcBef>
                <a:spcPts val="5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20</a:t>
            </a:r>
            <a:r>
              <a:rPr lang="id-ID" sz="2400" dirty="0" smtClean="0">
                <a:solidFill>
                  <a:schemeClr val="bg1"/>
                </a:solidFill>
              </a:rPr>
              <a:t>,80</a:t>
            </a:r>
            <a:endParaRPr lang="ru-RU" sz="2400" dirty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4" y="3418397"/>
            <a:ext cx="3472873" cy="1725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77" name="Прямоугольник 3076"/>
              <p:cNvSpPr/>
              <p:nvPr/>
            </p:nvSpPr>
            <p:spPr>
              <a:xfrm>
                <a:off x="4950408" y="3270669"/>
                <a:ext cx="3277290" cy="43088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200" dirty="0" smtClean="0"/>
                  <a:t>c</a:t>
                </a:r>
                <a:r>
                  <a:rPr lang="id-ID" sz="2200" dirty="0" smtClean="0"/>
                  <a:t>)</a:t>
                </a: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en-US" sz="2200" i="1">
                        <a:latin typeface="Cambria Math"/>
                      </a:rPr>
                      <m:t>=3,30+</m:t>
                    </m:r>
                    <m:r>
                      <a:rPr lang="en-US" sz="2200" b="0" i="1" smtClean="0">
                        <a:latin typeface="Cambria Math"/>
                      </a:rPr>
                      <m:t>𝑑</m:t>
                    </m:r>
                    <m:r>
                      <a:rPr lang="en-US" sz="2200" i="1">
                        <a:latin typeface="Cambria Math"/>
                        <a:ea typeface="Cambria Math"/>
                      </a:rPr>
                      <m:t>∙1,75</m:t>
                    </m:r>
                  </m:oMath>
                </a14:m>
                <a:endParaRPr lang="ru-RU" sz="2200" dirty="0"/>
              </a:p>
            </p:txBody>
          </p:sp>
        </mc:Choice>
        <mc:Fallback xmlns="">
          <p:sp>
            <p:nvSpPr>
              <p:cNvPr id="3077" name="Прямоугольник 30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408" y="3270669"/>
                <a:ext cx="3277290" cy="430887"/>
              </a:xfrm>
              <a:prstGeom prst="rect">
                <a:avLst/>
              </a:prstGeom>
              <a:blipFill rotWithShape="1">
                <a:blip r:embed="rId5"/>
                <a:stretch>
                  <a:fillRect l="-2230" t="-8571" b="-28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3979226" y="3944174"/>
                <a:ext cx="5027003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200" dirty="0"/>
                  <a:t>d</a:t>
                </a:r>
                <a:r>
                  <a:rPr lang="id-ID" sz="2200" dirty="0" smtClean="0"/>
                  <a:t>)</a:t>
                </a: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9,4</m:t>
                        </m:r>
                      </m:e>
                    </m:d>
                    <m:r>
                      <a:rPr lang="en-US" sz="2200" i="1">
                        <a:latin typeface="Cambria Math"/>
                      </a:rPr>
                      <m:t>=3,30+</m:t>
                    </m:r>
                    <m:r>
                      <a:rPr lang="en-US" sz="2200" b="0" i="1" smtClean="0">
                        <a:latin typeface="Cambria Math"/>
                      </a:rPr>
                      <m:t>9,4</m:t>
                    </m:r>
                    <m:r>
                      <a:rPr lang="en-US" sz="2200" i="1">
                        <a:latin typeface="Cambria Math"/>
                        <a:ea typeface="Cambria Math"/>
                      </a:rPr>
                      <m:t>∙1,75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=19,75</m:t>
                    </m:r>
                  </m:oMath>
                </a14:m>
                <a:endParaRPr lang="ru-RU" sz="2200" dirty="0"/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226" y="3944174"/>
                <a:ext cx="5027003" cy="430887"/>
              </a:xfrm>
              <a:prstGeom prst="rect">
                <a:avLst/>
              </a:prstGeom>
              <a:blipFill rotWithShape="1">
                <a:blip r:embed="rId6"/>
                <a:stretch>
                  <a:fillRect l="-1578" t="-8451" b="-26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3080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0" grpId="0"/>
      <p:bldP spid="22" grpId="0"/>
      <p:bldP spid="23" grpId="0"/>
      <p:bldP spid="24" grpId="0"/>
      <p:bldP spid="25" grpId="0"/>
      <p:bldP spid="3077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20538"/>
            <a:ext cx="9143998" cy="936104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-20538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o‘zgaruvchili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irratsional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tengsizliklar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/>
            <a:r>
              <a:rPr lang="en-US" sz="4000" b="0" dirty="0" err="1">
                <a:solidFill>
                  <a:schemeClr val="bg1"/>
                </a:solidFill>
              </a:rPr>
              <a:t>Chiziqli</a:t>
            </a:r>
            <a:r>
              <a:rPr lang="en-US" sz="4000" b="0" dirty="0">
                <a:solidFill>
                  <a:schemeClr val="bg1"/>
                </a:solidFill>
              </a:rPr>
              <a:t> </a:t>
            </a:r>
            <a:r>
              <a:rPr lang="en-US" sz="4000" b="0" dirty="0" err="1">
                <a:solidFill>
                  <a:schemeClr val="bg1"/>
                </a:solidFill>
              </a:rPr>
              <a:t>va</a:t>
            </a:r>
            <a:r>
              <a:rPr lang="en-US" sz="4000" b="0" dirty="0">
                <a:solidFill>
                  <a:schemeClr val="bg1"/>
                </a:solidFill>
              </a:rPr>
              <a:t> </a:t>
            </a:r>
            <a:r>
              <a:rPr lang="en-US" sz="4000" b="0" dirty="0" err="1">
                <a:solidFill>
                  <a:schemeClr val="bg1"/>
                </a:solidFill>
              </a:rPr>
              <a:t>kvadratik</a:t>
            </a:r>
            <a:r>
              <a:rPr lang="en-US" sz="4000" b="0" dirty="0">
                <a:solidFill>
                  <a:schemeClr val="bg1"/>
                </a:solidFill>
              </a:rPr>
              <a:t> </a:t>
            </a:r>
            <a:r>
              <a:rPr lang="en-US" sz="4000" b="0" dirty="0" err="1">
                <a:solidFill>
                  <a:schemeClr val="bg1"/>
                </a:solidFill>
              </a:rPr>
              <a:t>modellar</a:t>
            </a:r>
            <a:endParaRPr lang="en-US" sz="4000" b="0" dirty="0">
              <a:solidFill>
                <a:schemeClr val="bg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7966" y="946773"/>
                <a:ext cx="8856984" cy="12319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d-ID" sz="2400" b="1" dirty="0" smtClean="0">
                    <a:solidFill>
                      <a:srgbClr val="0070C0"/>
                    </a:solidFill>
                  </a:rPr>
                  <a:t>Kvadrat funksiya</a:t>
                </a:r>
                <a:endParaRPr lang="ru-RU" sz="2400" b="1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id-ID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𝑎𝑥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</a:rPr>
                      <m:t>𝑏𝑥</m:t>
                    </m:r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id-ID" sz="2400" dirty="0"/>
                  <a:t>ko‘rinishdagi funksiya kvadrat fuksiya deyiladi, bu yerda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</m:oMath>
                </a14:m>
                <a:r>
                  <a:rPr lang="id-ID" sz="2400" i="1" dirty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𝑦</m:t>
                    </m:r>
                  </m:oMath>
                </a14:m>
                <a:r>
                  <a:rPr lang="id-ID" sz="2400" i="1" dirty="0"/>
                  <a:t> </a:t>
                </a:r>
                <a:r>
                  <a:rPr lang="id-ID" sz="2400" dirty="0"/>
                  <a:t>− o‘zgaruvchilar, </a:t>
                </a:r>
                <a:r>
                  <a:rPr lang="id-ID" sz="2400" i="1" dirty="0"/>
                  <a:t>a, b, c </a:t>
                </a:r>
                <a:r>
                  <a:rPr lang="id-ID" sz="2400" dirty="0"/>
                  <a:t>− berilgan sonlar, </a:t>
                </a:r>
                <a:r>
                  <a:rPr lang="id-ID" sz="2400" i="1" dirty="0"/>
                  <a:t>a≠</a:t>
                </a:r>
                <a:r>
                  <a:rPr lang="id-ID" sz="2400" dirty="0"/>
                  <a:t>0.</a:t>
                </a:r>
                <a:endParaRPr lang="ru-RU" sz="24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6" y="946773"/>
                <a:ext cx="8856984" cy="1231940"/>
              </a:xfrm>
              <a:prstGeom prst="rect">
                <a:avLst/>
              </a:prstGeom>
              <a:blipFill rotWithShape="1">
                <a:blip r:embed="rId3"/>
                <a:stretch>
                  <a:fillRect l="-1032" t="-3960" b="-79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6284" y="2067694"/>
                <a:ext cx="9036493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id-ID" sz="2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</a:rPr>
                          <m:t>𝑦</m:t>
                        </m:r>
                        <m:r>
                          <a:rPr lang="en-US" sz="2200" i="1">
                            <a:latin typeface="Cambria Math"/>
                          </a:rPr>
                          <m:t>=2</m:t>
                        </m:r>
                        <m:r>
                          <a:rPr lang="en-US" sz="2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latin typeface="Cambria Math"/>
                      </a:rPr>
                      <m:t>+</m:t>
                    </m:r>
                    <m:r>
                      <a:rPr lang="en-US" sz="2200" b="0" i="1" smtClean="0">
                        <a:latin typeface="Cambria Math"/>
                      </a:rPr>
                      <m:t>4</m:t>
                    </m:r>
                    <m:r>
                      <a:rPr lang="en-US" sz="2200" i="1">
                        <a:latin typeface="Cambria Math"/>
                      </a:rPr>
                      <m:t>𝑥</m:t>
                    </m:r>
                    <m:r>
                      <a:rPr lang="en-US" sz="2200" b="0" i="1" smtClean="0">
                        <a:latin typeface="Cambria Math"/>
                      </a:rPr>
                      <m:t>−</m:t>
                    </m:r>
                    <m:r>
                      <a:rPr lang="en-US" sz="2200" b="0" i="0" smtClean="0">
                        <a:latin typeface="Cambria Math"/>
                      </a:rPr>
                      <m:t>5</m:t>
                    </m:r>
                  </m:oMath>
                </a14:m>
                <a:r>
                  <a:rPr lang="en-US" sz="2200" dirty="0"/>
                  <a:t> </a:t>
                </a:r>
                <a:r>
                  <a:rPr lang="id-ID" sz="2200" dirty="0"/>
                  <a:t>funksiyaning a) </a:t>
                </a:r>
                <a:r>
                  <a:rPr lang="id-ID" sz="2200" i="1" dirty="0"/>
                  <a:t>x=</a:t>
                </a:r>
                <a:r>
                  <a:rPr lang="id-ID" sz="2200" dirty="0"/>
                  <a:t>0; b) </a:t>
                </a:r>
                <a:r>
                  <a:rPr lang="id-ID" sz="2200" i="1" dirty="0"/>
                  <a:t>x</a:t>
                </a:r>
                <a:r>
                  <a:rPr lang="id-ID" sz="2200" dirty="0"/>
                  <a:t>=3 nuqtalardagi qiymatini topaylik</a:t>
                </a:r>
                <a:r>
                  <a:rPr lang="id-ID" sz="2200" dirty="0" smtClean="0"/>
                  <a:t>.</a:t>
                </a:r>
                <a:endParaRPr lang="ru-RU" sz="22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4" y="2067694"/>
                <a:ext cx="9036493" cy="430887"/>
              </a:xfrm>
              <a:prstGeom prst="rect">
                <a:avLst/>
              </a:prstGeom>
              <a:blipFill rotWithShape="1">
                <a:blip r:embed="rId4"/>
                <a:stretch>
                  <a:fillRect l="-135" t="-8451" r="-472" b="-26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53755" y="2484448"/>
                <a:ext cx="9036493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d-ID" sz="2200" dirty="0" smtClean="0"/>
                  <a:t>a</a:t>
                </a:r>
                <a:r>
                  <a:rPr lang="id-ID" sz="2200" dirty="0"/>
                  <a:t>) </a:t>
                </a:r>
                <a:r>
                  <a:rPr lang="id-ID" sz="2200" i="1" dirty="0"/>
                  <a:t>x=</a:t>
                </a:r>
                <a:r>
                  <a:rPr lang="id-ID" sz="2200" dirty="0"/>
                  <a:t>0 bo‘lsin. U holda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</a:rPr>
                          <m:t>𝑦</m:t>
                        </m:r>
                        <m:r>
                          <a:rPr lang="en-US" sz="2200" i="1">
                            <a:latin typeface="Cambria Math"/>
                          </a:rPr>
                          <m:t>=2∙0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latin typeface="Cambria Math"/>
                      </a:rPr>
                      <m:t>+4</m:t>
                    </m:r>
                    <m:r>
                      <a:rPr lang="en-US" sz="220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200" b="0" i="1" smtClean="0">
                        <a:latin typeface="Cambria Math"/>
                      </a:rPr>
                      <m:t>0</m:t>
                    </m:r>
                    <m:r>
                      <a:rPr lang="en-US" sz="2200" i="1">
                        <a:latin typeface="Cambria Math"/>
                      </a:rPr>
                      <m:t>−</m:t>
                    </m:r>
                    <m:r>
                      <a:rPr lang="en-US" sz="2200" b="0" i="1" smtClean="0">
                        <a:latin typeface="Cambria Math"/>
                      </a:rPr>
                      <m:t>5=−5</m:t>
                    </m:r>
                  </m:oMath>
                </a14:m>
                <a:r>
                  <a:rPr lang="en-US" sz="2200" dirty="0" smtClean="0"/>
                  <a:t> </a:t>
                </a:r>
                <a:r>
                  <a:rPr lang="id-ID" sz="2200" dirty="0" smtClean="0"/>
                  <a:t>.</a:t>
                </a:r>
                <a:endParaRPr lang="ru-RU" sz="22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5" y="2484448"/>
                <a:ext cx="9036493" cy="430887"/>
              </a:xfrm>
              <a:prstGeom prst="rect">
                <a:avLst/>
              </a:prstGeom>
              <a:blipFill rotWithShape="1">
                <a:blip r:embed="rId5"/>
                <a:stretch>
                  <a:fillRect l="-877" t="-8571" b="-28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53755" y="2913599"/>
                <a:ext cx="9036493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d-ID" sz="2200" dirty="0" smtClean="0"/>
                  <a:t>b</a:t>
                </a:r>
                <a:r>
                  <a:rPr lang="id-ID" sz="2200" dirty="0"/>
                  <a:t>) </a:t>
                </a:r>
                <a:r>
                  <a:rPr lang="id-ID" sz="2200" i="1" dirty="0"/>
                  <a:t>x=</a:t>
                </a:r>
                <a:r>
                  <a:rPr lang="id-ID" sz="2200" dirty="0"/>
                  <a:t>3 bo‘lsin. U holda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</a:rPr>
                          <m:t>𝑦</m:t>
                        </m:r>
                        <m:r>
                          <a:rPr lang="en-US" sz="2200" i="1">
                            <a:latin typeface="Cambria Math"/>
                          </a:rPr>
                          <m:t>=2∙3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latin typeface="Cambria Math"/>
                      </a:rPr>
                      <m:t>+4</m:t>
                    </m:r>
                    <m:r>
                      <a:rPr lang="en-US" sz="220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3</m:t>
                    </m:r>
                    <m:r>
                      <a:rPr lang="en-US" sz="2200" i="1">
                        <a:latin typeface="Cambria Math"/>
                      </a:rPr>
                      <m:t>−</m:t>
                    </m:r>
                    <m:r>
                      <a:rPr lang="en-US" sz="2200" b="0" i="0" smtClean="0">
                        <a:latin typeface="Cambria Math"/>
                      </a:rPr>
                      <m:t>5=18+12−5=25</m:t>
                    </m:r>
                  </m:oMath>
                </a14:m>
                <a:r>
                  <a:rPr lang="id-ID" sz="2200" dirty="0" smtClean="0"/>
                  <a:t>.</a:t>
                </a:r>
                <a:endParaRPr lang="ru-RU" sz="2200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5" y="2913599"/>
                <a:ext cx="9036493" cy="430887"/>
              </a:xfrm>
              <a:prstGeom prst="rect">
                <a:avLst/>
              </a:prstGeom>
              <a:blipFill rotWithShape="1">
                <a:blip r:embed="rId6"/>
                <a:stretch>
                  <a:fillRect l="-877" t="-8451" b="-26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75636" y="3358396"/>
                <a:ext cx="9014611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d-ID" sz="2400" b="1" i="1" dirty="0" smtClean="0">
                    <a:solidFill>
                      <a:srgbClr val="00B050"/>
                    </a:solidFill>
                  </a:rPr>
                  <a:t>3- misol. </a:t>
                </a:r>
                <a:r>
                  <a:rPr lang="id-ID" sz="2200" dirty="0"/>
                  <a:t>Tosh otilganda </a:t>
                </a:r>
                <a:r>
                  <a:rPr lang="id-ID" sz="2200" i="1" dirty="0"/>
                  <a:t>t </a:t>
                </a:r>
                <a:r>
                  <a:rPr lang="id-ID" sz="2200" dirty="0"/>
                  <a:t>sekundda uning yerga nisbatan balandligi</a:t>
                </a:r>
                <a:endParaRPr lang="ru-RU" sz="22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id-ID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h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2200" i="1">
                            <a:latin typeface="Cambria Math"/>
                          </a:rPr>
                          <m:t>=</m:t>
                        </m:r>
                        <m:r>
                          <a:rPr lang="en-US" sz="2200" b="0" i="1" smtClean="0">
                            <a:latin typeface="Cambria Math"/>
                          </a:rPr>
                          <m:t>−5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latin typeface="Cambria Math"/>
                      </a:rPr>
                      <m:t>+</m:t>
                    </m:r>
                    <m:r>
                      <a:rPr lang="en-US" sz="2200" b="0" i="1" smtClean="0">
                        <a:latin typeface="Cambria Math"/>
                      </a:rPr>
                      <m:t>30</m:t>
                    </m:r>
                    <m:r>
                      <a:rPr lang="en-US" sz="2200" b="0" i="1" smtClean="0">
                        <a:latin typeface="Cambria Math"/>
                      </a:rPr>
                      <m:t>𝑡</m:t>
                    </m:r>
                    <m:r>
                      <a:rPr lang="en-US" sz="2200" b="0" i="1" smtClean="0">
                        <a:latin typeface="Cambria Math"/>
                      </a:rPr>
                      <m:t>+2</m:t>
                    </m:r>
                  </m:oMath>
                </a14:m>
                <a:r>
                  <a:rPr lang="en-US" sz="2200" dirty="0" smtClean="0"/>
                  <a:t> </a:t>
                </a:r>
                <a:r>
                  <a:rPr lang="id-ID" sz="2200" dirty="0"/>
                  <a:t>funksiya yordamida aniqlanadi.</a:t>
                </a:r>
                <a:endParaRPr lang="ru-RU" sz="2200" dirty="0"/>
              </a:p>
              <a:p>
                <a:pPr lvl="0"/>
                <a:r>
                  <a:rPr lang="en-US" sz="2200" i="1" dirty="0" smtClean="0"/>
                  <a:t>a) </a:t>
                </a:r>
                <a:r>
                  <a:rPr lang="id-ID" sz="2200" i="1" dirty="0" smtClean="0"/>
                  <a:t>t</a:t>
                </a:r>
                <a:r>
                  <a:rPr lang="id-ID" sz="2200" dirty="0" smtClean="0"/>
                  <a:t>=3 </a:t>
                </a:r>
                <a:r>
                  <a:rPr lang="id-ID" sz="2200" dirty="0"/>
                  <a:t>bo‘lganda tosh yerdan qancha balandda bo‘ladi?</a:t>
                </a:r>
                <a:endParaRPr lang="ru-RU" sz="2200" dirty="0"/>
              </a:p>
              <a:p>
                <a:pPr lvl="0"/>
                <a:r>
                  <a:rPr lang="en-US" sz="2200" dirty="0" smtClean="0"/>
                  <a:t>b) </a:t>
                </a:r>
                <a:r>
                  <a:rPr lang="id-ID" sz="2200" dirty="0" smtClean="0"/>
                  <a:t>Tosh </a:t>
                </a:r>
                <a:r>
                  <a:rPr lang="id-ID" sz="2200" dirty="0"/>
                  <a:t>qanday balandlikdan turib otildi?</a:t>
                </a:r>
                <a:endParaRPr lang="ru-RU" sz="2200" dirty="0"/>
              </a:p>
              <a:p>
                <a:pPr lvl="0"/>
                <a:r>
                  <a:rPr lang="en-US" sz="2200" dirty="0" smtClean="0"/>
                  <a:t>c) </a:t>
                </a:r>
                <a:r>
                  <a:rPr lang="id-ID" sz="2200" dirty="0" smtClean="0"/>
                  <a:t>Qaysi </a:t>
                </a:r>
                <a:r>
                  <a:rPr lang="id-ID" sz="2200" dirty="0"/>
                  <a:t>vaqtda toshning balandligi 27 metr bo‘ladi?</a:t>
                </a:r>
                <a:endParaRPr lang="ru-RU" sz="22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36" y="3358396"/>
                <a:ext cx="9014611" cy="1815882"/>
              </a:xfrm>
              <a:prstGeom prst="rect">
                <a:avLst/>
              </a:prstGeom>
              <a:blipFill rotWithShape="1">
                <a:blip r:embed="rId7"/>
                <a:stretch>
                  <a:fillRect l="-1014" t="-2685" b="-57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87299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20538"/>
            <a:ext cx="9143998" cy="936104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-20538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o‘zgaruvchili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irratsional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tengsizliklar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/>
            <a:r>
              <a:rPr lang="en-US" sz="4000" b="0" dirty="0" err="1">
                <a:solidFill>
                  <a:schemeClr val="bg1"/>
                </a:solidFill>
              </a:rPr>
              <a:t>Chiziqli</a:t>
            </a:r>
            <a:r>
              <a:rPr lang="en-US" sz="4000" b="0" dirty="0">
                <a:solidFill>
                  <a:schemeClr val="bg1"/>
                </a:solidFill>
              </a:rPr>
              <a:t> </a:t>
            </a:r>
            <a:r>
              <a:rPr lang="en-US" sz="4000" b="0" dirty="0" err="1">
                <a:solidFill>
                  <a:schemeClr val="bg1"/>
                </a:solidFill>
              </a:rPr>
              <a:t>va</a:t>
            </a:r>
            <a:r>
              <a:rPr lang="en-US" sz="4000" b="0" dirty="0">
                <a:solidFill>
                  <a:schemeClr val="bg1"/>
                </a:solidFill>
              </a:rPr>
              <a:t> </a:t>
            </a:r>
            <a:r>
              <a:rPr lang="en-US" sz="4000" b="0" dirty="0" err="1">
                <a:solidFill>
                  <a:schemeClr val="bg1"/>
                </a:solidFill>
              </a:rPr>
              <a:t>kvadratik</a:t>
            </a:r>
            <a:r>
              <a:rPr lang="en-US" sz="4000" b="0" dirty="0">
                <a:solidFill>
                  <a:schemeClr val="bg1"/>
                </a:solidFill>
              </a:rPr>
              <a:t> </a:t>
            </a:r>
            <a:r>
              <a:rPr lang="en-US" sz="4000" b="0" dirty="0" err="1">
                <a:solidFill>
                  <a:schemeClr val="bg1"/>
                </a:solidFill>
              </a:rPr>
              <a:t>modellar</a:t>
            </a:r>
            <a:endParaRPr lang="en-US" sz="4000" b="0" dirty="0">
              <a:solidFill>
                <a:schemeClr val="bg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75636" y="1872963"/>
                <a:ext cx="9036493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 smtClean="0"/>
                  <a:t>b)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𝑡</m:t>
                    </m:r>
                    <m:r>
                      <a:rPr lang="en-US" sz="2200" i="1">
                        <a:latin typeface="Cambria Math"/>
                      </a:rPr>
                      <m:t>=0 </m:t>
                    </m:r>
                  </m:oMath>
                </a14:m>
                <a:r>
                  <a:rPr lang="en-US" sz="2200" dirty="0" err="1" smtClean="0"/>
                  <a:t>sekundda</a:t>
                </a:r>
                <a:r>
                  <a:rPr lang="en-US" sz="2200" dirty="0" smtClean="0"/>
                  <a:t> </a:t>
                </a:r>
                <a:r>
                  <a:rPr lang="en-US" sz="2200" dirty="0" err="1" smtClean="0"/>
                  <a:t>otilgani</a:t>
                </a:r>
                <a:r>
                  <a:rPr lang="en-US" sz="2200" dirty="0" smtClean="0"/>
                  <a:t> </a:t>
                </a:r>
                <a:r>
                  <a:rPr lang="en-US" sz="2200" dirty="0" err="1" smtClean="0"/>
                  <a:t>uchun</a:t>
                </a: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</a:rPr>
                          <m:t>h</m:t>
                        </m:r>
                        <m:d>
                          <m:d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0</m:t>
                            </m:r>
                          </m:e>
                        </m:d>
                        <m:r>
                          <a:rPr lang="en-US" sz="2200" i="1">
                            <a:latin typeface="Cambria Math"/>
                          </a:rPr>
                          <m:t>=−5</m:t>
                        </m:r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2200" b="0" i="1" smtClean="0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latin typeface="Cambria Math"/>
                      </a:rPr>
                      <m:t>+30</m:t>
                    </m:r>
                    <m:r>
                      <a:rPr lang="en-US" sz="22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0</m:t>
                    </m:r>
                    <m:r>
                      <a:rPr lang="en-US" sz="2200" i="1">
                        <a:latin typeface="Cambria Math"/>
                      </a:rPr>
                      <m:t>+2=</m:t>
                    </m:r>
                    <m:r>
                      <a:rPr lang="en-US" sz="2200" b="0" i="1" smtClean="0">
                        <a:latin typeface="Cambria Math"/>
                      </a:rPr>
                      <m:t>2</m:t>
                    </m:r>
                  </m:oMath>
                </a14:m>
                <a:endParaRPr lang="ru-RU" sz="22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36" y="1872963"/>
                <a:ext cx="9036493" cy="430887"/>
              </a:xfrm>
              <a:prstGeom prst="rect">
                <a:avLst/>
              </a:prstGeom>
              <a:blipFill rotWithShape="1">
                <a:blip r:embed="rId3"/>
                <a:stretch>
                  <a:fillRect l="-809" t="-8451" b="-26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64629" y="1449837"/>
                <a:ext cx="9036493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d-ID" sz="2200" dirty="0" smtClean="0"/>
                  <a:t>a</a:t>
                </a:r>
                <a:r>
                  <a:rPr lang="id-ID" sz="2200" dirty="0"/>
                  <a:t>)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𝑡</m:t>
                    </m:r>
                    <m:r>
                      <a:rPr lang="en-US" sz="2200" b="0" i="1" smtClean="0">
                        <a:latin typeface="Cambria Math"/>
                      </a:rPr>
                      <m:t>=3. </m:t>
                    </m:r>
                  </m:oMath>
                </a14:m>
                <a:r>
                  <a:rPr lang="id-ID" sz="2200" dirty="0"/>
                  <a:t>U holda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</a:rPr>
                          <m:t>h</m:t>
                        </m:r>
                        <m:d>
                          <m:d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3</m:t>
                            </m:r>
                          </m:e>
                        </m:d>
                        <m:r>
                          <a:rPr lang="en-US" sz="2200" i="1">
                            <a:latin typeface="Cambria Math"/>
                          </a:rPr>
                          <m:t>=−5</m:t>
                        </m:r>
                        <m:r>
                          <a:rPr lang="en-US" sz="220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2200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latin typeface="Cambria Math"/>
                      </a:rPr>
                      <m:t>+30</m:t>
                    </m:r>
                    <m:r>
                      <a:rPr lang="en-US" sz="220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3</m:t>
                    </m:r>
                    <m:r>
                      <a:rPr lang="en-US" sz="2200" i="1">
                        <a:latin typeface="Cambria Math"/>
                      </a:rPr>
                      <m:t>+2</m:t>
                    </m:r>
                    <m:r>
                      <a:rPr lang="en-US" sz="2200" b="0" i="1" smtClean="0">
                        <a:latin typeface="Cambria Math"/>
                      </a:rPr>
                      <m:t>=−45+90+2=47</m:t>
                    </m:r>
                  </m:oMath>
                </a14:m>
                <a:r>
                  <a:rPr lang="en-US" sz="2200" dirty="0"/>
                  <a:t> </a:t>
                </a:r>
                <a:endParaRPr lang="ru-RU" sz="22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9" y="1449837"/>
                <a:ext cx="9036493" cy="430887"/>
              </a:xfrm>
              <a:prstGeom prst="rect">
                <a:avLst/>
              </a:prstGeom>
              <a:blipFill rotWithShape="1">
                <a:blip r:embed="rId4"/>
                <a:stretch>
                  <a:fillRect l="-877" t="-8451" b="-26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71499" y="2303850"/>
                <a:ext cx="9036493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 smtClean="0"/>
                  <a:t>c</a:t>
                </a:r>
                <a:r>
                  <a:rPr lang="id-ID" sz="2200" dirty="0" smtClean="0"/>
                  <a:t>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h</m:t>
                    </m:r>
                    <m:r>
                      <a:rPr lang="en-US" sz="2200" i="1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27</m:t>
                    </m:r>
                  </m:oMath>
                </a14:m>
                <a:r>
                  <a:rPr lang="id-ID" sz="2200" dirty="0"/>
                  <a:t> </a:t>
                </a:r>
                <a:r>
                  <a:rPr lang="en-US" sz="2200" dirty="0" err="1" smtClean="0"/>
                  <a:t>bo‘lsa</a:t>
                </a:r>
                <a:r>
                  <a:rPr lang="en-US" sz="220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</a:rPr>
                          <m:t>h</m:t>
                        </m:r>
                        <m:d>
                          <m:d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2200" i="1">
                            <a:latin typeface="Cambria Math"/>
                          </a:rPr>
                          <m:t>=−5</m:t>
                        </m:r>
                        <m:r>
                          <a:rPr lang="en-US" sz="2200" i="1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latin typeface="Cambria Math"/>
                      </a:rPr>
                      <m:t>+30</m:t>
                    </m:r>
                    <m:r>
                      <a:rPr lang="en-US" sz="2200" i="1">
                        <a:latin typeface="Cambria Math"/>
                      </a:rPr>
                      <m:t>𝑡</m:t>
                    </m:r>
                    <m:r>
                      <a:rPr lang="en-US" sz="2200" i="1">
                        <a:latin typeface="Cambria Math"/>
                      </a:rPr>
                      <m:t>+2=27</m:t>
                    </m:r>
                  </m:oMath>
                </a14:m>
                <a:r>
                  <a:rPr lang="en-US" sz="2200" dirty="0"/>
                  <a:t> </a:t>
                </a:r>
                <a:endParaRPr lang="ru-RU" sz="2200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9" y="2303850"/>
                <a:ext cx="9036493" cy="430887"/>
              </a:xfrm>
              <a:prstGeom prst="rect">
                <a:avLst/>
              </a:prstGeom>
              <a:blipFill rotWithShape="1">
                <a:blip r:embed="rId5"/>
                <a:stretch>
                  <a:fillRect l="-877" t="-8451" b="-26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68363" y="926617"/>
            <a:ext cx="13704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err="1">
                <a:solidFill>
                  <a:srgbClr val="00B050"/>
                </a:solidFill>
              </a:rPr>
              <a:t>Yechish</a:t>
            </a:r>
            <a:r>
              <a:rPr lang="en-US" sz="2800" b="1" i="1" dirty="0">
                <a:solidFill>
                  <a:srgbClr val="00B050"/>
                </a:solidFill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179512" y="2859782"/>
                <a:ext cx="283593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2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</a:rPr>
                          <m:t>−5</m:t>
                        </m:r>
                        <m:r>
                          <a:rPr lang="en-US" sz="2200" i="1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latin typeface="Cambria Math"/>
                      </a:rPr>
                      <m:t>+30</m:t>
                    </m:r>
                    <m:r>
                      <a:rPr lang="en-US" sz="2200" i="1">
                        <a:latin typeface="Cambria Math"/>
                      </a:rPr>
                      <m:t>𝑡</m:t>
                    </m:r>
                    <m:r>
                      <a:rPr lang="en-US" sz="2200" i="1">
                        <a:latin typeface="Cambria Math"/>
                      </a:rPr>
                      <m:t>+2=27</m:t>
                    </m:r>
                  </m:oMath>
                </a14:m>
                <a:r>
                  <a:rPr lang="en-US" sz="2200" dirty="0"/>
                  <a:t> </a:t>
                </a:r>
                <a:endParaRPr lang="ru-RU" sz="22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859782"/>
                <a:ext cx="2835934" cy="4308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198549" y="3314636"/>
                <a:ext cx="352839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2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</a:rPr>
                          <m:t>5</m:t>
                        </m:r>
                        <m:r>
                          <a:rPr lang="en-US" sz="2200" i="1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−</m:t>
                    </m:r>
                    <m:r>
                      <a:rPr lang="en-US" sz="2200" i="1">
                        <a:latin typeface="Cambria Math"/>
                      </a:rPr>
                      <m:t>30</m:t>
                    </m:r>
                    <m:r>
                      <a:rPr lang="en-US" sz="2200" i="1">
                        <a:latin typeface="Cambria Math"/>
                      </a:rPr>
                      <m:t>𝑡</m:t>
                    </m:r>
                    <m:r>
                      <a:rPr lang="en-US" sz="2200" i="1">
                        <a:latin typeface="Cambria Math"/>
                      </a:rPr>
                      <m:t>+27−2=0</m:t>
                    </m:r>
                  </m:oMath>
                </a14:m>
                <a:r>
                  <a:rPr lang="en-US" sz="2200" dirty="0"/>
                  <a:t> </a:t>
                </a:r>
                <a:endParaRPr lang="ru-RU" sz="22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49" y="3314636"/>
                <a:ext cx="3528392" cy="43088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323528" y="3760899"/>
                <a:ext cx="352839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2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</a:rPr>
                          <m:t>5</m:t>
                        </m:r>
                        <m:r>
                          <a:rPr lang="en-US" sz="2200" i="1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−</m:t>
                    </m:r>
                    <m:r>
                      <a:rPr lang="en-US" sz="2200" i="1">
                        <a:latin typeface="Cambria Math"/>
                      </a:rPr>
                      <m:t>30</m:t>
                    </m:r>
                    <m:r>
                      <a:rPr lang="en-US" sz="2200" i="1">
                        <a:latin typeface="Cambria Math"/>
                      </a:rPr>
                      <m:t>𝑡</m:t>
                    </m:r>
                    <m:r>
                      <a:rPr lang="en-US" sz="2200" i="1">
                        <a:latin typeface="Cambria Math"/>
                      </a:rPr>
                      <m:t>+25=0</m:t>
                    </m:r>
                  </m:oMath>
                </a14:m>
                <a:r>
                  <a:rPr lang="en-US" sz="2200" dirty="0"/>
                  <a:t> </a:t>
                </a:r>
                <a:endParaRPr lang="ru-RU" sz="2200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760899"/>
                <a:ext cx="3528392" cy="43088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467544" y="4167358"/>
                <a:ext cx="352839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2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−6</m:t>
                    </m:r>
                    <m:r>
                      <a:rPr lang="en-US" sz="2200" i="1">
                        <a:latin typeface="Cambria Math"/>
                      </a:rPr>
                      <m:t>𝑡</m:t>
                    </m:r>
                    <m:r>
                      <a:rPr lang="en-US" sz="2200" i="1">
                        <a:latin typeface="Cambria Math"/>
                      </a:rPr>
                      <m:t>+5=0</m:t>
                    </m:r>
                  </m:oMath>
                </a14:m>
                <a:r>
                  <a:rPr lang="en-US" sz="2200" dirty="0"/>
                  <a:t> </a:t>
                </a:r>
                <a:endParaRPr lang="ru-RU" sz="2200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167358"/>
                <a:ext cx="3528392" cy="43088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3143003" y="2868897"/>
                <a:ext cx="2481495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r>
                      <a:rPr lang="en-US" sz="2200" i="1">
                        <a:latin typeface="Cambria Math"/>
                      </a:rPr>
                      <m:t>𝑡</m:t>
                    </m:r>
                    <m:r>
                      <a:rPr lang="en-US" sz="2200" b="0" i="1" smtClean="0">
                        <a:latin typeface="Cambria Math"/>
                      </a:rPr>
                      <m:t>−1)(</m:t>
                    </m:r>
                    <m:r>
                      <a:rPr lang="en-US" sz="2200" b="0" i="1" smtClean="0">
                        <a:latin typeface="Cambria Math"/>
                      </a:rPr>
                      <m:t>𝑡</m:t>
                    </m:r>
                    <m:r>
                      <a:rPr lang="en-US" sz="2200" b="0" i="1" smtClean="0">
                        <a:latin typeface="Cambria Math"/>
                      </a:rPr>
                      <m:t>−5)=0</m:t>
                    </m:r>
                  </m:oMath>
                </a14:m>
                <a:r>
                  <a:rPr lang="en-US" sz="2200" dirty="0"/>
                  <a:t> </a:t>
                </a:r>
                <a:endParaRPr lang="ru-RU" sz="2200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003" y="2868897"/>
                <a:ext cx="2481495" cy="430887"/>
              </a:xfrm>
              <a:prstGeom prst="rect">
                <a:avLst/>
              </a:prstGeom>
              <a:blipFill rotWithShape="1">
                <a:blip r:embed="rId10"/>
                <a:stretch>
                  <a:fillRect l="-1720" b="-1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5724128" y="2868895"/>
                <a:ext cx="2060609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=1,</m:t>
                    </m:r>
                  </m:oMath>
                </a14:m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5</m:t>
                    </m:r>
                    <m:r>
                      <a:rPr lang="en-US" sz="22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200" dirty="0"/>
                  <a:t> </a:t>
                </a:r>
                <a:endParaRPr lang="ru-RU" sz="2200" dirty="0"/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2868895"/>
                <a:ext cx="2060609" cy="430887"/>
              </a:xfrm>
              <a:prstGeom prst="rect">
                <a:avLst/>
              </a:prstGeom>
              <a:blipFill rotWithShape="1">
                <a:blip r:embed="rId11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3635896" y="4147367"/>
            <a:ext cx="5428663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17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id-ID" sz="17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Demak</a:t>
            </a:r>
            <a:r>
              <a:rPr lang="id-ID" sz="17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tosh 27 metr balanlikda 1 sekunddan so‘ng (tepaga </a:t>
            </a:r>
            <a:r>
              <a:rPr lang="id-ID" sz="17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ko‘taril</a:t>
            </a:r>
            <a:r>
              <a:rPr lang="en-US" sz="17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id-ID" sz="17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yotganda</a:t>
            </a:r>
            <a:r>
              <a:rPr lang="id-ID" sz="17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va </a:t>
            </a:r>
            <a:r>
              <a:rPr lang="id-ID" sz="17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17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17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sekunddan </a:t>
            </a:r>
            <a:r>
              <a:rPr lang="id-ID" sz="17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so‘ng (pastga tushayotganda) bo‘ladi. </a:t>
            </a:r>
            <a:endParaRPr lang="ru-RU" sz="17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0250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8" grpId="0"/>
      <p:bldP spid="14" grpId="0"/>
      <p:bldP spid="15" grpId="0"/>
      <p:bldP spid="17" grpId="0"/>
      <p:bldP spid="19" grpId="0"/>
      <p:bldP spid="20" grpId="0"/>
      <p:bldP spid="2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20538"/>
            <a:ext cx="9143998" cy="80152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-20538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o‘zgaruvchili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irratsional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tengsizliklar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bject 2"/>
          <p:cNvSpPr/>
          <p:nvPr/>
        </p:nvSpPr>
        <p:spPr>
          <a:xfrm>
            <a:off x="3" y="-19050"/>
            <a:ext cx="9143998" cy="86260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/>
            <a:r>
              <a:rPr lang="en-US" sz="4000" b="0" dirty="0" err="1">
                <a:solidFill>
                  <a:schemeClr val="bg1"/>
                </a:solidFill>
              </a:rPr>
              <a:t>Chiziqli</a:t>
            </a:r>
            <a:r>
              <a:rPr lang="en-US" sz="4000" b="0" dirty="0">
                <a:solidFill>
                  <a:schemeClr val="bg1"/>
                </a:solidFill>
              </a:rPr>
              <a:t> </a:t>
            </a:r>
            <a:r>
              <a:rPr lang="en-US" sz="4000" b="0" dirty="0" err="1">
                <a:solidFill>
                  <a:schemeClr val="bg1"/>
                </a:solidFill>
              </a:rPr>
              <a:t>va</a:t>
            </a:r>
            <a:r>
              <a:rPr lang="en-US" sz="4000" b="0" dirty="0">
                <a:solidFill>
                  <a:schemeClr val="bg1"/>
                </a:solidFill>
              </a:rPr>
              <a:t> </a:t>
            </a:r>
            <a:r>
              <a:rPr lang="en-US" sz="4000" b="0" dirty="0" err="1">
                <a:solidFill>
                  <a:schemeClr val="bg1"/>
                </a:solidFill>
              </a:rPr>
              <a:t>kvadratik</a:t>
            </a:r>
            <a:r>
              <a:rPr lang="en-US" sz="4000" b="0" dirty="0">
                <a:solidFill>
                  <a:schemeClr val="bg1"/>
                </a:solidFill>
              </a:rPr>
              <a:t> </a:t>
            </a:r>
            <a:r>
              <a:rPr lang="en-US" sz="4000" b="0" dirty="0" err="1">
                <a:solidFill>
                  <a:schemeClr val="bg1"/>
                </a:solidFill>
              </a:rPr>
              <a:t>modellar</a:t>
            </a:r>
            <a:endParaRPr lang="en-US" sz="4000" b="0" dirty="0">
              <a:solidFill>
                <a:schemeClr val="bg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3" y="1181870"/>
                <a:ext cx="9036493" cy="799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00B050"/>
                        </a:solidFill>
                        <a:latin typeface="Cambria Math"/>
                      </a:rPr>
                      <m:t>𝟒</m:t>
                    </m:r>
                    <m:r>
                      <a:rPr lang="en-US" sz="2300" b="1" i="1" smtClean="0">
                        <a:solidFill>
                          <a:srgbClr val="00B050"/>
                        </a:solidFill>
                        <a:latin typeface="Cambria Math"/>
                      </a:rPr>
                      <m:t>−</m:t>
                    </m:r>
                    <m:r>
                      <a:rPr lang="en-US" sz="2300" b="1" i="1" smtClean="0">
                        <a:solidFill>
                          <a:srgbClr val="00B050"/>
                        </a:solidFill>
                        <a:latin typeface="Cambria Math"/>
                      </a:rPr>
                      <m:t>𝒎𝒊𝒔𝒐𝒍</m:t>
                    </m:r>
                    <m:r>
                      <a:rPr lang="en-US" sz="2300" b="1" i="1" smtClean="0">
                        <a:solidFill>
                          <a:srgbClr val="00B050"/>
                        </a:solidFill>
                        <a:latin typeface="Cambria Math"/>
                      </a:rPr>
                      <m:t>.</m:t>
                    </m:r>
                    <m:r>
                      <a:rPr lang="en-US" sz="230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id-ID" sz="23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3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3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3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3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300" i="1">
                            <a:latin typeface="Cambria Math"/>
                          </a:rPr>
                          <m:t>=</m:t>
                        </m:r>
                        <m:r>
                          <a:rPr lang="en-US" sz="23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3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300" dirty="0" smtClean="0"/>
                  <a:t> </a:t>
                </a:r>
                <a:r>
                  <a:rPr lang="id-ID" sz="2300" dirty="0"/>
                  <a:t>funksiyani qaraylik. Uning ba’zi nuqtalardagi qiymatlari jadvalini tuzamiz:</a:t>
                </a:r>
                <a:endParaRPr lang="ru-RU" sz="23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" y="1181870"/>
                <a:ext cx="9036493" cy="799130"/>
              </a:xfrm>
              <a:prstGeom prst="rect">
                <a:avLst/>
              </a:prstGeom>
              <a:blipFill rotWithShape="1">
                <a:blip r:embed="rId3"/>
                <a:stretch>
                  <a:fillRect l="-945" t="-5344" b="-160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35496" y="780985"/>
            <a:ext cx="31535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>
                <a:solidFill>
                  <a:srgbClr val="0070C0"/>
                </a:solidFill>
              </a:rPr>
              <a:t>Kvadrat funksiya </a:t>
            </a:r>
            <a:r>
              <a:rPr lang="id-ID" sz="2400" b="1" dirty="0" smtClean="0">
                <a:solidFill>
                  <a:srgbClr val="0070C0"/>
                </a:solidFill>
              </a:rPr>
              <a:t>grafigi</a:t>
            </a:r>
            <a:endParaRPr lang="en-US" sz="2400" b="1" i="1" dirty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915632"/>
              </p:ext>
            </p:extLst>
          </p:nvPr>
        </p:nvGraphicFramePr>
        <p:xfrm>
          <a:off x="107503" y="2446898"/>
          <a:ext cx="6336708" cy="77292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08182"/>
                <a:gridCol w="761218"/>
                <a:gridCol w="761218"/>
                <a:gridCol w="761218"/>
                <a:gridCol w="761218"/>
                <a:gridCol w="761218"/>
                <a:gridCol w="761218"/>
                <a:gridCol w="761218"/>
              </a:tblGrid>
              <a:tr h="386462">
                <a:tc>
                  <a:txBody>
                    <a:bodyPr/>
                    <a:lstStyle/>
                    <a:p>
                      <a:pPr marL="17780" algn="ctr">
                        <a:lnSpc>
                          <a:spcPts val="1345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x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8430" marR="120015" algn="ctr">
                        <a:lnSpc>
                          <a:spcPts val="1345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−3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9065" marR="120015" algn="ctr">
                        <a:lnSpc>
                          <a:spcPts val="1345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−2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9700" marR="120015" algn="ctr">
                        <a:lnSpc>
                          <a:spcPts val="1345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−1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76530" algn="ctr">
                        <a:lnSpc>
                          <a:spcPts val="1345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ts val="1345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ts val="1345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1345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386462">
                <a:tc>
                  <a:txBody>
                    <a:bodyPr/>
                    <a:lstStyle/>
                    <a:p>
                      <a:pPr marL="171450" marR="153670" algn="ctr">
                        <a:lnSpc>
                          <a:spcPts val="1345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f (x)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45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9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ts val="1345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ts val="1345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76530" algn="ctr">
                        <a:lnSpc>
                          <a:spcPts val="1345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ts val="1345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ts val="1345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4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1345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9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68363" y="1923678"/>
            <a:ext cx="13704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err="1">
                <a:solidFill>
                  <a:srgbClr val="00B050"/>
                </a:solidFill>
              </a:rPr>
              <a:t>Yechish</a:t>
            </a:r>
            <a:r>
              <a:rPr lang="en-US" sz="2800" b="1" i="1" dirty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24" name="image48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88224" y="1923679"/>
            <a:ext cx="2245870" cy="31103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87845" y="3819986"/>
                <a:ext cx="6336704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d-ID" sz="1800" dirty="0" smtClean="0">
                    <a:latin typeface="Arial" pitchFamily="34" charset="0"/>
                    <a:cs typeface="Arial" pitchFamily="34" charset="0"/>
                  </a:rPr>
                  <a:t>Hosil bo‘lgan shakl </a:t>
                </a:r>
                <a:r>
                  <a:rPr lang="id-ID" sz="18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parabola</a:t>
                </a:r>
                <a:r>
                  <a:rPr lang="id-ID" sz="18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1800" dirty="0">
                    <a:latin typeface="Arial" pitchFamily="34" charset="0"/>
                    <a:cs typeface="Arial" pitchFamily="34" charset="0"/>
                  </a:rPr>
                  <a:t>deb ataladi. Ko‘rinib turibdiki, parabola tarmoqlari yuqoriga yo‘nalgan bo‘lib, u ordinata o‘qiga nisbatan simmetrik bo‘lgan egri chiziqdir.</a:t>
                </a:r>
                <a:endParaRPr lang="ru-RU" sz="1800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id-ID" sz="1800" dirty="0">
                    <a:latin typeface="Arial" pitchFamily="34" charset="0"/>
                    <a:cs typeface="Arial" pitchFamily="34" charset="0"/>
                  </a:rPr>
                  <a:t>(0, 0) nuqta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1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1800" i="1">
                            <a:latin typeface="Cambria Math"/>
                          </a:rPr>
                          <m:t>=</m:t>
                        </m:r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1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latin typeface="Cambria Math"/>
                      </a:rPr>
                      <m:t> </m:t>
                    </m:r>
                  </m:oMath>
                </a14:m>
                <a:r>
                  <a:rPr lang="id-ID" sz="18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parabolaning uchi </a:t>
                </a:r>
                <a:r>
                  <a:rPr lang="id-ID" sz="1800" dirty="0">
                    <a:latin typeface="Arial" pitchFamily="34" charset="0"/>
                    <a:cs typeface="Arial" pitchFamily="34" charset="0"/>
                  </a:rPr>
                  <a:t>deyiladi.</a:t>
                </a:r>
                <a:endParaRPr lang="ru-RU" sz="1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45" y="3819986"/>
                <a:ext cx="6336704" cy="1200329"/>
              </a:xfrm>
              <a:prstGeom prst="rect">
                <a:avLst/>
              </a:prstGeom>
              <a:blipFill rotWithShape="1">
                <a:blip r:embed="rId5"/>
                <a:stretch>
                  <a:fillRect l="-769" t="-2538" b="-71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92982" y="3219822"/>
            <a:ext cx="64952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800" dirty="0">
                <a:latin typeface="Arial" pitchFamily="34" charset="0"/>
                <a:cs typeface="Arial" pitchFamily="34" charset="0"/>
              </a:rPr>
              <a:t>Shu jadvaldagi (</a:t>
            </a:r>
            <a:r>
              <a:rPr lang="id-ID" sz="1800" i="1" dirty="0">
                <a:latin typeface="Arial" pitchFamily="34" charset="0"/>
                <a:cs typeface="Arial" pitchFamily="34" charset="0"/>
              </a:rPr>
              <a:t>x, y</a:t>
            </a:r>
            <a:r>
              <a:rPr lang="id-ID" sz="1800" dirty="0">
                <a:latin typeface="Arial" pitchFamily="34" charset="0"/>
                <a:cs typeface="Arial" pitchFamily="34" charset="0"/>
              </a:rPr>
              <a:t>) nuqtalarni koordinata tekisligida yasab, ularni silliq chiziq bilan tutashtirib, ushbu grafikni hosil qilamiz: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9447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20538"/>
            <a:ext cx="9143998" cy="769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-20538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o‘zgaruvchili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irratsional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tengsizliklar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/>
            <a:r>
              <a:rPr lang="en-US" sz="4000" b="0" dirty="0" err="1">
                <a:solidFill>
                  <a:schemeClr val="bg1"/>
                </a:solidFill>
              </a:rPr>
              <a:t>Chiziqli</a:t>
            </a:r>
            <a:r>
              <a:rPr lang="en-US" sz="4000" b="0" dirty="0">
                <a:solidFill>
                  <a:schemeClr val="bg1"/>
                </a:solidFill>
              </a:rPr>
              <a:t> </a:t>
            </a:r>
            <a:r>
              <a:rPr lang="en-US" sz="4000" b="0" dirty="0" err="1">
                <a:solidFill>
                  <a:schemeClr val="bg1"/>
                </a:solidFill>
              </a:rPr>
              <a:t>va</a:t>
            </a:r>
            <a:r>
              <a:rPr lang="en-US" sz="4000" b="0" dirty="0">
                <a:solidFill>
                  <a:schemeClr val="bg1"/>
                </a:solidFill>
              </a:rPr>
              <a:t> </a:t>
            </a:r>
            <a:r>
              <a:rPr lang="en-US" sz="4000" b="0" dirty="0" err="1">
                <a:solidFill>
                  <a:schemeClr val="bg1"/>
                </a:solidFill>
              </a:rPr>
              <a:t>kvadratik</a:t>
            </a:r>
            <a:r>
              <a:rPr lang="en-US" sz="4000" b="0" dirty="0">
                <a:solidFill>
                  <a:schemeClr val="bg1"/>
                </a:solidFill>
              </a:rPr>
              <a:t> </a:t>
            </a:r>
            <a:r>
              <a:rPr lang="en-US" sz="4000" b="0" dirty="0" err="1">
                <a:solidFill>
                  <a:schemeClr val="bg1"/>
                </a:solidFill>
              </a:rPr>
              <a:t>modellar</a:t>
            </a:r>
            <a:endParaRPr lang="en-US" sz="4000" b="0" dirty="0">
              <a:solidFill>
                <a:schemeClr val="bg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35496" y="771550"/>
                <a:ext cx="9036493" cy="221599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id-ID" sz="2300" dirty="0" smtClean="0"/>
                  <a:t> I</a:t>
                </a:r>
                <a:r>
                  <a:rPr lang="en-US" sz="2300" dirty="0" smtClean="0"/>
                  <a:t>x</a:t>
                </a:r>
                <a:r>
                  <a:rPr lang="id-ID" sz="2300" dirty="0" smtClean="0"/>
                  <a:t>tiyoriy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23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3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2300" i="1">
                            <a:latin typeface="Cambria Math"/>
                          </a:rPr>
                          <m:t>=</m:t>
                        </m:r>
                        <m:r>
                          <a:rPr lang="en-US" sz="23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3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3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300" b="0" i="1" smtClean="0">
                        <a:latin typeface="Cambria Math"/>
                      </a:rPr>
                      <m:t>+</m:t>
                    </m:r>
                    <m:r>
                      <a:rPr lang="en-US" sz="2300" b="0" i="1" smtClean="0">
                        <a:latin typeface="Cambria Math"/>
                      </a:rPr>
                      <m:t>𝑏𝑥</m:t>
                    </m:r>
                    <m:r>
                      <a:rPr lang="en-US" sz="2300" b="0" i="1" smtClean="0">
                        <a:latin typeface="Cambria Math"/>
                      </a:rPr>
                      <m:t>+</m:t>
                    </m:r>
                    <m:r>
                      <a:rPr lang="en-US" sz="2300" b="0" i="1" smtClean="0">
                        <a:latin typeface="Cambria Math"/>
                      </a:rPr>
                      <m:t>𝑐</m:t>
                    </m:r>
                    <m:r>
                      <a:rPr lang="en-US" sz="23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300" dirty="0" smtClean="0"/>
                  <a:t> </a:t>
                </a:r>
                <a:r>
                  <a:rPr lang="id-ID" sz="2300" dirty="0" smtClean="0"/>
                  <a:t>parabolaning </a:t>
                </a:r>
                <a:r>
                  <a:rPr lang="id-ID" sz="2300" dirty="0"/>
                  <a:t>ordinatalar o‘qi – </a:t>
                </a:r>
                <a:r>
                  <a:rPr lang="id-ID" sz="2300" i="1" dirty="0"/>
                  <a:t>Oy </a:t>
                </a:r>
                <a:r>
                  <a:rPr lang="id-ID" sz="2300" dirty="0"/>
                  <a:t>o‘qi bilan kesishish nuqtasini </a:t>
                </a:r>
                <a:r>
                  <a:rPr lang="id-ID" sz="2300" dirty="0" smtClean="0"/>
                  <a:t>topamiz:</a:t>
                </a:r>
                <a:r>
                  <a:rPr lang="en-US" sz="2300" dirty="0" smtClean="0"/>
                  <a:t> </a:t>
                </a:r>
                <a:r>
                  <a:rPr lang="id-ID" sz="2300" i="1" dirty="0" smtClean="0"/>
                  <a:t>x=</a:t>
                </a:r>
                <a:r>
                  <a:rPr lang="id-ID" sz="2300" dirty="0" smtClean="0"/>
                  <a:t>0</a:t>
                </a:r>
                <a:r>
                  <a:rPr lang="id-ID" sz="23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23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300" i="1">
                            <a:latin typeface="Cambria Math"/>
                          </a:rPr>
                          <m:t>𝑦</m:t>
                        </m:r>
                        <m:r>
                          <a:rPr lang="en-US" sz="2300" i="1">
                            <a:latin typeface="Cambria Math"/>
                          </a:rPr>
                          <m:t>=</m:t>
                        </m:r>
                        <m:r>
                          <a:rPr lang="en-US" sz="2300" i="1">
                            <a:latin typeface="Cambria Math"/>
                          </a:rPr>
                          <m:t>𝑎</m:t>
                        </m:r>
                        <m:r>
                          <a:rPr lang="en-US" sz="230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2300" b="0" i="1" smtClean="0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23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300" i="1">
                        <a:latin typeface="Cambria Math"/>
                      </a:rPr>
                      <m:t>+</m:t>
                    </m:r>
                    <m:r>
                      <a:rPr lang="en-US" sz="2300" i="1">
                        <a:latin typeface="Cambria Math"/>
                      </a:rPr>
                      <m:t>𝑏</m:t>
                    </m:r>
                    <m:r>
                      <a:rPr lang="en-US" sz="230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300" b="0" i="1" smtClean="0">
                        <a:latin typeface="Cambria Math"/>
                        <a:ea typeface="Cambria Math"/>
                      </a:rPr>
                      <m:t>0</m:t>
                    </m:r>
                    <m:r>
                      <a:rPr lang="en-US" sz="2300" i="1">
                        <a:latin typeface="Cambria Math"/>
                      </a:rPr>
                      <m:t>+</m:t>
                    </m:r>
                    <m:r>
                      <a:rPr lang="en-US" sz="2300" i="1">
                        <a:latin typeface="Cambria Math"/>
                      </a:rPr>
                      <m:t>𝑐</m:t>
                    </m:r>
                    <m:r>
                      <a:rPr lang="en-US" sz="2300" b="0" i="1" smtClean="0">
                        <a:latin typeface="Cambria Math"/>
                      </a:rPr>
                      <m:t>=</m:t>
                    </m:r>
                    <m:r>
                      <a:rPr lang="en-US" sz="2300" b="0" i="1" smtClean="0">
                        <a:latin typeface="Cambria Math"/>
                      </a:rPr>
                      <m:t>𝑐</m:t>
                    </m:r>
                  </m:oMath>
                </a14:m>
                <a:endParaRPr lang="ru-RU" sz="2300" dirty="0"/>
              </a:p>
              <a:p>
                <a:pPr algn="just"/>
                <a:r>
                  <a:rPr lang="id-ID" sz="2300" dirty="0"/>
                  <a:t>Demak, parabola (0, </a:t>
                </a:r>
                <a:r>
                  <a:rPr lang="id-ID" sz="2300" i="1" dirty="0"/>
                  <a:t>c</a:t>
                </a:r>
                <a:r>
                  <a:rPr lang="id-ID" sz="2300" dirty="0"/>
                  <a:t>) nuqtada ordinatalar o‘qi bilan kesishadi.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23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300" i="1">
                            <a:latin typeface="Cambria Math"/>
                          </a:rPr>
                          <m:t>𝑦</m:t>
                        </m:r>
                        <m:r>
                          <a:rPr lang="en-US" sz="2300" i="1">
                            <a:latin typeface="Cambria Math"/>
                          </a:rPr>
                          <m:t>=</m:t>
                        </m:r>
                        <m:r>
                          <a:rPr lang="en-US" sz="2300" i="1">
                            <a:latin typeface="Cambria Math"/>
                          </a:rPr>
                          <m:t>𝑎</m:t>
                        </m:r>
                        <m:r>
                          <a:rPr lang="en-US" sz="2300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2300" i="1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23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300" i="1">
                        <a:latin typeface="Cambria Math"/>
                      </a:rPr>
                      <m:t>+</m:t>
                    </m:r>
                    <m:r>
                      <a:rPr lang="en-US" sz="2300" i="1">
                        <a:latin typeface="Cambria Math"/>
                      </a:rPr>
                      <m:t>𝑏</m:t>
                    </m:r>
                    <m:r>
                      <a:rPr lang="en-US" sz="2300" i="1">
                        <a:latin typeface="Cambria Math"/>
                        <a:ea typeface="Cambria Math"/>
                      </a:rPr>
                      <m:t>∙0</m:t>
                    </m:r>
                    <m:r>
                      <a:rPr lang="en-US" sz="2300" i="1">
                        <a:latin typeface="Cambria Math"/>
                      </a:rPr>
                      <m:t>+</m:t>
                    </m:r>
                    <m:r>
                      <a:rPr lang="en-US" sz="2300" i="1">
                        <a:latin typeface="Cambria Math"/>
                      </a:rPr>
                      <m:t>𝑐</m:t>
                    </m:r>
                    <m:r>
                      <a:rPr lang="en-US" sz="2300" i="1">
                        <a:latin typeface="Cambria Math"/>
                      </a:rPr>
                      <m:t>=</m:t>
                    </m:r>
                    <m:r>
                      <a:rPr lang="en-US" sz="2300" i="1">
                        <a:latin typeface="Cambria Math"/>
                      </a:rPr>
                      <m:t>𝑐</m:t>
                    </m:r>
                    <m:r>
                      <a:rPr lang="en-US" sz="23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id-ID" sz="2300" dirty="0" smtClean="0"/>
                  <a:t>parabolaning </a:t>
                </a:r>
                <a:r>
                  <a:rPr lang="id-ID" sz="2300" dirty="0"/>
                  <a:t>abssissalar o‘qi bilan kesishish nuqtalarini topish uchun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23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300" i="1">
                            <a:latin typeface="Cambria Math"/>
                          </a:rPr>
                          <m:t>𝑎</m:t>
                        </m:r>
                        <m:r>
                          <a:rPr lang="en-US" sz="23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3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300" i="1">
                        <a:latin typeface="Cambria Math"/>
                      </a:rPr>
                      <m:t>+</m:t>
                    </m:r>
                    <m:r>
                      <a:rPr lang="en-US" sz="2300" i="1">
                        <a:latin typeface="Cambria Math"/>
                      </a:rPr>
                      <m:t>𝑏𝑥</m:t>
                    </m:r>
                    <m:r>
                      <a:rPr lang="en-US" sz="2300" i="1">
                        <a:latin typeface="Cambria Math"/>
                      </a:rPr>
                      <m:t>+</m:t>
                    </m:r>
                    <m:r>
                      <a:rPr lang="en-US" sz="2300" i="1">
                        <a:latin typeface="Cambria Math"/>
                      </a:rPr>
                      <m:t>𝑐</m:t>
                    </m:r>
                    <m:r>
                      <a:rPr lang="en-US" sz="23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300" dirty="0" smtClean="0"/>
                  <a:t> </a:t>
                </a:r>
                <a:r>
                  <a:rPr lang="id-ID" sz="2300" dirty="0"/>
                  <a:t>kvadrat tenglamaning yechimlarini topish kifoya</a:t>
                </a:r>
                <a:r>
                  <a:rPr lang="id-ID" sz="2300" dirty="0" smtClean="0"/>
                  <a:t>.</a:t>
                </a:r>
                <a:endParaRPr lang="ru-RU" sz="23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771550"/>
                <a:ext cx="9036493" cy="2215991"/>
              </a:xfrm>
              <a:prstGeom prst="rect">
                <a:avLst/>
              </a:prstGeom>
              <a:blipFill rotWithShape="1">
                <a:blip r:embed="rId3"/>
                <a:stretch>
                  <a:fillRect l="-1012" t="-1928" r="-945" b="-52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15481" y="3038058"/>
            <a:ext cx="90364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00B050"/>
                </a:solidFill>
              </a:rPr>
              <a:t>5-misol.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-8801" y="3377249"/>
                <a:ext cx="8948651" cy="800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id-ID" sz="23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300" i="1">
                            <a:latin typeface="Cambria Math"/>
                          </a:rPr>
                          <m:t>𝑦</m:t>
                        </m:r>
                        <m:r>
                          <a:rPr lang="en-US" sz="2300" i="1">
                            <a:latin typeface="Cambria Math"/>
                          </a:rPr>
                          <m:t>=2</m:t>
                        </m:r>
                        <m:r>
                          <a:rPr lang="en-US" sz="23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3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300" i="1">
                        <a:latin typeface="Cambria Math"/>
                      </a:rPr>
                      <m:t>+4</m:t>
                    </m:r>
                    <m:r>
                      <a:rPr lang="en-US" sz="2300" i="1">
                        <a:latin typeface="Cambria Math"/>
                      </a:rPr>
                      <m:t>𝑥</m:t>
                    </m:r>
                    <m:r>
                      <a:rPr lang="en-US" sz="2300" i="1">
                        <a:latin typeface="Cambria Math"/>
                      </a:rPr>
                      <m:t>−</m:t>
                    </m:r>
                    <m:r>
                      <a:rPr lang="en-US" sz="2300">
                        <a:latin typeface="Cambria Math"/>
                      </a:rPr>
                      <m:t>5</m:t>
                    </m:r>
                  </m:oMath>
                </a14:m>
                <a:r>
                  <a:rPr lang="en-US" sz="2300" dirty="0"/>
                  <a:t> </a:t>
                </a:r>
                <a:r>
                  <a:rPr lang="id-ID" sz="2300" dirty="0" smtClean="0"/>
                  <a:t> </a:t>
                </a:r>
                <a:r>
                  <a:rPr lang="id-ID" sz="2300" dirty="0"/>
                  <a:t>parabolaning abssissalar o‘qi bilan kesishish nuq- talarini </a:t>
                </a:r>
                <a:r>
                  <a:rPr lang="id-ID" sz="2300" dirty="0" smtClean="0"/>
                  <a:t>top</a:t>
                </a:r>
                <a:r>
                  <a:rPr lang="en-US" sz="2300" dirty="0" err="1" smtClean="0"/>
                  <a:t>ing</a:t>
                </a:r>
                <a:r>
                  <a:rPr lang="id-ID" sz="2300" dirty="0" smtClean="0"/>
                  <a:t>.</a:t>
                </a:r>
                <a:endParaRPr lang="ru-RU" sz="23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801" y="3377249"/>
                <a:ext cx="8948651" cy="800219"/>
              </a:xfrm>
              <a:prstGeom prst="rect">
                <a:avLst/>
              </a:prstGeom>
              <a:blipFill rotWithShape="1">
                <a:blip r:embed="rId4"/>
                <a:stretch>
                  <a:fillRect l="-1022" t="-5344" b="-160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5496" y="4177468"/>
                <a:ext cx="236391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id-ID" sz="2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  <m:r>
                          <a:rPr lang="en-US" sz="2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−8</m:t>
                    </m:r>
                    <m:r>
                      <a:rPr lang="en-US" sz="2200" i="1">
                        <a:latin typeface="Cambria Math"/>
                      </a:rPr>
                      <m:t>𝑥</m:t>
                    </m:r>
                    <m:r>
                      <a:rPr lang="en-US" sz="2200" b="0" i="0" smtClean="0">
                        <a:latin typeface="Cambria Math"/>
                      </a:rPr>
                      <m:t>+6=0</m:t>
                    </m:r>
                  </m:oMath>
                </a14:m>
                <a:r>
                  <a:rPr lang="en-US" sz="2200" dirty="0"/>
                  <a:t> </a:t>
                </a:r>
                <a:endParaRPr lang="ru-RU" sz="22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177468"/>
                <a:ext cx="2363917" cy="430887"/>
              </a:xfrm>
              <a:prstGeom prst="rect">
                <a:avLst/>
              </a:prstGeom>
              <a:blipFill rotWithShape="1">
                <a:blip r:embed="rId5"/>
                <a:stretch>
                  <a:fillRect l="-2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113241" y="4595483"/>
                <a:ext cx="220842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id-ID" sz="2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−4</m:t>
                    </m:r>
                    <m:r>
                      <a:rPr lang="en-US" sz="2200" i="1">
                        <a:latin typeface="Cambria Math"/>
                      </a:rPr>
                      <m:t>𝑥</m:t>
                    </m:r>
                    <m:r>
                      <a:rPr lang="en-US" sz="2200" b="0" i="0" smtClean="0">
                        <a:latin typeface="Cambria Math"/>
                      </a:rPr>
                      <m:t>+3=0</m:t>
                    </m:r>
                  </m:oMath>
                </a14:m>
                <a:r>
                  <a:rPr lang="en-US" sz="2200" dirty="0"/>
                  <a:t> </a:t>
                </a:r>
                <a:endParaRPr lang="ru-RU" sz="2200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41" y="4595483"/>
                <a:ext cx="2208425" cy="4308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2555776" y="4164596"/>
                <a:ext cx="253954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−3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4164596"/>
                <a:ext cx="2539541" cy="43088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2699792" y="4548054"/>
                <a:ext cx="2060609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=1,</m:t>
                    </m:r>
                  </m:oMath>
                </a14:m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3</m:t>
                    </m:r>
                    <m:r>
                      <a:rPr lang="en-US" sz="22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200" dirty="0"/>
                  <a:t> </a:t>
                </a:r>
                <a:endParaRPr lang="ru-RU" sz="2200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4548054"/>
                <a:ext cx="2060609" cy="43088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99547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/>
      <p:bldP spid="5" grpId="0"/>
      <p:bldP spid="6" grpId="0"/>
      <p:bldP spid="17" grpId="0"/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2368c2cd8a2735ddf2c7012c4124d0e8ed30f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16528</TotalTime>
  <Words>1151</Words>
  <Application>Microsoft Office PowerPoint</Application>
  <PresentationFormat>Экран (16:9)</PresentationFormat>
  <Paragraphs>145</Paragraphs>
  <Slides>11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Itelligent_Boy</cp:lastModifiedBy>
  <cp:revision>1353</cp:revision>
  <dcterms:created xsi:type="dcterms:W3CDTF">2020-04-09T07:32:19Z</dcterms:created>
  <dcterms:modified xsi:type="dcterms:W3CDTF">2021-01-13T12:25:16Z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