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41" r:id="rId3"/>
    <p:sldId id="1668" r:id="rId4"/>
    <p:sldId id="1669" r:id="rId5"/>
    <p:sldId id="1660" r:id="rId6"/>
    <p:sldId id="1661" r:id="rId7"/>
    <p:sldId id="1662" r:id="rId8"/>
    <p:sldId id="1663" r:id="rId9"/>
    <p:sldId id="1664" r:id="rId10"/>
    <p:sldId id="1665" r:id="rId11"/>
    <p:sldId id="1666" r:id="rId12"/>
    <p:sldId id="1667" r:id="rId13"/>
    <p:sldId id="1535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 varScale="1">
        <p:scale>
          <a:sx n="93" d="100"/>
          <a:sy n="93" d="100"/>
        </p:scale>
        <p:origin x="-216" y="-90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elligent_Boy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15555847330088E-2"/>
          <c:y val="0.11672807471910297"/>
          <c:w val="0.81767682378725592"/>
          <c:h val="0.74481548560433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Лист1!$D$7</c:f>
              <c:strCache>
                <c:ptCount val="1"/>
                <c:pt idx="0">
                  <c:v>y</c:v>
                </c:pt>
              </c:strCache>
            </c:strRef>
          </c:tx>
          <c:spPr>
            <a:ln w="47625">
              <a:noFill/>
            </a:ln>
          </c:spPr>
          <c:xVal>
            <c:numRef>
              <c:f>Лист1!$C$8:$C$20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Лист1!$D$8:$D$20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1.4</c:v>
                </c:pt>
                <c:pt idx="3">
                  <c:v>1</c:v>
                </c:pt>
                <c:pt idx="4">
                  <c:v>0</c:v>
                </c:pt>
                <c:pt idx="5">
                  <c:v>-1</c:v>
                </c:pt>
                <c:pt idx="6">
                  <c:v>-1.4</c:v>
                </c:pt>
                <c:pt idx="7">
                  <c:v>-1</c:v>
                </c:pt>
                <c:pt idx="8">
                  <c:v>0</c:v>
                </c:pt>
                <c:pt idx="9">
                  <c:v>1</c:v>
                </c:pt>
                <c:pt idx="10">
                  <c:v>1.4</c:v>
                </c:pt>
                <c:pt idx="11">
                  <c:v>1</c:v>
                </c:pt>
                <c:pt idx="1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66560"/>
        <c:axId val="24468096"/>
      </c:scatterChart>
      <c:valAx>
        <c:axId val="244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68096"/>
        <c:crosses val="autoZero"/>
        <c:crossBetween val="midCat"/>
      </c:valAx>
      <c:valAx>
        <c:axId val="2446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665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Лист1!$R$10</c:f>
              <c:strCache>
                <c:ptCount val="1"/>
                <c:pt idx="0">
                  <c:v>y</c:v>
                </c:pt>
              </c:strCache>
            </c:strRef>
          </c:tx>
          <c:spPr>
            <a:ln w="66675">
              <a:noFill/>
            </a:ln>
          </c:spPr>
          <c:xVal>
            <c:numRef>
              <c:f>Лист1!$S$9:$W$9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Лист1!$S$10:$W$10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00864"/>
        <c:axId val="24990080"/>
      </c:scatterChart>
      <c:valAx>
        <c:axId val="2450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990080"/>
        <c:crosses val="autoZero"/>
        <c:crossBetween val="midCat"/>
      </c:valAx>
      <c:valAx>
        <c:axId val="2499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008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Лист1!$C$30</c:f>
              <c:strCache>
                <c:ptCount val="1"/>
                <c:pt idx="0">
                  <c:v>Balandlik (sm)</c:v>
                </c:pt>
              </c:strCache>
            </c:strRef>
          </c:tx>
          <c:spPr>
            <a:ln w="47625">
              <a:noFill/>
            </a:ln>
          </c:spPr>
          <c:xVal>
            <c:numRef>
              <c:f>Лист1!$D$29:$X$29</c:f>
              <c:numCache>
                <c:formatCode>General</c:formatCode>
                <c:ptCount val="2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</c:numCache>
            </c:numRef>
          </c:xVal>
          <c:yVal>
            <c:numRef>
              <c:f>Лист1!$D$30:$X$30</c:f>
              <c:numCache>
                <c:formatCode>General</c:formatCode>
                <c:ptCount val="21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42</c:v>
                </c:pt>
                <c:pt idx="4">
                  <c:v>57</c:v>
                </c:pt>
                <c:pt idx="5">
                  <c:v>64</c:v>
                </c:pt>
                <c:pt idx="6">
                  <c:v>57</c:v>
                </c:pt>
                <c:pt idx="7">
                  <c:v>42</c:v>
                </c:pt>
                <c:pt idx="8">
                  <c:v>23</c:v>
                </c:pt>
                <c:pt idx="9">
                  <c:v>6</c:v>
                </c:pt>
                <c:pt idx="10">
                  <c:v>0</c:v>
                </c:pt>
                <c:pt idx="11">
                  <c:v>6</c:v>
                </c:pt>
                <c:pt idx="12">
                  <c:v>23</c:v>
                </c:pt>
                <c:pt idx="13">
                  <c:v>42</c:v>
                </c:pt>
                <c:pt idx="14">
                  <c:v>57</c:v>
                </c:pt>
                <c:pt idx="15">
                  <c:v>64</c:v>
                </c:pt>
                <c:pt idx="16">
                  <c:v>57</c:v>
                </c:pt>
                <c:pt idx="17">
                  <c:v>42</c:v>
                </c:pt>
                <c:pt idx="18">
                  <c:v>23</c:v>
                </c:pt>
                <c:pt idx="19">
                  <c:v>6</c:v>
                </c:pt>
                <c:pt idx="2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86720"/>
        <c:axId val="71888256"/>
      </c:scatterChart>
      <c:valAx>
        <c:axId val="7188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888256"/>
        <c:crosses val="autoZero"/>
        <c:crossBetween val="midCat"/>
      </c:valAx>
      <c:valAx>
        <c:axId val="7188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86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hart" Target="../charts/char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58748" y="2594581"/>
            <a:ext cx="532859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Davriy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jarayonlar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ularni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kuzatish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Davriy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jarayonlar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kuzatish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504" y="670058"/>
                <a:ext cx="9036496" cy="1042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i="1" dirty="0" smtClean="0">
                    <a:latin typeface="Arial" pitchFamily="34" charset="0"/>
                    <a:cs typeface="Arial" pitchFamily="34" charset="0"/>
                  </a:rPr>
                  <a:t>Bosh o‘q tenglamasi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quyidagicha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topiladi: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Arial" pitchFamily="34" charset="0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id-ID" sz="24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𝑚𝑎𝑥</m:t>
                        </m:r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𝑚𝑖𝑛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bunda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d-ID" sz="2400" b="1" i="1">
                        <a:latin typeface="Arial" pitchFamily="34" charset="0"/>
                        <a:cs typeface="Arial" pitchFamily="34" charset="0"/>
                      </a:rPr>
                      <m:t>max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 –</m:t>
                    </m:r>
                    <m:r>
                      <m:rPr>
                        <m:nor/>
                      </m:rPr>
                      <a:rPr lang="en-US" sz="2400" b="0" i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funksiyaning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eng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katta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id-ID" sz="2400" b="1" i="1">
                        <a:latin typeface="Arial" pitchFamily="34" charset="0"/>
                        <a:cs typeface="Arial" pitchFamily="34" charset="0"/>
                      </a:rPr>
                      <m:t>min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esa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eng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kichik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qiymati</m:t>
                    </m:r>
                    <m:r>
                      <m:rPr>
                        <m:nor/>
                      </m:rPr>
                      <a:rPr lang="id-ID" sz="2400">
                        <a:latin typeface="Arial" pitchFamily="34" charset="0"/>
                        <a:cs typeface="Arial" pitchFamily="34" charset="0"/>
                      </a:rPr>
                      <m:t>.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70058"/>
                <a:ext cx="9036496" cy="1042080"/>
              </a:xfrm>
              <a:prstGeom prst="rect">
                <a:avLst/>
              </a:prstGeom>
              <a:blipFill rotWithShape="1"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07503" y="1712138"/>
            <a:ext cx="8928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" pitchFamily="34" charset="0"/>
                <a:cs typeface="Arial" pitchFamily="34" charset="0"/>
              </a:rPr>
              <a:t>Davriy funksiya grafigi quyidagi tarkibiy qismlarga ega: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7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271" y="2173802"/>
            <a:ext cx="8843217" cy="176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123728" y="4155926"/>
                <a:ext cx="4572000" cy="6276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amplituda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𝑚𝑎𝑥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𝑚𝑖𝑛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155926"/>
                <a:ext cx="4572000" cy="627672"/>
              </a:xfrm>
              <a:prstGeom prst="rect">
                <a:avLst/>
              </a:prstGeom>
              <a:blipFill rotWithShape="1">
                <a:blip r:embed="rId4"/>
                <a:stretch>
                  <a:fillRect l="-2000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41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02508"/>
              </p:ext>
            </p:extLst>
          </p:nvPr>
        </p:nvGraphicFramePr>
        <p:xfrm>
          <a:off x="107504" y="2211710"/>
          <a:ext cx="5544615" cy="886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  <a:gridCol w="369641"/>
              </a:tblGrid>
              <a:tr h="4335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144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300" b="1" i="1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</a:tr>
              <a:tr h="453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sz="1300" b="1" i="1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−1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−1,4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−1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2" marR="6572" marT="6572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926" y="677438"/>
            <a:ext cx="912407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113-mashq. 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31590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latin typeface="Arial" pitchFamily="34" charset="0"/>
                <a:cs typeface="Arial" pitchFamily="34" charset="0"/>
              </a:rPr>
              <a:t>Har bir hol uchun ma’lumotlarni grafik ko‘rinishda tasvirlang va ularning </a:t>
            </a:r>
            <a:r>
              <a:rPr lang="id-ID" sz="2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davriy−davriymasligi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to‘g‘risida xulosa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chiqaring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168411"/>
              </p:ext>
            </p:extLst>
          </p:nvPr>
        </p:nvGraphicFramePr>
        <p:xfrm>
          <a:off x="5850707" y="1903619"/>
          <a:ext cx="3168352" cy="153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56215"/>
              </p:ext>
            </p:extLst>
          </p:nvPr>
        </p:nvGraphicFramePr>
        <p:xfrm>
          <a:off x="179512" y="3795886"/>
          <a:ext cx="5544616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3600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b)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157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300" b="1" i="1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sz="1300" b="1" i="1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51" marR="7351" marT="7351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916583"/>
              </p:ext>
            </p:extLst>
          </p:nvPr>
        </p:nvGraphicFramePr>
        <p:xfrm>
          <a:off x="5940152" y="3435846"/>
          <a:ext cx="293407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497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26" y="677438"/>
            <a:ext cx="91240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114-mashq.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Quyidagi jadvalda g‘ildirak to‘g‘ri chiziq bo‘ylab aylanib harakat qilsa,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unda belgilangan nuqtaning harakatini ifodalovchi kattaliklar keltirilgan: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a) b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alandlikning masofaga bog‘liqligini grafik ko‘rinishda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ifodalang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b) b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u jarayon davriymi? Agar davriy bo‘lsa, o‘q tenglamasini, funksiyaning maksimumini, davrini, amplitudasini toping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89118"/>
              </p:ext>
            </p:extLst>
          </p:nvPr>
        </p:nvGraphicFramePr>
        <p:xfrm>
          <a:off x="19926" y="2370209"/>
          <a:ext cx="9008950" cy="1030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645"/>
                <a:gridCol w="288032"/>
                <a:gridCol w="356526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  <a:gridCol w="401513"/>
              </a:tblGrid>
              <a:tr h="52104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Masofa (sm)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0971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Balandlik (sm)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1200" b="1" i="0" u="none" strike="noStrike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852878" y="3512776"/>
                <a:ext cx="24945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cs typeface="Arial" pitchFamily="34" charset="0"/>
                        </a:rPr>
                        <m:t>𝑚𝑎𝑥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=64, </m:t>
                      </m:r>
                      <m:r>
                        <a:rPr lang="en-US" sz="2000" i="1">
                          <a:latin typeface="Cambria Math"/>
                          <a:cs typeface="Arial" pitchFamily="34" charset="0"/>
                        </a:rPr>
                        <m:t>𝑚𝑖𝑛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=0.</m:t>
                      </m:r>
                      <m:r>
                        <a:rPr lang="en-US" sz="2000" i="1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000" b="0" i="0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78" y="3512776"/>
                <a:ext cx="2494594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6155748" y="3578628"/>
                <a:ext cx="3000950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𝐛𝐨𝐬𝐡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𝐨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‘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𝐪</m:t>
                      </m:r>
                      <m:r>
                        <a:rPr lang="en-US" sz="2000" b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id-ID" sz="20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𝟔𝟒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𝟑𝟐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748" y="3578628"/>
                <a:ext cx="3000950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5904076" y="4435233"/>
                <a:ext cx="325262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𝐚𝐦𝐩𝐥𝐢𝐭𝐮𝐝𝐚</m:t>
                      </m:r>
                      <m:r>
                        <a:rPr lang="en-US" sz="2000" b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id-ID" sz="20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𝟔𝟒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𝟑𝟐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76" y="4435233"/>
                <a:ext cx="3252622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932993"/>
              </p:ext>
            </p:extLst>
          </p:nvPr>
        </p:nvGraphicFramePr>
        <p:xfrm>
          <a:off x="179512" y="3435846"/>
          <a:ext cx="3541866" cy="164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707903" y="4182406"/>
                <a:ext cx="27845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𝐓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𝟑𝟎𝟎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𝟏𝟎𝟎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𝟐𝟎𝟎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3" y="4182406"/>
                <a:ext cx="278454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28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Graphic spid="10" grpId="0">
        <p:bldAsOne/>
      </p:bldGraphic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5726"/>
            <a:ext cx="61926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Darslik</a:t>
            </a:r>
            <a:r>
              <a:rPr lang="en-US" sz="2800" b="1" dirty="0" smtClean="0"/>
              <a:t> II </a:t>
            </a:r>
            <a:r>
              <a:rPr lang="en-US" sz="2800" b="1" dirty="0" err="1" smtClean="0"/>
              <a:t>qismining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26-</a:t>
            </a:r>
            <a:r>
              <a:rPr lang="en-US" sz="2800" b="1" dirty="0" smtClean="0"/>
              <a:t>sahifasidagi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115-</a:t>
            </a:r>
            <a:r>
              <a:rPr lang="en-US" sz="2800" b="1" dirty="0" smtClean="0"/>
              <a:t>mashqni </a:t>
            </a:r>
            <a:r>
              <a:rPr lang="en-US" sz="2800" b="1" dirty="0" err="1" smtClean="0"/>
              <a:t>yechish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748" y="881130"/>
            <a:ext cx="9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106-mashq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2400" dirty="0" smtClean="0"/>
              <a:t>Parabolaning </a:t>
            </a:r>
            <a:r>
              <a:rPr lang="id-ID" sz="2400" dirty="0"/>
              <a:t>simmetriya o‘qini toping: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1355840"/>
                <a:ext cx="32755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id-ID" sz="2200" i="1">
                        <a:latin typeface="Cambria Math"/>
                      </a:rPr>
                      <m:t>) 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=(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−2)(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−6),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id-ID" sz="2200" i="1">
                        <a:latin typeface="Cambria Math"/>
                      </a:rPr>
                      <m:t>𝑏</m:t>
                    </m:r>
                    <m:r>
                      <a:rPr lang="id-ID" sz="2200" i="1">
                        <a:latin typeface="Cambria Math"/>
                      </a:rPr>
                      <m:t>) </m:t>
                    </m:r>
                    <m:r>
                      <a:rPr lang="id-ID" sz="2200" i="1">
                        <a:latin typeface="Cambria Math"/>
                      </a:rPr>
                      <m:t>𝑦</m:t>
                    </m:r>
                    <m:r>
                      <a:rPr lang="id-ID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−4),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5840"/>
                <a:ext cx="3275512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86" b="-9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91742" y="2240198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91742" y="2702008"/>
                <a:ext cx="33843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id-ID" sz="2200" i="1">
                        <a:latin typeface="Cambria Math"/>
                      </a:rPr>
                      <m:t>) 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=(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−2)(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−6),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    </m:t>
                    </m:r>
                    <m:r>
                      <a:rPr lang="en-US" sz="220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=2,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6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2" y="2702008"/>
                <a:ext cx="3384376" cy="769441"/>
              </a:xfrm>
              <a:prstGeom prst="rect">
                <a:avLst/>
              </a:prstGeom>
              <a:blipFill rotWithShape="1"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2982" y="3637062"/>
                <a:ext cx="33843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𝑏</m:t>
                    </m:r>
                    <m:r>
                      <a:rPr lang="id-ID" sz="2200" i="1">
                        <a:latin typeface="Cambria Math"/>
                      </a:rPr>
                      <m:t>) 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−4),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    </m:t>
                    </m:r>
                    <m:r>
                      <a:rPr lang="en-US" sz="220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=0,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4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2" y="3637062"/>
                <a:ext cx="338437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60"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02631" y="3666405"/>
                <a:ext cx="3445495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0+4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31" y="3666405"/>
                <a:ext cx="3445495" cy="726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202632" y="2745288"/>
                <a:ext cx="3445495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2+6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32" y="2745288"/>
                <a:ext cx="3445495" cy="726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888486" y="2871284"/>
                <a:ext cx="9601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86" y="2871284"/>
                <a:ext cx="960135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943261" y="3806338"/>
                <a:ext cx="9601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261" y="3806338"/>
                <a:ext cx="960135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748" y="881130"/>
            <a:ext cx="9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107-mashq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2400" dirty="0" smtClean="0"/>
              <a:t>Parabolaning </a:t>
            </a:r>
            <a:r>
              <a:rPr lang="id-ID" sz="2400" dirty="0"/>
              <a:t>simmetriya o‘qini toping: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1355840"/>
                <a:ext cx="26498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id-ID" sz="2200" i="1">
                          <a:latin typeface="Cambria Math"/>
                        </a:rPr>
                        <m:t>) 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+6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+2;</m:t>
                      </m:r>
                    </m:oMath>
                  </m:oMathPara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i="1">
                          <a:latin typeface="Cambria Math"/>
                        </a:rPr>
                        <m:t>𝑏</m:t>
                      </m:r>
                      <m:r>
                        <a:rPr lang="id-ID" sz="2200" i="1">
                          <a:latin typeface="Cambria Math"/>
                        </a:rPr>
                        <m:t>) </m:t>
                      </m:r>
                      <m:r>
                        <a:rPr lang="id-ID" sz="2200" i="1">
                          <a:latin typeface="Cambria Math"/>
                        </a:rPr>
                        <m:t>𝑦</m:t>
                      </m:r>
                      <m:r>
                        <a:rPr lang="id-ID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−8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−1.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5840"/>
                <a:ext cx="2649893" cy="769441"/>
              </a:xfrm>
              <a:prstGeom prst="rect">
                <a:avLst/>
              </a:prstGeom>
              <a:blipFill rotWithShape="1">
                <a:blip r:embed="rId2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91742" y="2240198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888486" y="2871284"/>
                <a:ext cx="117012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86" y="2871284"/>
                <a:ext cx="1170129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946995" y="3718732"/>
                <a:ext cx="9601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995" y="3718732"/>
                <a:ext cx="960135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038128" y="2688436"/>
                <a:ext cx="3358355" cy="7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1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  <m:r>
                            <a:rPr lang="en-US" sz="21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ru-RU" sz="2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128" y="2688436"/>
                <a:ext cx="3358355" cy="7059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9511" y="2702295"/>
                <a:ext cx="26464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id-ID" sz="2200" i="1">
                          <a:latin typeface="Cambria Math"/>
                        </a:rPr>
                        <m:t>) 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+6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+2;</m:t>
                      </m:r>
                    </m:oMath>
                  </m:oMathPara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=1, </m:t>
                      </m:r>
                      <m:r>
                        <a:rPr lang="en-US" sz="2200" b="0" i="1" smtClean="0">
                          <a:latin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2702295"/>
                <a:ext cx="2646494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066461" y="3535597"/>
                <a:ext cx="32631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1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(−8)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  <m:r>
                            <a:rPr lang="en-US" sz="21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ru-RU" sz="2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61" y="3535597"/>
                <a:ext cx="3263136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07844" y="3549456"/>
                <a:ext cx="24777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/>
                  <a:t>b</a:t>
                </a:r>
                <a14:m>
                  <m:oMath xmlns:m="http://schemas.openxmlformats.org/officeDocument/2006/math">
                    <m:r>
                      <a:rPr lang="id-ID" sz="2200" i="1">
                        <a:latin typeface="Cambria Math"/>
                      </a:rPr>
                      <m:t>) 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id-ID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−8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−1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=1, </m:t>
                      </m:r>
                      <m:r>
                        <a:rPr lang="en-US" sz="2200" b="0" i="1" smtClean="0">
                          <a:latin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44" y="3549456"/>
                <a:ext cx="247773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948" t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995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  <p:bldP spid="20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35748" y="881130"/>
                <a:ext cx="90724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108-mashq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id-ID" sz="2300" dirty="0">
                    <a:latin typeface="Arial" pitchFamily="34" charset="0"/>
                    <a:cs typeface="Arial" pitchFamily="34" charset="0"/>
                  </a:rPr>
                  <a:t>Parabola </a:t>
                </a:r>
                <a:r>
                  <a:rPr lang="id-ID" sz="2300" dirty="0" smtClean="0">
                    <a:latin typeface="Arial" pitchFamily="34" charset="0"/>
                    <a:cs typeface="Arial" pitchFamily="34" charset="0"/>
                  </a:rPr>
                  <a:t>uchi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/>
                      </a:rPr>
                      <m:t>−</m:t>
                    </m:r>
                    <m:r>
                      <a:rPr lang="en-US" sz="2300" b="0" i="1" smtClean="0">
                        <a:latin typeface="Cambria Math"/>
                      </a:rPr>
                      <m:t> </m:t>
                    </m:r>
                    <m:r>
                      <a:rPr lang="en-US" sz="2300" b="0" i="1" smtClean="0">
                        <a:latin typeface="Cambria Math"/>
                      </a:rPr>
                      <m:t>𝑂</m:t>
                    </m:r>
                    <m:r>
                      <a:rPr lang="en-US" sz="23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nuqta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 smtClean="0">
                    <a:latin typeface="Arial" pitchFamily="34" charset="0"/>
                    <a:cs typeface="Arial" pitchFamily="34" charset="0"/>
                  </a:rPr>
                  <a:t>koordinatalarini</a:t>
                </a:r>
                <a:r>
                  <a:rPr lang="en-US" sz="23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300" dirty="0" smtClean="0">
                    <a:latin typeface="Arial" pitchFamily="34" charset="0"/>
                    <a:cs typeface="Arial" pitchFamily="34" charset="0"/>
                  </a:rPr>
                  <a:t>toping</a:t>
                </a:r>
                <a:r>
                  <a:rPr lang="id-ID" sz="23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" y="881130"/>
                <a:ext cx="907249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75" t="-9333" r="-874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1355840"/>
                <a:ext cx="26498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id-ID" sz="2200" i="1">
                          <a:latin typeface="Cambria Math"/>
                        </a:rPr>
                        <m:t>) 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−4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+7;</m:t>
                      </m:r>
                    </m:oMath>
                  </m:oMathPara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i="1">
                          <a:latin typeface="Cambria Math"/>
                        </a:rPr>
                        <m:t>𝑏</m:t>
                      </m:r>
                      <m:r>
                        <a:rPr lang="id-ID" sz="2200" i="1">
                          <a:latin typeface="Cambria Math"/>
                        </a:rPr>
                        <m:t>) </m:t>
                      </m:r>
                      <m:r>
                        <a:rPr lang="id-ID" sz="2200" i="1">
                          <a:latin typeface="Cambria Math"/>
                        </a:rPr>
                        <m:t>𝑦</m:t>
                      </m:r>
                      <m:r>
                        <a:rPr lang="id-ID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+2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+5.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5840"/>
                <a:ext cx="2649893" cy="769441"/>
              </a:xfrm>
              <a:prstGeom prst="rect">
                <a:avLst/>
              </a:prstGeom>
              <a:blipFill rotWithShape="1">
                <a:blip r:embed="rId3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133977" y="180978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365130" y="2441252"/>
                <a:ext cx="109530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130" y="2441252"/>
                <a:ext cx="1095300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892821" y="2271976"/>
                <a:ext cx="3391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(−4)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  <m:r>
                            <a:rPr lang="en-US" sz="21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sz="2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21" y="2271976"/>
                <a:ext cx="3391313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23462" y="2271976"/>
                <a:ext cx="26464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id-ID" sz="2200" i="1">
                          <a:latin typeface="Cambria Math"/>
                        </a:rPr>
                        <m:t>) 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−4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+7;</m:t>
                      </m:r>
                    </m:oMath>
                  </m:oMathPara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=1, </m:t>
                      </m:r>
                      <m:r>
                        <a:rPr lang="en-US" sz="2200" b="0" i="1" smtClean="0">
                          <a:latin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2" y="2271976"/>
                <a:ext cx="2646494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56475" y="2963291"/>
                <a:ext cx="650851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−4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+7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−4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∙2+7=4−8+7=3</m:t>
                      </m:r>
                    </m:oMath>
                  </m:oMathPara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75" y="2963291"/>
                <a:ext cx="6508513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608282" y="2410473"/>
                <a:ext cx="110171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282" y="2410473"/>
                <a:ext cx="1101712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323663" y="3687025"/>
                <a:ext cx="13052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63" y="3687025"/>
                <a:ext cx="1305294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851354" y="3517749"/>
                <a:ext cx="3502947" cy="706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  <m:r>
                            <a:rPr lang="en-US" sz="21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ru-RU" sz="2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54" y="3517749"/>
                <a:ext cx="3502947" cy="7062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81995" y="3517749"/>
                <a:ext cx="25512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𝑏</m:t>
                      </m:r>
                      <m:r>
                        <a:rPr lang="id-ID" sz="2200" i="1">
                          <a:latin typeface="Cambria Math"/>
                        </a:rPr>
                        <m:t>) </m:t>
                      </m:r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+2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=1, </m:t>
                      </m:r>
                      <m:r>
                        <a:rPr lang="en-US" sz="2200" b="0" i="1" smtClean="0">
                          <a:latin typeface="Cambria Math"/>
                        </a:rPr>
                        <m:t>𝑏</m:t>
                      </m:r>
                      <m:r>
                        <a:rPr lang="en-US" sz="22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" y="3517749"/>
                <a:ext cx="2551275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15008" y="4209064"/>
                <a:ext cx="739683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5=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+5=1−2+5=4</m:t>
                      </m:r>
                    </m:oMath>
                  </m:oMathPara>
                </a14:m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8" y="4209064"/>
                <a:ext cx="7396832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566815" y="3656246"/>
                <a:ext cx="110171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815" y="3656246"/>
                <a:ext cx="1101712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350975" y="2897436"/>
                <a:ext cx="12538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id-ID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75" y="2897436"/>
                <a:ext cx="1253869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456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628957" y="4117912"/>
                <a:ext cx="14830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(−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id-ID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57" y="4117912"/>
                <a:ext cx="1483098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820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65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  <p:bldP spid="18" grpId="0"/>
      <p:bldP spid="21" grpId="0"/>
      <p:bldP spid="13" grpId="0"/>
      <p:bldP spid="14" grpId="0"/>
      <p:bldP spid="16" grpId="0"/>
      <p:bldP spid="17" grpId="0"/>
      <p:bldP spid="24" grpId="0"/>
      <p:bldP spid="25" grpId="0"/>
      <p:bldP spid="26" grpId="0"/>
      <p:bldP spid="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812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Davriy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jarayonlar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kuzatish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92" y="1563638"/>
            <a:ext cx="8872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Arial" pitchFamily="34" charset="0"/>
                <a:cs typeface="Arial" pitchFamily="34" charset="0"/>
              </a:rPr>
              <a:t>Davriy jarayonlar tabiatda va texnikada keng tarqalgan. Ularga misollar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keltiraylik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yil fasllari bo‘yicha ob-havoning o‘zgarishi;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oylardagi o‘rtacha temperaturaning o‘zgarishi;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kun va tunning davomiyligi;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dengiz qirg‘og‘i yonidagi suv chuqurligi;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hayvonlar soni;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quyosh faolligining o‘zgarishi;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Mexanikada, elektrotexnikada davriy tebranishlar.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92" y="768125"/>
            <a:ext cx="8872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Ma’lum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muddatdan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keyin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takrorlanadigan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jarayonlarga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avriy </a:t>
            </a:r>
            <a:r>
              <a:rPr lang="id-ID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jarayonlar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deyiladi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7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7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Davriy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jarayonlar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kuzatish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" y="645581"/>
            <a:ext cx="9143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>
                <a:latin typeface="Arial" pitchFamily="34" charset="0"/>
                <a:cs typeface="Arial" pitchFamily="34" charset="0"/>
              </a:rPr>
              <a:t>Bu jarayonlarda muayyan vaqt oraliqlarida takrorlanib turadigan holatlar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kuzatiladi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. Ular vaziyatga qarab </a:t>
            </a:r>
            <a:r>
              <a:rPr lang="id-ID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davriy,</a:t>
            </a:r>
            <a:r>
              <a:rPr lang="id-ID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tebranadigan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yoki </a:t>
            </a:r>
            <a:r>
              <a:rPr lang="id-ID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siklik</a:t>
            </a:r>
            <a:r>
              <a:rPr lang="id-ID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deyiladi.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70" y="1779662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Masalan,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Janubiy Afrikadagi Keyptaun shahrida oylik maksimal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temperaturaning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o‘zgarishini ifodalovchi jadvalni qayarlik: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41193"/>
              </p:ext>
            </p:extLst>
          </p:nvPr>
        </p:nvGraphicFramePr>
        <p:xfrm>
          <a:off x="107506" y="2715766"/>
          <a:ext cx="8959460" cy="10412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8935"/>
                <a:gridCol w="603996"/>
                <a:gridCol w="603996"/>
                <a:gridCol w="672864"/>
                <a:gridCol w="603996"/>
                <a:gridCol w="662702"/>
                <a:gridCol w="603996"/>
                <a:gridCol w="603996"/>
                <a:gridCol w="603996"/>
                <a:gridCol w="555449"/>
                <a:gridCol w="666089"/>
                <a:gridCol w="540774"/>
                <a:gridCol w="618671"/>
              </a:tblGrid>
              <a:tr h="405511">
                <a:tc>
                  <a:txBody>
                    <a:bodyPr/>
                    <a:lstStyle/>
                    <a:p>
                      <a:pPr marL="39370" marR="2730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Oy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Yan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Fev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Mar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Apr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May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Iyun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Iyul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Avg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1079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Sen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Okt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Noy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210" marR="1587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Dek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35700">
                <a:tc>
                  <a:txBody>
                    <a:bodyPr/>
                    <a:lstStyle/>
                    <a:p>
                      <a:pPr marL="40005" marR="27305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Temp (0 °C)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25,5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0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18,5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10795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6220" algn="ctr">
                        <a:lnSpc>
                          <a:spcPts val="80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21,5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210" marR="15875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26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9541" y="3795886"/>
            <a:ext cx="8959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ma’lumotlarni grafik ko‘rinishda ifodalaylik. Buning uchun ordinatalar o‘qi temperaturani, abssissalar o‘qi esa oyning tartib raqamini (</a:t>
            </a:r>
            <a:r>
              <a:rPr lang="id-ID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masalan, fevral uchun </a:t>
            </a:r>
            <a:r>
              <a:rPr lang="id-ID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t=</a:t>
            </a:r>
            <a:r>
              <a:rPr lang="id-ID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) bildirsin.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3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Davriy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jarayonlar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kuzatish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771550"/>
            <a:ext cx="9036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>
                <a:latin typeface="Arial" pitchFamily="34" charset="0"/>
                <a:cs typeface="Arial" pitchFamily="34" charset="0"/>
              </a:rPr>
              <a:t>Boshqa oylar uchun ham o‘rtacha temperatura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o‘zgarishini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taqribiy aks ettiruvchi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grafikni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davom ettirsak bo‘ladi: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7654"/>
            <a:ext cx="6732747" cy="298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195736" y="2571750"/>
            <a:ext cx="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862538" y="2512876"/>
            <a:ext cx="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455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4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Davriy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jarayonlar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kuzatish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75656" y="742290"/>
            <a:ext cx="6629948" cy="1934837"/>
            <a:chOff x="2587" y="164"/>
            <a:chExt cx="5299" cy="216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" y="163"/>
              <a:ext cx="5299" cy="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3021" y="2058"/>
              <a:ext cx="2726" cy="267"/>
            </a:xfrm>
            <a:custGeom>
              <a:avLst/>
              <a:gdLst>
                <a:gd name="T0" fmla="+- 0 3524 3021"/>
                <a:gd name="T1" fmla="*/ T0 w 2726"/>
                <a:gd name="T2" fmla="+- 0 2058 2058"/>
                <a:gd name="T3" fmla="*/ 2058 h 267"/>
                <a:gd name="T4" fmla="+- 0 3021 3021"/>
                <a:gd name="T5" fmla="*/ T4 w 2726"/>
                <a:gd name="T6" fmla="+- 0 2058 2058"/>
                <a:gd name="T7" fmla="*/ 2058 h 267"/>
                <a:gd name="T8" fmla="+- 0 3021 3021"/>
                <a:gd name="T9" fmla="*/ T8 w 2726"/>
                <a:gd name="T10" fmla="+- 0 2325 2058"/>
                <a:gd name="T11" fmla="*/ 2325 h 267"/>
                <a:gd name="T12" fmla="+- 0 3524 3021"/>
                <a:gd name="T13" fmla="*/ T12 w 2726"/>
                <a:gd name="T14" fmla="+- 0 2325 2058"/>
                <a:gd name="T15" fmla="*/ 2325 h 267"/>
                <a:gd name="T16" fmla="+- 0 3524 3021"/>
                <a:gd name="T17" fmla="*/ T16 w 2726"/>
                <a:gd name="T18" fmla="+- 0 2058 2058"/>
                <a:gd name="T19" fmla="*/ 2058 h 267"/>
                <a:gd name="T20" fmla="+- 0 5747 3021"/>
                <a:gd name="T21" fmla="*/ T20 w 2726"/>
                <a:gd name="T22" fmla="+- 0 2058 2058"/>
                <a:gd name="T23" fmla="*/ 2058 h 267"/>
                <a:gd name="T24" fmla="+- 0 5244 3021"/>
                <a:gd name="T25" fmla="*/ T24 w 2726"/>
                <a:gd name="T26" fmla="+- 0 2058 2058"/>
                <a:gd name="T27" fmla="*/ 2058 h 267"/>
                <a:gd name="T28" fmla="+- 0 5244 3021"/>
                <a:gd name="T29" fmla="*/ T28 w 2726"/>
                <a:gd name="T30" fmla="+- 0 2325 2058"/>
                <a:gd name="T31" fmla="*/ 2325 h 267"/>
                <a:gd name="T32" fmla="+- 0 5747 3021"/>
                <a:gd name="T33" fmla="*/ T32 w 2726"/>
                <a:gd name="T34" fmla="+- 0 2325 2058"/>
                <a:gd name="T35" fmla="*/ 2325 h 267"/>
                <a:gd name="T36" fmla="+- 0 5747 3021"/>
                <a:gd name="T37" fmla="*/ T36 w 2726"/>
                <a:gd name="T38" fmla="+- 0 2058 2058"/>
                <a:gd name="T39" fmla="*/ 2058 h 2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26" h="267">
                  <a:moveTo>
                    <a:pt x="503" y="0"/>
                  </a:moveTo>
                  <a:lnTo>
                    <a:pt x="0" y="0"/>
                  </a:lnTo>
                  <a:lnTo>
                    <a:pt x="0" y="267"/>
                  </a:lnTo>
                  <a:lnTo>
                    <a:pt x="503" y="267"/>
                  </a:lnTo>
                  <a:lnTo>
                    <a:pt x="503" y="0"/>
                  </a:lnTo>
                  <a:close/>
                  <a:moveTo>
                    <a:pt x="2726" y="0"/>
                  </a:moveTo>
                  <a:lnTo>
                    <a:pt x="2223" y="0"/>
                  </a:lnTo>
                  <a:lnTo>
                    <a:pt x="2223" y="267"/>
                  </a:lnTo>
                  <a:lnTo>
                    <a:pt x="2726" y="267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021" y="2009"/>
              <a:ext cx="38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cs typeface="Arial" pitchFamily="34" charset="0"/>
                </a:rPr>
                <a:t>yan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244" y="2009"/>
              <a:ext cx="38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cs typeface="Arial" pitchFamily="34" charset="0"/>
                </a:rPr>
                <a:t>yan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3748" y="2691320"/>
            <a:ext cx="9036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800" dirty="0">
                <a:latin typeface="Arial" pitchFamily="34" charset="0"/>
                <a:cs typeface="Arial" pitchFamily="34" charset="0"/>
              </a:rPr>
              <a:t>Agar 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y=f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t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) funksiya 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t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oyda o‘rtacha temperaturani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ifodalasa,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d-ID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(0</a:t>
            </a:r>
            <a:r>
              <a:rPr lang="id-ID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)=</a:t>
            </a:r>
            <a:r>
              <a:rPr lang="id-ID" sz="1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d-ID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(12)=</a:t>
            </a:r>
            <a:r>
              <a:rPr lang="id-ID" sz="1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d-ID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(24</a:t>
            </a:r>
            <a:r>
              <a:rPr lang="id-ID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)=</a:t>
            </a:r>
            <a:r>
              <a:rPr lang="id-ID" sz="1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...,</a:t>
            </a:r>
            <a:r>
              <a:rPr lang="en-US" sz="1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id-ID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id-ID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)=</a:t>
            </a:r>
            <a:r>
              <a:rPr lang="id-ID" sz="1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d-ID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(13)=</a:t>
            </a:r>
            <a:r>
              <a:rPr lang="id-ID" sz="1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d-ID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(25)=</a:t>
            </a:r>
            <a:r>
              <a:rPr lang="id-ID" sz="1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va h.k. kabi qonuniyat, umumiy holda, ixtiyoriy 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t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uchun </a:t>
            </a:r>
            <a:r>
              <a:rPr lang="id-ID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d-ID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d-ID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id-ID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+12</a:t>
            </a:r>
            <a:r>
              <a:rPr lang="id-ID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 bo‘lishi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kuzatilmoqda.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Bunda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takrorlanish kuzatiladigan 12 oy muddatni </a:t>
            </a:r>
            <a:r>
              <a:rPr lang="id-ID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davr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 deb aytamiz.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" y="3876712"/>
            <a:ext cx="9072223" cy="12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2195736" y="1210499"/>
            <a:ext cx="0" cy="929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004048" y="1228103"/>
            <a:ext cx="0" cy="929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524328" y="1254682"/>
            <a:ext cx="0" cy="929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08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Davriy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jarayonlar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kuzatish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50" y="678760"/>
            <a:ext cx="90364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200" dirty="0">
                <a:latin typeface="Arial" pitchFamily="34" charset="0"/>
                <a:cs typeface="Arial" pitchFamily="34" charset="0"/>
              </a:rPr>
              <a:t>G‘ildirak to‘g‘ri chiziq bo‘ylab aylanib harakat qilsa, undagi tayin bir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belgilangan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nuqta </a:t>
            </a:r>
            <a:r>
              <a:rPr lang="id-ID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sikloida</a:t>
            </a:r>
            <a:r>
              <a:rPr lang="id-ID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deb nomlangan egri chiziq bo‘yicha davriy harakat qiladi.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200" dirty="0">
                <a:latin typeface="Arial" pitchFamily="34" charset="0"/>
                <a:cs typeface="Arial" pitchFamily="34" charset="0"/>
              </a:rPr>
              <a:t>Aytish joizki, sikloida </a:t>
            </a:r>
            <a:r>
              <a:rPr lang="id-ID" sz="2200" i="1" dirty="0">
                <a:latin typeface="Arial" pitchFamily="34" charset="0"/>
                <a:cs typeface="Arial" pitchFamily="34" charset="0"/>
              </a:rPr>
              <a:t>y=f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id-ID" sz="2200" i="1" dirty="0">
                <a:latin typeface="Arial" pitchFamily="34" charset="0"/>
                <a:cs typeface="Arial" pitchFamily="34" charset="0"/>
              </a:rPr>
              <a:t>x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) ko‘rinishdagi </a:t>
            </a:r>
            <a:r>
              <a:rPr lang="id-ID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tenglamaga ega emas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7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24" y="2160462"/>
            <a:ext cx="8976472" cy="1275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233648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24" y="3363838"/>
            <a:ext cx="8904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>
                <a:latin typeface="Arial" pitchFamily="34" charset="0"/>
                <a:cs typeface="Arial" pitchFamily="34" charset="0"/>
              </a:rPr>
              <a:t>Davriy funksiyalar grafiklari quyidagi shaklga ega: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7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3794724"/>
            <a:ext cx="8640960" cy="10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9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17085</TotalTime>
  <Words>1086</Words>
  <Application>Microsoft Office PowerPoint</Application>
  <PresentationFormat>Экран (16:9)</PresentationFormat>
  <Paragraphs>205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1391</cp:revision>
  <dcterms:created xsi:type="dcterms:W3CDTF">2020-04-09T07:32:19Z</dcterms:created>
  <dcterms:modified xsi:type="dcterms:W3CDTF">2021-01-15T04:51:21Z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