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notesSlides/notesSlide2.xml" ContentType="application/vnd.openxmlformats-officedocument.presentationml.notesSlide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charts/chart6.xml" ContentType="application/vnd.openxmlformats-officedocument.drawingml.chart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1"/>
  </p:notesMasterIdLst>
  <p:sldIdLst>
    <p:sldId id="1381" r:id="rId2"/>
    <p:sldId id="1641" r:id="rId3"/>
    <p:sldId id="1668" r:id="rId4"/>
    <p:sldId id="1669" r:id="rId5"/>
    <p:sldId id="1670" r:id="rId6"/>
    <p:sldId id="1661" r:id="rId7"/>
    <p:sldId id="1662" r:id="rId8"/>
    <p:sldId id="1663" r:id="rId9"/>
    <p:sldId id="1664" r:id="rId10"/>
    <p:sldId id="1671" r:id="rId11"/>
    <p:sldId id="1672" r:id="rId12"/>
    <p:sldId id="1673" r:id="rId13"/>
    <p:sldId id="1674" r:id="rId14"/>
    <p:sldId id="1675" r:id="rId15"/>
    <p:sldId id="1676" r:id="rId16"/>
    <p:sldId id="1678" r:id="rId17"/>
    <p:sldId id="1679" r:id="rId18"/>
    <p:sldId id="1680" r:id="rId19"/>
    <p:sldId id="1535" r:id="rId20"/>
  </p:sldIdLst>
  <p:sldSz cx="9144000" cy="5143500" type="screen16x9"/>
  <p:notesSz cx="5765800" cy="3244850"/>
  <p:custDataLst>
    <p:tags r:id="rId22"/>
  </p:custDataLst>
  <p:defaultTextStyle>
    <a:defPPr>
      <a:defRPr lang="ru-RU"/>
    </a:defPPr>
    <a:lvl1pPr marL="0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1pPr>
    <a:lvl2pPr marL="724883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2pPr>
    <a:lvl3pPr marL="1449768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3pPr>
    <a:lvl4pPr marL="2174652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4pPr>
    <a:lvl5pPr marL="2899537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5pPr>
    <a:lvl6pPr marL="3624422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6pPr>
    <a:lvl7pPr marL="4349305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7pPr>
    <a:lvl8pPr marL="5074190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8pPr>
    <a:lvl9pPr marL="5799074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  <p15:guide id="3" orient="horz" pos="6391">
          <p15:clr>
            <a:srgbClr val="A4A3A4"/>
          </p15:clr>
        </p15:guide>
        <p15:guide id="4" pos="4451">
          <p15:clr>
            <a:srgbClr val="A4A3A4"/>
          </p15:clr>
        </p15:guide>
        <p15:guide id="5" orient="horz" pos="2057">
          <p15:clr>
            <a:srgbClr val="A4A3A4"/>
          </p15:clr>
        </p15:guide>
        <p15:guide id="6" orient="horz" pos="4566">
          <p15:clr>
            <a:srgbClr val="A4A3A4"/>
          </p15:clr>
        </p15:guide>
        <p15:guide id="7" pos="1662">
          <p15:clr>
            <a:srgbClr val="A4A3A4"/>
          </p15:clr>
        </p15:guide>
        <p15:guide id="8" pos="3425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A85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0A15C55-8517-42AA-B614-E9B94910E393}" styleName="Средний стиль 2 -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17292A2E-F333-43FB-9621-5CBBE7FDCDCB}" styleName="Светлый стиль 2 - акцент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BDBED569-4797-4DF1-A0F4-6AAB3CD982D8}" styleName="Светлый стиль 3 - акцент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08FB837D-C827-4EFA-A057-4D05807E0F7C}" styleName="Стиль из темы 1 - акцент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35758FB7-9AC5-4552-8A53-C91805E547FA}" styleName="Стиль из темы 1 - акцент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775DCB02-9BB8-47FD-8907-85C794F793BA}" styleName="Стиль из темы 1 - акцент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E269D01E-BC32-4049-B463-5C60D7B0CCD2}" styleName="Стиль из темы 2 - акцент 4">
    <a:tblBg>
      <a:fillRef idx="3">
        <a:schemeClr val="accent4"/>
      </a:fillRef>
      <a:effectRef idx="3">
        <a:schemeClr val="accent4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4">
                <a:tint val="50000"/>
              </a:schemeClr>
            </a:lnRef>
          </a:left>
          <a:right>
            <a:lnRef idx="1">
              <a:schemeClr val="accent4">
                <a:tint val="50000"/>
              </a:schemeClr>
            </a:lnRef>
          </a:right>
          <a:top>
            <a:lnRef idx="1">
              <a:schemeClr val="accent4">
                <a:tint val="50000"/>
              </a:schemeClr>
            </a:lnRef>
          </a:top>
          <a:bottom>
            <a:lnRef idx="1">
              <a:schemeClr val="accent4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327F97BB-C833-4FB7-BDE5-3F7075034690}" styleName="Стиль из темы 2 - акцент 5">
    <a:tblBg>
      <a:fillRef idx="3">
        <a:schemeClr val="accent5"/>
      </a:fillRef>
      <a:effectRef idx="3">
        <a:schemeClr val="accent5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5">
                <a:tint val="50000"/>
              </a:schemeClr>
            </a:lnRef>
          </a:left>
          <a:right>
            <a:lnRef idx="1">
              <a:schemeClr val="accent5">
                <a:tint val="50000"/>
              </a:schemeClr>
            </a:lnRef>
          </a:right>
          <a:top>
            <a:lnRef idx="1">
              <a:schemeClr val="accent5">
                <a:tint val="50000"/>
              </a:schemeClr>
            </a:lnRef>
          </a:top>
          <a:bottom>
            <a:lnRef idx="1">
              <a:schemeClr val="accent5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167" autoAdjust="0"/>
    <p:restoredTop sz="94316" autoAdjust="0"/>
  </p:normalViewPr>
  <p:slideViewPr>
    <p:cSldViewPr>
      <p:cViewPr varScale="1">
        <p:scale>
          <a:sx n="93" d="100"/>
          <a:sy n="93" d="100"/>
        </p:scale>
        <p:origin x="-216" y="-90"/>
      </p:cViewPr>
      <p:guideLst>
        <p:guide orient="horz" pos="2880"/>
        <p:guide orient="horz" pos="6391"/>
        <p:guide orient="horz" pos="2057"/>
        <p:guide orient="horz" pos="4566"/>
        <p:guide pos="2160"/>
        <p:guide pos="4451"/>
        <p:guide pos="1662"/>
        <p:guide pos="3425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gs" Target="tags/tag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&#1050;&#1085;&#1080;&#1075;&#1072;1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&#1050;&#1085;&#1080;&#1075;&#1072;1" TargetMode="Externa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&#1050;&#1085;&#1080;&#1075;&#1072;1" TargetMode="External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oleObject" Target="&#1050;&#1085;&#1080;&#1075;&#1072;1" TargetMode="External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oleObject" Target="&#1050;&#1085;&#1080;&#1075;&#1072;1" TargetMode="External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oleObject" Target="&#1050;&#1085;&#1080;&#1075;&#1072;1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30"/>
    </mc:Choice>
    <mc:Fallback>
      <c:style val="30"/>
    </mc:Fallback>
  </mc:AlternateContent>
  <c:chart>
    <c:title>
      <c:tx>
        <c:rich>
          <a:bodyPr/>
          <a:lstStyle/>
          <a:p>
            <a:pPr>
              <a:defRPr/>
            </a:pPr>
            <a:r>
              <a:rPr lang="en-US" i="1" dirty="0" err="1">
                <a:latin typeface="Arial" pitchFamily="34" charset="0"/>
                <a:cs typeface="Arial" pitchFamily="34" charset="0"/>
              </a:rPr>
              <a:t>sinx</a:t>
            </a:r>
            <a:endParaRPr lang="en-US" i="1" dirty="0">
              <a:latin typeface="Arial" pitchFamily="34" charset="0"/>
              <a:cs typeface="Arial" pitchFamily="34" charset="0"/>
            </a:endParaRPr>
          </a:p>
        </c:rich>
      </c:tx>
      <c:layout/>
      <c:overlay val="0"/>
    </c:title>
    <c:autoTitleDeleted val="0"/>
    <c:plotArea>
      <c:layout/>
      <c:scatterChart>
        <c:scatterStyle val="smoothMarker"/>
        <c:varyColors val="0"/>
        <c:ser>
          <c:idx val="0"/>
          <c:order val="0"/>
          <c:tx>
            <c:strRef>
              <c:f>Лист1!$E$3</c:f>
              <c:strCache>
                <c:ptCount val="1"/>
                <c:pt idx="0">
                  <c:v>sinx</c:v>
                </c:pt>
              </c:strCache>
            </c:strRef>
          </c:tx>
          <c:spPr>
            <a:ln>
              <a:solidFill>
                <a:srgbClr val="00B0F0"/>
              </a:solidFill>
            </a:ln>
          </c:spPr>
          <c:marker>
            <c:symbol val="none"/>
          </c:marker>
          <c:xVal>
            <c:numRef>
              <c:f>Лист1!$D$4:$D$28</c:f>
              <c:numCache>
                <c:formatCode>General</c:formatCode>
                <c:ptCount val="25"/>
                <c:pt idx="0">
                  <c:v>0</c:v>
                </c:pt>
                <c:pt idx="1">
                  <c:v>0.26179938750000004</c:v>
                </c:pt>
                <c:pt idx="2">
                  <c:v>0.52359877500000007</c:v>
                </c:pt>
                <c:pt idx="3">
                  <c:v>0.78539816250000005</c:v>
                </c:pt>
                <c:pt idx="4">
                  <c:v>1.0471975500000001</c:v>
                </c:pt>
                <c:pt idx="5">
                  <c:v>1.3089969375000001</c:v>
                </c:pt>
                <c:pt idx="6">
                  <c:v>1.5707963250000001</c:v>
                </c:pt>
                <c:pt idx="7">
                  <c:v>1.8325957125000001</c:v>
                </c:pt>
                <c:pt idx="8">
                  <c:v>2.0943951000000003</c:v>
                </c:pt>
                <c:pt idx="9">
                  <c:v>2.3561944875000003</c:v>
                </c:pt>
                <c:pt idx="10">
                  <c:v>2.6179938750000002</c:v>
                </c:pt>
                <c:pt idx="11">
                  <c:v>2.8797932625000002</c:v>
                </c:pt>
                <c:pt idx="12">
                  <c:v>3.1415926500000002</c:v>
                </c:pt>
                <c:pt idx="13">
                  <c:v>3.4033920375000002</c:v>
                </c:pt>
                <c:pt idx="14">
                  <c:v>3.6651914250000002</c:v>
                </c:pt>
                <c:pt idx="15">
                  <c:v>3.9269908125000001</c:v>
                </c:pt>
                <c:pt idx="16">
                  <c:v>4.1887902000000006</c:v>
                </c:pt>
                <c:pt idx="17">
                  <c:v>4.4505895875000006</c:v>
                </c:pt>
                <c:pt idx="18">
                  <c:v>4.7123889750000005</c:v>
                </c:pt>
                <c:pt idx="19">
                  <c:v>4.9741883625000005</c:v>
                </c:pt>
                <c:pt idx="20">
                  <c:v>5.2359877500000005</c:v>
                </c:pt>
                <c:pt idx="21">
                  <c:v>5.4977871375000005</c:v>
                </c:pt>
                <c:pt idx="22">
                  <c:v>5.7595865250000005</c:v>
                </c:pt>
                <c:pt idx="23">
                  <c:v>6.0213859125000004</c:v>
                </c:pt>
                <c:pt idx="24">
                  <c:v>6.2831853000000004</c:v>
                </c:pt>
              </c:numCache>
            </c:numRef>
          </c:xVal>
          <c:yVal>
            <c:numRef>
              <c:f>Лист1!$E$4:$E$28</c:f>
              <c:numCache>
                <c:formatCode>0.000</c:formatCode>
                <c:ptCount val="25"/>
                <c:pt idx="0" formatCode="General">
                  <c:v>0</c:v>
                </c:pt>
                <c:pt idx="1">
                  <c:v>0.2588190448135646</c:v>
                </c:pt>
                <c:pt idx="2">
                  <c:v>0.49999999948185803</c:v>
                </c:pt>
                <c:pt idx="3">
                  <c:v>0.70710678055195575</c:v>
                </c:pt>
                <c:pt idx="4">
                  <c:v>0.86602540318613985</c:v>
                </c:pt>
                <c:pt idx="5">
                  <c:v>0.96592582590194043</c:v>
                </c:pt>
                <c:pt idx="6">
                  <c:v>1</c:v>
                </c:pt>
                <c:pt idx="7">
                  <c:v>0.96592582683104722</c:v>
                </c:pt>
                <c:pt idx="8">
                  <c:v>0.8660254049810362</c:v>
                </c:pt>
                <c:pt idx="9">
                  <c:v>0.70710678309032271</c:v>
                </c:pt>
                <c:pt idx="10">
                  <c:v>0.50000000259070987</c:v>
                </c:pt>
                <c:pt idx="11">
                  <c:v>0.25881904828103836</c:v>
                </c:pt>
                <c:pt idx="12">
                  <c:v>3.5897930298917774E-9</c:v>
                </c:pt>
                <c:pt idx="13">
                  <c:v>-0.25881904134609079</c:v>
                </c:pt>
                <c:pt idx="14">
                  <c:v>-0.49999999637300596</c:v>
                </c:pt>
                <c:pt idx="15">
                  <c:v>-0.70710677801358868</c:v>
                </c:pt>
                <c:pt idx="16">
                  <c:v>-0.8660254013912434</c:v>
                </c:pt>
                <c:pt idx="17">
                  <c:v>-0.96592582497283375</c:v>
                </c:pt>
                <c:pt idx="18">
                  <c:v>-1</c:v>
                </c:pt>
                <c:pt idx="19">
                  <c:v>-0.96592582776015401</c:v>
                </c:pt>
                <c:pt idx="20">
                  <c:v>-0.86602540677593276</c:v>
                </c:pt>
                <c:pt idx="21">
                  <c:v>-0.70710678562868967</c:v>
                </c:pt>
                <c:pt idx="22">
                  <c:v>-0.50000000569956182</c:v>
                </c:pt>
                <c:pt idx="23">
                  <c:v>-0.25881905174851216</c:v>
                </c:pt>
                <c:pt idx="24">
                  <c:v>-7.1795860597835548E-9</c:v>
                </c:pt>
              </c:numCache>
            </c:numRef>
          </c:yVal>
          <c:smooth val="1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63147008"/>
        <c:axId val="27108096"/>
      </c:scatterChart>
      <c:valAx>
        <c:axId val="6314700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200" b="1">
                <a:solidFill>
                  <a:srgbClr val="C00000"/>
                </a:solidFill>
              </a:defRPr>
            </a:pPr>
            <a:endParaRPr lang="ru-RU"/>
          </a:p>
        </c:txPr>
        <c:crossAx val="27108096"/>
        <c:crosses val="autoZero"/>
        <c:crossBetween val="midCat"/>
      </c:valAx>
      <c:valAx>
        <c:axId val="27108096"/>
        <c:scaling>
          <c:orientation val="minMax"/>
        </c:scaling>
        <c:delete val="0"/>
        <c:axPos val="l"/>
        <c:majorGridlines>
          <c:spPr>
            <a:ln>
              <a:solidFill>
                <a:srgbClr val="00B0F0"/>
              </a:solidFill>
            </a:ln>
          </c:spPr>
        </c:majorGridlines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200" b="1">
                <a:solidFill>
                  <a:srgbClr val="7030A0"/>
                </a:solidFill>
              </a:defRPr>
            </a:pPr>
            <a:endParaRPr lang="ru-RU"/>
          </a:p>
        </c:txPr>
        <c:crossAx val="63147008"/>
        <c:crosses val="autoZero"/>
        <c:crossBetween val="midCat"/>
      </c:valAx>
    </c:plotArea>
    <c:plotVisOnly val="1"/>
    <c:dispBlanksAs val="gap"/>
    <c:showDLblsOverMax val="0"/>
  </c:chart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en-US" i="1" dirty="0">
                <a:latin typeface="Arial" pitchFamily="34" charset="0"/>
                <a:cs typeface="Arial" pitchFamily="34" charset="0"/>
              </a:rPr>
              <a:t>2sinx</a:t>
            </a:r>
          </a:p>
        </c:rich>
      </c:tx>
      <c:layout/>
      <c:overlay val="0"/>
    </c:title>
    <c:autoTitleDeleted val="0"/>
    <c:plotArea>
      <c:layout/>
      <c:scatterChart>
        <c:scatterStyle val="smoothMarker"/>
        <c:varyColors val="0"/>
        <c:ser>
          <c:idx val="0"/>
          <c:order val="0"/>
          <c:tx>
            <c:strRef>
              <c:f>Лист1!$F$3</c:f>
              <c:strCache>
                <c:ptCount val="1"/>
                <c:pt idx="0">
                  <c:v>2sinx</c:v>
                </c:pt>
              </c:strCache>
            </c:strRef>
          </c:tx>
          <c:spPr>
            <a:ln w="38100" cap="flat" cmpd="sng" algn="ctr">
              <a:solidFill>
                <a:srgbClr val="FF0000"/>
              </a:solidFill>
              <a:prstDash val="solid"/>
            </a:ln>
            <a:effectLst/>
          </c:spPr>
          <c:marker>
            <c:symbol val="none"/>
          </c:marker>
          <c:xVal>
            <c:numRef>
              <c:f>Лист1!$D$4:$D$28</c:f>
              <c:numCache>
                <c:formatCode>General</c:formatCode>
                <c:ptCount val="25"/>
                <c:pt idx="0">
                  <c:v>0</c:v>
                </c:pt>
                <c:pt idx="1">
                  <c:v>0.26179938750000004</c:v>
                </c:pt>
                <c:pt idx="2">
                  <c:v>0.52359877500000007</c:v>
                </c:pt>
                <c:pt idx="3">
                  <c:v>0.78539816250000005</c:v>
                </c:pt>
                <c:pt idx="4">
                  <c:v>1.0471975500000001</c:v>
                </c:pt>
                <c:pt idx="5">
                  <c:v>1.3089969375000001</c:v>
                </c:pt>
                <c:pt idx="6">
                  <c:v>1.5707963250000001</c:v>
                </c:pt>
                <c:pt idx="7">
                  <c:v>1.8325957125000001</c:v>
                </c:pt>
                <c:pt idx="8">
                  <c:v>2.0943951000000003</c:v>
                </c:pt>
                <c:pt idx="9">
                  <c:v>2.3561944875000003</c:v>
                </c:pt>
                <c:pt idx="10">
                  <c:v>2.6179938750000002</c:v>
                </c:pt>
                <c:pt idx="11">
                  <c:v>2.8797932625000002</c:v>
                </c:pt>
                <c:pt idx="12">
                  <c:v>3.1415926500000002</c:v>
                </c:pt>
                <c:pt idx="13">
                  <c:v>3.4033920375000002</c:v>
                </c:pt>
                <c:pt idx="14">
                  <c:v>3.6651914250000002</c:v>
                </c:pt>
                <c:pt idx="15">
                  <c:v>3.9269908125000001</c:v>
                </c:pt>
                <c:pt idx="16">
                  <c:v>4.1887902000000006</c:v>
                </c:pt>
                <c:pt idx="17">
                  <c:v>4.4505895875000006</c:v>
                </c:pt>
                <c:pt idx="18">
                  <c:v>4.7123889750000005</c:v>
                </c:pt>
                <c:pt idx="19">
                  <c:v>4.9741883625000005</c:v>
                </c:pt>
                <c:pt idx="20">
                  <c:v>5.2359877500000005</c:v>
                </c:pt>
                <c:pt idx="21">
                  <c:v>5.4977871375000005</c:v>
                </c:pt>
                <c:pt idx="22">
                  <c:v>5.7595865250000005</c:v>
                </c:pt>
                <c:pt idx="23">
                  <c:v>6.0213859125000004</c:v>
                </c:pt>
                <c:pt idx="24">
                  <c:v>6.2831853000000004</c:v>
                </c:pt>
              </c:numCache>
            </c:numRef>
          </c:xVal>
          <c:yVal>
            <c:numRef>
              <c:f>Лист1!$F$4:$F$28</c:f>
              <c:numCache>
                <c:formatCode>General</c:formatCode>
                <c:ptCount val="25"/>
                <c:pt idx="0">
                  <c:v>0</c:v>
                </c:pt>
                <c:pt idx="1">
                  <c:v>0.51763808962712921</c:v>
                </c:pt>
                <c:pt idx="2">
                  <c:v>0.99999999896371605</c:v>
                </c:pt>
                <c:pt idx="3">
                  <c:v>1.4142135611039115</c:v>
                </c:pt>
                <c:pt idx="4">
                  <c:v>1.7320508063722797</c:v>
                </c:pt>
                <c:pt idx="5">
                  <c:v>1.9318516518038809</c:v>
                </c:pt>
                <c:pt idx="6">
                  <c:v>2</c:v>
                </c:pt>
                <c:pt idx="7">
                  <c:v>1.9318516536620944</c:v>
                </c:pt>
                <c:pt idx="8">
                  <c:v>1.7320508099620724</c:v>
                </c:pt>
                <c:pt idx="9">
                  <c:v>1.4142135661806454</c:v>
                </c:pt>
                <c:pt idx="10">
                  <c:v>1.0000000051814197</c:v>
                </c:pt>
                <c:pt idx="11">
                  <c:v>0.51763809656207671</c:v>
                </c:pt>
                <c:pt idx="12">
                  <c:v>7.1795860597835548E-9</c:v>
                </c:pt>
                <c:pt idx="13">
                  <c:v>-0.51763808269218159</c:v>
                </c:pt>
                <c:pt idx="14">
                  <c:v>-0.99999999274601192</c:v>
                </c:pt>
                <c:pt idx="15">
                  <c:v>-1.4142135560271774</c:v>
                </c:pt>
                <c:pt idx="16">
                  <c:v>-1.7320508027824868</c:v>
                </c:pt>
                <c:pt idx="17">
                  <c:v>-1.9318516499456675</c:v>
                </c:pt>
                <c:pt idx="18">
                  <c:v>-2</c:v>
                </c:pt>
                <c:pt idx="19">
                  <c:v>-1.931851655520308</c:v>
                </c:pt>
                <c:pt idx="20">
                  <c:v>-1.7320508135518655</c:v>
                </c:pt>
                <c:pt idx="21">
                  <c:v>-1.4142135712573793</c:v>
                </c:pt>
                <c:pt idx="22">
                  <c:v>-1.0000000113991236</c:v>
                </c:pt>
                <c:pt idx="23">
                  <c:v>-0.51763810349702433</c:v>
                </c:pt>
                <c:pt idx="24">
                  <c:v>-1.435917211956711E-8</c:v>
                </c:pt>
              </c:numCache>
            </c:numRef>
          </c:yVal>
          <c:smooth val="1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27341184"/>
        <c:axId val="27342720"/>
      </c:scatterChart>
      <c:valAx>
        <c:axId val="2734118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100" b="1">
                <a:solidFill>
                  <a:srgbClr val="7030A0"/>
                </a:solidFill>
              </a:defRPr>
            </a:pPr>
            <a:endParaRPr lang="ru-RU"/>
          </a:p>
        </c:txPr>
        <c:crossAx val="27342720"/>
        <c:crosses val="autoZero"/>
        <c:crossBetween val="midCat"/>
      </c:valAx>
      <c:valAx>
        <c:axId val="27342720"/>
        <c:scaling>
          <c:orientation val="minMax"/>
        </c:scaling>
        <c:delete val="0"/>
        <c:axPos val="l"/>
        <c:majorGridlines>
          <c:spPr>
            <a:ln>
              <a:solidFill>
                <a:srgbClr val="00B0F0"/>
              </a:solidFill>
            </a:ln>
          </c:spPr>
        </c:majorGridlines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050" b="1"/>
            </a:pPr>
            <a:endParaRPr lang="ru-RU"/>
          </a:p>
        </c:txPr>
        <c:crossAx val="27341184"/>
        <c:crosses val="autoZero"/>
        <c:crossBetween val="midCat"/>
      </c:valAx>
    </c:plotArea>
    <c:plotVisOnly val="1"/>
    <c:dispBlanksAs val="gap"/>
    <c:showDLblsOverMax val="0"/>
  </c:chart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30"/>
    </mc:Choice>
    <mc:Fallback>
      <c:style val="30"/>
    </mc:Fallback>
  </mc:AlternateContent>
  <c:chart>
    <c:title>
      <c:tx>
        <c:rich>
          <a:bodyPr/>
          <a:lstStyle/>
          <a:p>
            <a:pPr>
              <a:defRPr/>
            </a:pPr>
            <a:r>
              <a:rPr lang="en-US" i="1" dirty="0" err="1">
                <a:latin typeface="Arial" pitchFamily="34" charset="0"/>
                <a:cs typeface="Arial" pitchFamily="34" charset="0"/>
              </a:rPr>
              <a:t>sinx</a:t>
            </a:r>
            <a:endParaRPr lang="en-US" i="1" dirty="0">
              <a:latin typeface="Arial" pitchFamily="34" charset="0"/>
              <a:cs typeface="Arial" pitchFamily="34" charset="0"/>
            </a:endParaRPr>
          </a:p>
        </c:rich>
      </c:tx>
      <c:layout/>
      <c:overlay val="0"/>
    </c:title>
    <c:autoTitleDeleted val="0"/>
    <c:plotArea>
      <c:layout/>
      <c:scatterChart>
        <c:scatterStyle val="smoothMarker"/>
        <c:varyColors val="0"/>
        <c:ser>
          <c:idx val="0"/>
          <c:order val="0"/>
          <c:tx>
            <c:strRef>
              <c:f>Лист1!$E$3</c:f>
              <c:strCache>
                <c:ptCount val="1"/>
                <c:pt idx="0">
                  <c:v>sinx</c:v>
                </c:pt>
              </c:strCache>
            </c:strRef>
          </c:tx>
          <c:spPr>
            <a:ln>
              <a:solidFill>
                <a:srgbClr val="00B0F0"/>
              </a:solidFill>
            </a:ln>
          </c:spPr>
          <c:marker>
            <c:symbol val="none"/>
          </c:marker>
          <c:xVal>
            <c:numRef>
              <c:f>Лист1!$D$4:$D$28</c:f>
              <c:numCache>
                <c:formatCode>General</c:formatCode>
                <c:ptCount val="25"/>
                <c:pt idx="0">
                  <c:v>0</c:v>
                </c:pt>
                <c:pt idx="1">
                  <c:v>0.26179938750000004</c:v>
                </c:pt>
                <c:pt idx="2">
                  <c:v>0.52359877500000007</c:v>
                </c:pt>
                <c:pt idx="3">
                  <c:v>0.78539816250000005</c:v>
                </c:pt>
                <c:pt idx="4">
                  <c:v>1.0471975500000001</c:v>
                </c:pt>
                <c:pt idx="5">
                  <c:v>1.3089969375000001</c:v>
                </c:pt>
                <c:pt idx="6">
                  <c:v>1.5707963250000001</c:v>
                </c:pt>
                <c:pt idx="7">
                  <c:v>1.8325957125000001</c:v>
                </c:pt>
                <c:pt idx="8">
                  <c:v>2.0943951000000003</c:v>
                </c:pt>
                <c:pt idx="9">
                  <c:v>2.3561944875000003</c:v>
                </c:pt>
                <c:pt idx="10">
                  <c:v>2.6179938750000002</c:v>
                </c:pt>
                <c:pt idx="11">
                  <c:v>2.8797932625000002</c:v>
                </c:pt>
                <c:pt idx="12">
                  <c:v>3.1415926500000002</c:v>
                </c:pt>
                <c:pt idx="13">
                  <c:v>3.4033920375000002</c:v>
                </c:pt>
                <c:pt idx="14">
                  <c:v>3.6651914250000002</c:v>
                </c:pt>
                <c:pt idx="15">
                  <c:v>3.9269908125000001</c:v>
                </c:pt>
                <c:pt idx="16">
                  <c:v>4.1887902000000006</c:v>
                </c:pt>
                <c:pt idx="17">
                  <c:v>4.4505895875000006</c:v>
                </c:pt>
                <c:pt idx="18">
                  <c:v>4.7123889750000005</c:v>
                </c:pt>
                <c:pt idx="19">
                  <c:v>4.9741883625000005</c:v>
                </c:pt>
                <c:pt idx="20">
                  <c:v>5.2359877500000005</c:v>
                </c:pt>
                <c:pt idx="21">
                  <c:v>5.4977871375000005</c:v>
                </c:pt>
                <c:pt idx="22">
                  <c:v>5.7595865250000005</c:v>
                </c:pt>
                <c:pt idx="23">
                  <c:v>6.0213859125000004</c:v>
                </c:pt>
                <c:pt idx="24">
                  <c:v>6.2831853000000004</c:v>
                </c:pt>
              </c:numCache>
            </c:numRef>
          </c:xVal>
          <c:yVal>
            <c:numRef>
              <c:f>Лист1!$E$4:$E$28</c:f>
              <c:numCache>
                <c:formatCode>0.000</c:formatCode>
                <c:ptCount val="25"/>
                <c:pt idx="0" formatCode="General">
                  <c:v>0</c:v>
                </c:pt>
                <c:pt idx="1">
                  <c:v>0.2588190448135646</c:v>
                </c:pt>
                <c:pt idx="2">
                  <c:v>0.49999999948185803</c:v>
                </c:pt>
                <c:pt idx="3">
                  <c:v>0.70710678055195575</c:v>
                </c:pt>
                <c:pt idx="4">
                  <c:v>0.86602540318613985</c:v>
                </c:pt>
                <c:pt idx="5">
                  <c:v>0.96592582590194043</c:v>
                </c:pt>
                <c:pt idx="6">
                  <c:v>1</c:v>
                </c:pt>
                <c:pt idx="7">
                  <c:v>0.96592582683104722</c:v>
                </c:pt>
                <c:pt idx="8">
                  <c:v>0.8660254049810362</c:v>
                </c:pt>
                <c:pt idx="9">
                  <c:v>0.70710678309032271</c:v>
                </c:pt>
                <c:pt idx="10">
                  <c:v>0.50000000259070987</c:v>
                </c:pt>
                <c:pt idx="11">
                  <c:v>0.25881904828103836</c:v>
                </c:pt>
                <c:pt idx="12">
                  <c:v>3.5897930298917774E-9</c:v>
                </c:pt>
                <c:pt idx="13">
                  <c:v>-0.25881904134609079</c:v>
                </c:pt>
                <c:pt idx="14">
                  <c:v>-0.49999999637300596</c:v>
                </c:pt>
                <c:pt idx="15">
                  <c:v>-0.70710677801358868</c:v>
                </c:pt>
                <c:pt idx="16">
                  <c:v>-0.8660254013912434</c:v>
                </c:pt>
                <c:pt idx="17">
                  <c:v>-0.96592582497283375</c:v>
                </c:pt>
                <c:pt idx="18">
                  <c:v>-1</c:v>
                </c:pt>
                <c:pt idx="19">
                  <c:v>-0.96592582776015401</c:v>
                </c:pt>
                <c:pt idx="20">
                  <c:v>-0.86602540677593276</c:v>
                </c:pt>
                <c:pt idx="21">
                  <c:v>-0.70710678562868967</c:v>
                </c:pt>
                <c:pt idx="22">
                  <c:v>-0.50000000569956182</c:v>
                </c:pt>
                <c:pt idx="23">
                  <c:v>-0.25881905174851216</c:v>
                </c:pt>
                <c:pt idx="24">
                  <c:v>-7.1795860597835548E-9</c:v>
                </c:pt>
              </c:numCache>
            </c:numRef>
          </c:yVal>
          <c:smooth val="1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25107456"/>
        <c:axId val="25133824"/>
      </c:scatterChart>
      <c:valAx>
        <c:axId val="2510745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200" b="1">
                <a:solidFill>
                  <a:srgbClr val="C00000"/>
                </a:solidFill>
              </a:defRPr>
            </a:pPr>
            <a:endParaRPr lang="ru-RU"/>
          </a:p>
        </c:txPr>
        <c:crossAx val="25133824"/>
        <c:crosses val="autoZero"/>
        <c:crossBetween val="midCat"/>
      </c:valAx>
      <c:valAx>
        <c:axId val="25133824"/>
        <c:scaling>
          <c:orientation val="minMax"/>
        </c:scaling>
        <c:delete val="0"/>
        <c:axPos val="l"/>
        <c:majorGridlines>
          <c:spPr>
            <a:ln>
              <a:solidFill>
                <a:srgbClr val="00B0F0"/>
              </a:solidFill>
            </a:ln>
          </c:spPr>
        </c:majorGridlines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200" b="1">
                <a:solidFill>
                  <a:srgbClr val="7030A0"/>
                </a:solidFill>
              </a:defRPr>
            </a:pPr>
            <a:endParaRPr lang="ru-RU"/>
          </a:p>
        </c:txPr>
        <c:crossAx val="25107456"/>
        <c:crosses val="autoZero"/>
        <c:crossBetween val="midCat"/>
      </c:valAx>
    </c:plotArea>
    <c:plotVisOnly val="1"/>
    <c:dispBlanksAs val="gap"/>
    <c:showDLblsOverMax val="0"/>
  </c:chart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30"/>
    </mc:Choice>
    <mc:Fallback>
      <c:style val="30"/>
    </mc:Fallback>
  </mc:AlternateContent>
  <c:chart>
    <c:title>
      <c:tx>
        <c:rich>
          <a:bodyPr/>
          <a:lstStyle/>
          <a:p>
            <a:pPr>
              <a:defRPr/>
            </a:pPr>
            <a:r>
              <a:rPr lang="en-US" i="1" dirty="0" err="1">
                <a:latin typeface="Arial" pitchFamily="34" charset="0"/>
                <a:cs typeface="Arial" pitchFamily="34" charset="0"/>
              </a:rPr>
              <a:t>sinx</a:t>
            </a:r>
            <a:endParaRPr lang="en-US" i="1" dirty="0">
              <a:latin typeface="Arial" pitchFamily="34" charset="0"/>
              <a:cs typeface="Arial" pitchFamily="34" charset="0"/>
            </a:endParaRPr>
          </a:p>
        </c:rich>
      </c:tx>
      <c:layout/>
      <c:overlay val="0"/>
    </c:title>
    <c:autoTitleDeleted val="0"/>
    <c:plotArea>
      <c:layout/>
      <c:scatterChart>
        <c:scatterStyle val="smoothMarker"/>
        <c:varyColors val="0"/>
        <c:ser>
          <c:idx val="0"/>
          <c:order val="0"/>
          <c:tx>
            <c:strRef>
              <c:f>Лист1!$E$3</c:f>
              <c:strCache>
                <c:ptCount val="1"/>
                <c:pt idx="0">
                  <c:v>sinx</c:v>
                </c:pt>
              </c:strCache>
            </c:strRef>
          </c:tx>
          <c:spPr>
            <a:ln>
              <a:solidFill>
                <a:srgbClr val="00B0F0"/>
              </a:solidFill>
            </a:ln>
          </c:spPr>
          <c:marker>
            <c:symbol val="none"/>
          </c:marker>
          <c:xVal>
            <c:numRef>
              <c:f>Лист1!$D$4:$D$28</c:f>
              <c:numCache>
                <c:formatCode>General</c:formatCode>
                <c:ptCount val="25"/>
                <c:pt idx="0">
                  <c:v>0</c:v>
                </c:pt>
                <c:pt idx="1">
                  <c:v>0.26179938750000004</c:v>
                </c:pt>
                <c:pt idx="2">
                  <c:v>0.52359877500000007</c:v>
                </c:pt>
                <c:pt idx="3">
                  <c:v>0.78539816250000005</c:v>
                </c:pt>
                <c:pt idx="4">
                  <c:v>1.0471975500000001</c:v>
                </c:pt>
                <c:pt idx="5">
                  <c:v>1.3089969375000001</c:v>
                </c:pt>
                <c:pt idx="6">
                  <c:v>1.5707963250000001</c:v>
                </c:pt>
                <c:pt idx="7">
                  <c:v>1.8325957125000001</c:v>
                </c:pt>
                <c:pt idx="8">
                  <c:v>2.0943951000000003</c:v>
                </c:pt>
                <c:pt idx="9">
                  <c:v>2.3561944875000003</c:v>
                </c:pt>
                <c:pt idx="10">
                  <c:v>2.6179938750000002</c:v>
                </c:pt>
                <c:pt idx="11">
                  <c:v>2.8797932625000002</c:v>
                </c:pt>
                <c:pt idx="12">
                  <c:v>3.1415926500000002</c:v>
                </c:pt>
                <c:pt idx="13">
                  <c:v>3.4033920375000002</c:v>
                </c:pt>
                <c:pt idx="14">
                  <c:v>3.6651914250000002</c:v>
                </c:pt>
                <c:pt idx="15">
                  <c:v>3.9269908125000001</c:v>
                </c:pt>
                <c:pt idx="16">
                  <c:v>4.1887902000000006</c:v>
                </c:pt>
                <c:pt idx="17">
                  <c:v>4.4505895875000006</c:v>
                </c:pt>
                <c:pt idx="18">
                  <c:v>4.7123889750000005</c:v>
                </c:pt>
                <c:pt idx="19">
                  <c:v>4.9741883625000005</c:v>
                </c:pt>
                <c:pt idx="20">
                  <c:v>5.2359877500000005</c:v>
                </c:pt>
                <c:pt idx="21">
                  <c:v>5.4977871375000005</c:v>
                </c:pt>
                <c:pt idx="22">
                  <c:v>5.7595865250000005</c:v>
                </c:pt>
                <c:pt idx="23">
                  <c:v>6.0213859125000004</c:v>
                </c:pt>
                <c:pt idx="24">
                  <c:v>6.2831853000000004</c:v>
                </c:pt>
              </c:numCache>
            </c:numRef>
          </c:xVal>
          <c:yVal>
            <c:numRef>
              <c:f>Лист1!$E$4:$E$28</c:f>
              <c:numCache>
                <c:formatCode>0.000</c:formatCode>
                <c:ptCount val="25"/>
                <c:pt idx="0" formatCode="General">
                  <c:v>0</c:v>
                </c:pt>
                <c:pt idx="1">
                  <c:v>0.2588190448135646</c:v>
                </c:pt>
                <c:pt idx="2">
                  <c:v>0.49999999948185803</c:v>
                </c:pt>
                <c:pt idx="3">
                  <c:v>0.70710678055195575</c:v>
                </c:pt>
                <c:pt idx="4">
                  <c:v>0.86602540318613985</c:v>
                </c:pt>
                <c:pt idx="5">
                  <c:v>0.96592582590194043</c:v>
                </c:pt>
                <c:pt idx="6">
                  <c:v>1</c:v>
                </c:pt>
                <c:pt idx="7">
                  <c:v>0.96592582683104722</c:v>
                </c:pt>
                <c:pt idx="8">
                  <c:v>0.8660254049810362</c:v>
                </c:pt>
                <c:pt idx="9">
                  <c:v>0.70710678309032271</c:v>
                </c:pt>
                <c:pt idx="10">
                  <c:v>0.50000000259070987</c:v>
                </c:pt>
                <c:pt idx="11">
                  <c:v>0.25881904828103836</c:v>
                </c:pt>
                <c:pt idx="12">
                  <c:v>3.5897930298917774E-9</c:v>
                </c:pt>
                <c:pt idx="13">
                  <c:v>-0.25881904134609079</c:v>
                </c:pt>
                <c:pt idx="14">
                  <c:v>-0.49999999637300596</c:v>
                </c:pt>
                <c:pt idx="15">
                  <c:v>-0.70710677801358868</c:v>
                </c:pt>
                <c:pt idx="16">
                  <c:v>-0.8660254013912434</c:v>
                </c:pt>
                <c:pt idx="17">
                  <c:v>-0.96592582497283375</c:v>
                </c:pt>
                <c:pt idx="18">
                  <c:v>-1</c:v>
                </c:pt>
                <c:pt idx="19">
                  <c:v>-0.96592582776015401</c:v>
                </c:pt>
                <c:pt idx="20">
                  <c:v>-0.86602540677593276</c:v>
                </c:pt>
                <c:pt idx="21">
                  <c:v>-0.70710678562868967</c:v>
                </c:pt>
                <c:pt idx="22">
                  <c:v>-0.50000000569956182</c:v>
                </c:pt>
                <c:pt idx="23">
                  <c:v>-0.25881905174851216</c:v>
                </c:pt>
                <c:pt idx="24">
                  <c:v>-7.1795860597835548E-9</c:v>
                </c:pt>
              </c:numCache>
            </c:numRef>
          </c:yVal>
          <c:smooth val="1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25158016"/>
        <c:axId val="25159552"/>
      </c:scatterChart>
      <c:valAx>
        <c:axId val="2515801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200" b="1">
                <a:solidFill>
                  <a:srgbClr val="C00000"/>
                </a:solidFill>
              </a:defRPr>
            </a:pPr>
            <a:endParaRPr lang="ru-RU"/>
          </a:p>
        </c:txPr>
        <c:crossAx val="25159552"/>
        <c:crosses val="autoZero"/>
        <c:crossBetween val="midCat"/>
      </c:valAx>
      <c:valAx>
        <c:axId val="25159552"/>
        <c:scaling>
          <c:orientation val="minMax"/>
        </c:scaling>
        <c:delete val="0"/>
        <c:axPos val="l"/>
        <c:majorGridlines>
          <c:spPr>
            <a:ln>
              <a:solidFill>
                <a:srgbClr val="00B0F0"/>
              </a:solidFill>
            </a:ln>
          </c:spPr>
        </c:majorGridlines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200" b="1">
                <a:solidFill>
                  <a:srgbClr val="7030A0"/>
                </a:solidFill>
              </a:defRPr>
            </a:pPr>
            <a:endParaRPr lang="ru-RU"/>
          </a:p>
        </c:txPr>
        <c:crossAx val="25158016"/>
        <c:crosses val="autoZero"/>
        <c:crossBetween val="midCat"/>
      </c:valAx>
    </c:plotArea>
    <c:plotVisOnly val="1"/>
    <c:dispBlanksAs val="gap"/>
    <c:showDLblsOverMax val="0"/>
  </c:chart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28"/>
    </mc:Choice>
    <mc:Fallback>
      <c:style val="28"/>
    </mc:Fallback>
  </mc:AlternateContent>
  <c:chart>
    <c:title>
      <c:tx>
        <c:rich>
          <a:bodyPr/>
          <a:lstStyle/>
          <a:p>
            <a:pPr>
              <a:defRPr/>
            </a:pPr>
            <a:r>
              <a:rPr lang="en-US"/>
              <a:t>-2sinx</a:t>
            </a:r>
          </a:p>
        </c:rich>
      </c:tx>
      <c:layout/>
      <c:overlay val="0"/>
    </c:title>
    <c:autoTitleDeleted val="0"/>
    <c:plotArea>
      <c:layout/>
      <c:scatterChart>
        <c:scatterStyle val="smoothMarker"/>
        <c:varyColors val="0"/>
        <c:ser>
          <c:idx val="0"/>
          <c:order val="0"/>
          <c:tx>
            <c:strRef>
              <c:f>Лист1!$G$3</c:f>
              <c:strCache>
                <c:ptCount val="1"/>
                <c:pt idx="0">
                  <c:v>2sinx</c:v>
                </c:pt>
              </c:strCache>
            </c:strRef>
          </c:tx>
          <c:marker>
            <c:symbol val="none"/>
          </c:marker>
          <c:xVal>
            <c:numRef>
              <c:f>Лист1!$D$4:$D$28</c:f>
              <c:numCache>
                <c:formatCode>General</c:formatCode>
                <c:ptCount val="25"/>
                <c:pt idx="0">
                  <c:v>0</c:v>
                </c:pt>
                <c:pt idx="1">
                  <c:v>0.26179938750000004</c:v>
                </c:pt>
                <c:pt idx="2">
                  <c:v>0.52359877500000007</c:v>
                </c:pt>
                <c:pt idx="3">
                  <c:v>0.78539816250000005</c:v>
                </c:pt>
                <c:pt idx="4">
                  <c:v>1.0471975500000001</c:v>
                </c:pt>
                <c:pt idx="5">
                  <c:v>1.3089969375000001</c:v>
                </c:pt>
                <c:pt idx="6">
                  <c:v>1.5707963250000001</c:v>
                </c:pt>
                <c:pt idx="7">
                  <c:v>1.8325957125000001</c:v>
                </c:pt>
                <c:pt idx="8">
                  <c:v>2.0943951000000003</c:v>
                </c:pt>
                <c:pt idx="9">
                  <c:v>2.3561944875000003</c:v>
                </c:pt>
                <c:pt idx="10">
                  <c:v>2.6179938750000002</c:v>
                </c:pt>
                <c:pt idx="11">
                  <c:v>2.8797932625000002</c:v>
                </c:pt>
                <c:pt idx="12">
                  <c:v>3.1415926500000002</c:v>
                </c:pt>
                <c:pt idx="13">
                  <c:v>3.4033920375000002</c:v>
                </c:pt>
                <c:pt idx="14">
                  <c:v>3.6651914250000002</c:v>
                </c:pt>
                <c:pt idx="15">
                  <c:v>3.9269908125000001</c:v>
                </c:pt>
                <c:pt idx="16">
                  <c:v>4.1887902000000006</c:v>
                </c:pt>
                <c:pt idx="17">
                  <c:v>4.4505895875000006</c:v>
                </c:pt>
                <c:pt idx="18">
                  <c:v>4.7123889750000005</c:v>
                </c:pt>
                <c:pt idx="19">
                  <c:v>4.9741883625000005</c:v>
                </c:pt>
                <c:pt idx="20">
                  <c:v>5.2359877500000005</c:v>
                </c:pt>
                <c:pt idx="21">
                  <c:v>5.4977871375000005</c:v>
                </c:pt>
                <c:pt idx="22">
                  <c:v>5.7595865250000005</c:v>
                </c:pt>
                <c:pt idx="23">
                  <c:v>6.0213859125000004</c:v>
                </c:pt>
                <c:pt idx="24">
                  <c:v>6.2831853000000004</c:v>
                </c:pt>
              </c:numCache>
            </c:numRef>
          </c:xVal>
          <c:yVal>
            <c:numRef>
              <c:f>Лист1!$G$4:$G$28</c:f>
              <c:numCache>
                <c:formatCode>General</c:formatCode>
                <c:ptCount val="25"/>
                <c:pt idx="0">
                  <c:v>0</c:v>
                </c:pt>
                <c:pt idx="1">
                  <c:v>-0.51763808962712921</c:v>
                </c:pt>
                <c:pt idx="2">
                  <c:v>-0.99999999896371605</c:v>
                </c:pt>
                <c:pt idx="3">
                  <c:v>-1.4142135611039115</c:v>
                </c:pt>
                <c:pt idx="4">
                  <c:v>-1.7320508063722797</c:v>
                </c:pt>
                <c:pt idx="5">
                  <c:v>-1.9318516518038809</c:v>
                </c:pt>
                <c:pt idx="6">
                  <c:v>-2</c:v>
                </c:pt>
                <c:pt idx="7">
                  <c:v>-1.9318516536620944</c:v>
                </c:pt>
                <c:pt idx="8">
                  <c:v>-1.7320508099620724</c:v>
                </c:pt>
                <c:pt idx="9">
                  <c:v>-1.4142135661806454</c:v>
                </c:pt>
                <c:pt idx="10">
                  <c:v>-1.0000000051814197</c:v>
                </c:pt>
                <c:pt idx="11">
                  <c:v>-0.51763809656207671</c:v>
                </c:pt>
                <c:pt idx="12">
                  <c:v>-7.1795860597835548E-9</c:v>
                </c:pt>
                <c:pt idx="13">
                  <c:v>0.51763808269218159</c:v>
                </c:pt>
                <c:pt idx="14">
                  <c:v>0.99999999274601192</c:v>
                </c:pt>
                <c:pt idx="15">
                  <c:v>1.4142135560271774</c:v>
                </c:pt>
                <c:pt idx="16">
                  <c:v>1.7320508027824868</c:v>
                </c:pt>
                <c:pt idx="17">
                  <c:v>1.9318516499456675</c:v>
                </c:pt>
                <c:pt idx="18">
                  <c:v>2</c:v>
                </c:pt>
                <c:pt idx="19">
                  <c:v>1.931851655520308</c:v>
                </c:pt>
                <c:pt idx="20">
                  <c:v>1.7320508135518655</c:v>
                </c:pt>
                <c:pt idx="21">
                  <c:v>1.4142135712573793</c:v>
                </c:pt>
                <c:pt idx="22">
                  <c:v>1.0000000113991236</c:v>
                </c:pt>
                <c:pt idx="23">
                  <c:v>0.51763810349702433</c:v>
                </c:pt>
                <c:pt idx="24">
                  <c:v>1.435917211956711E-8</c:v>
                </c:pt>
              </c:numCache>
            </c:numRef>
          </c:yVal>
          <c:smooth val="1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25196032"/>
        <c:axId val="25197568"/>
      </c:scatterChart>
      <c:valAx>
        <c:axId val="25196032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25197568"/>
        <c:crosses val="autoZero"/>
        <c:crossBetween val="midCat"/>
      </c:valAx>
      <c:valAx>
        <c:axId val="25197568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25196032"/>
        <c:crosses val="autoZero"/>
        <c:crossBetween val="midCat"/>
      </c:valAx>
    </c:plotArea>
    <c:plotVisOnly val="1"/>
    <c:dispBlanksAs val="gap"/>
    <c:showDLblsOverMax val="0"/>
  </c:chart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32"/>
    </mc:Choice>
    <mc:Fallback>
      <c:style val="32"/>
    </mc:Fallback>
  </mc:AlternateContent>
  <c:chart>
    <c:title>
      <c:layout/>
      <c:overlay val="0"/>
    </c:title>
    <c:autoTitleDeleted val="0"/>
    <c:plotArea>
      <c:layout/>
      <c:scatterChart>
        <c:scatterStyle val="smoothMarker"/>
        <c:varyColors val="0"/>
        <c:ser>
          <c:idx val="0"/>
          <c:order val="0"/>
          <c:tx>
            <c:strRef>
              <c:f>Лист1!$H$3</c:f>
              <c:strCache>
                <c:ptCount val="1"/>
                <c:pt idx="0">
                  <c:v>sin2x</c:v>
                </c:pt>
              </c:strCache>
            </c:strRef>
          </c:tx>
          <c:marker>
            <c:symbol val="none"/>
          </c:marker>
          <c:xVal>
            <c:numRef>
              <c:f>Лист1!$D$4:$D$28</c:f>
              <c:numCache>
                <c:formatCode>General</c:formatCode>
                <c:ptCount val="25"/>
                <c:pt idx="0">
                  <c:v>0</c:v>
                </c:pt>
                <c:pt idx="1">
                  <c:v>0.26179938750000004</c:v>
                </c:pt>
                <c:pt idx="2">
                  <c:v>0.52359877500000007</c:v>
                </c:pt>
                <c:pt idx="3">
                  <c:v>0.78539816250000005</c:v>
                </c:pt>
                <c:pt idx="4">
                  <c:v>1.0471975500000001</c:v>
                </c:pt>
                <c:pt idx="5">
                  <c:v>1.3089969375000001</c:v>
                </c:pt>
                <c:pt idx="6">
                  <c:v>1.5707963250000001</c:v>
                </c:pt>
                <c:pt idx="7">
                  <c:v>1.8325957125000001</c:v>
                </c:pt>
                <c:pt idx="8">
                  <c:v>2.0943951000000003</c:v>
                </c:pt>
                <c:pt idx="9">
                  <c:v>2.3561944875000003</c:v>
                </c:pt>
                <c:pt idx="10">
                  <c:v>2.6179938750000002</c:v>
                </c:pt>
                <c:pt idx="11">
                  <c:v>2.8797932625000002</c:v>
                </c:pt>
                <c:pt idx="12">
                  <c:v>3.1415926500000002</c:v>
                </c:pt>
                <c:pt idx="13">
                  <c:v>3.4033920375000002</c:v>
                </c:pt>
                <c:pt idx="14">
                  <c:v>3.6651914250000002</c:v>
                </c:pt>
                <c:pt idx="15">
                  <c:v>3.9269908125000001</c:v>
                </c:pt>
                <c:pt idx="16">
                  <c:v>4.1887902000000006</c:v>
                </c:pt>
                <c:pt idx="17">
                  <c:v>4.4505895875000006</c:v>
                </c:pt>
                <c:pt idx="18">
                  <c:v>4.7123889750000005</c:v>
                </c:pt>
                <c:pt idx="19">
                  <c:v>4.9741883625000005</c:v>
                </c:pt>
                <c:pt idx="20">
                  <c:v>5.2359877500000005</c:v>
                </c:pt>
                <c:pt idx="21">
                  <c:v>5.4977871375000005</c:v>
                </c:pt>
                <c:pt idx="22">
                  <c:v>5.7595865250000005</c:v>
                </c:pt>
                <c:pt idx="23">
                  <c:v>6.0213859125000004</c:v>
                </c:pt>
                <c:pt idx="24">
                  <c:v>6.2831853000000004</c:v>
                </c:pt>
              </c:numCache>
            </c:numRef>
          </c:xVal>
          <c:yVal>
            <c:numRef>
              <c:f>Лист1!$H$4:$H$28</c:f>
              <c:numCache>
                <c:formatCode>0.0</c:formatCode>
                <c:ptCount val="25"/>
                <c:pt idx="0" formatCode="General">
                  <c:v>0</c:v>
                </c:pt>
                <c:pt idx="1">
                  <c:v>0.49999999948185803</c:v>
                </c:pt>
                <c:pt idx="2" formatCode="0.00000">
                  <c:v>0.86602540318613985</c:v>
                </c:pt>
                <c:pt idx="3" formatCode="General">
                  <c:v>1</c:v>
                </c:pt>
                <c:pt idx="4" formatCode="General">
                  <c:v>0.8660254049810362</c:v>
                </c:pt>
                <c:pt idx="5" formatCode="General">
                  <c:v>0.50000000259070987</c:v>
                </c:pt>
                <c:pt idx="6" formatCode="General">
                  <c:v>3.5897930298917774E-9</c:v>
                </c:pt>
                <c:pt idx="7" formatCode="General">
                  <c:v>-0.49999999637300596</c:v>
                </c:pt>
                <c:pt idx="8" formatCode="General">
                  <c:v>-0.8660254013912434</c:v>
                </c:pt>
                <c:pt idx="9" formatCode="General">
                  <c:v>-1</c:v>
                </c:pt>
                <c:pt idx="10" formatCode="General">
                  <c:v>-0.86602540677593276</c:v>
                </c:pt>
                <c:pt idx="11" formatCode="General">
                  <c:v>-0.50000000569956182</c:v>
                </c:pt>
                <c:pt idx="12" formatCode="General">
                  <c:v>-7.1795860597835548E-9</c:v>
                </c:pt>
                <c:pt idx="13" formatCode="General">
                  <c:v>0.49999999326415401</c:v>
                </c:pt>
                <c:pt idx="14" formatCode="General">
                  <c:v>0.86602539959634672</c:v>
                </c:pt>
                <c:pt idx="15" formatCode="General">
                  <c:v>1</c:v>
                </c:pt>
                <c:pt idx="16" formatCode="General">
                  <c:v>0.86602540857082899</c:v>
                </c:pt>
                <c:pt idx="17" formatCode="General">
                  <c:v>0.50000000880841344</c:v>
                </c:pt>
                <c:pt idx="18" formatCode="General">
                  <c:v>1.0769378645586122E-8</c:v>
                </c:pt>
                <c:pt idx="19" formatCode="General">
                  <c:v>-0.49999999015530244</c:v>
                </c:pt>
                <c:pt idx="20" formatCode="General">
                  <c:v>-0.86602539780145038</c:v>
                </c:pt>
                <c:pt idx="21" formatCode="General">
                  <c:v>-0.99999999999999989</c:v>
                </c:pt>
                <c:pt idx="22" formatCode="General">
                  <c:v>-0.86602541036572567</c:v>
                </c:pt>
                <c:pt idx="23" formatCode="General">
                  <c:v>-0.50000001191726573</c:v>
                </c:pt>
                <c:pt idx="24" formatCode="General">
                  <c:v>-1.435917211956711E-8</c:v>
                </c:pt>
              </c:numCache>
            </c:numRef>
          </c:yVal>
          <c:smooth val="1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25209472"/>
        <c:axId val="25227648"/>
      </c:scatterChart>
      <c:valAx>
        <c:axId val="25209472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25227648"/>
        <c:crosses val="autoZero"/>
        <c:crossBetween val="midCat"/>
      </c:valAx>
      <c:valAx>
        <c:axId val="25227648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25209472"/>
        <c:crosses val="autoZero"/>
        <c:crossBetween val="midCat"/>
      </c:valAx>
    </c:plotArea>
    <c:plotVisOnly val="1"/>
    <c:dispBlanksAs val="gap"/>
    <c:showDLblsOverMax val="0"/>
  </c:chart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A3350CF-C603-4114-B932-646F91D14650}" type="datetimeFigureOut">
              <a:rPr lang="ru-RU" smtClean="0"/>
              <a:pPr/>
              <a:t>18.01.2021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801813" y="242888"/>
            <a:ext cx="2162175" cy="121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41463"/>
            <a:ext cx="4613275" cy="14605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5909EBE-9F82-4E48-A1EA-E1BF2E0BBA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420460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1pPr>
    <a:lvl2pPr marL="342319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2pPr>
    <a:lvl3pPr marL="684637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3pPr>
    <a:lvl4pPr marL="1026958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4pPr>
    <a:lvl5pPr marL="1369276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5pPr>
    <a:lvl6pPr marL="1711595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6pPr>
    <a:lvl7pPr marL="2053914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7pPr>
    <a:lvl8pPr marL="2396234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8pPr>
    <a:lvl9pPr marL="2738553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5909EBE-9F82-4E48-A1EA-E1BF2E0BBA3C}" type="slidenum">
              <a:rPr lang="ru-RU" smtClean="0"/>
              <a:pPr/>
              <a:t>16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070597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5909EBE-9F82-4E48-A1EA-E1BF2E0BBA3C}" type="slidenum">
              <a:rPr lang="ru-RU" smtClean="0"/>
              <a:pPr/>
              <a:t>17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070597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5909EBE-9F82-4E48-A1EA-E1BF2E0BBA3C}" type="slidenum">
              <a:rPr lang="ru-RU" smtClean="0"/>
              <a:pPr/>
              <a:t>18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070597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1" y="1594483"/>
            <a:ext cx="7772401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1" y="2880359"/>
            <a:ext cx="6400801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1/18/2021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294499" y="2127559"/>
            <a:ext cx="2555002" cy="635157"/>
          </a:xfrm>
        </p:spPr>
        <p:txBody>
          <a:bodyPr lIns="0" tIns="0" rIns="0" bIns="0"/>
          <a:lstStyle>
            <a:lvl1pPr>
              <a:defRPr sz="41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416988" y="1557182"/>
            <a:ext cx="6310028" cy="537440"/>
          </a:xfrm>
        </p:spPr>
        <p:txBody>
          <a:bodyPr lIns="0" tIns="0" rIns="0" bIns="0"/>
          <a:lstStyle>
            <a:lvl1pPr>
              <a:defRPr sz="3500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1/18/2021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06002" y="849896"/>
            <a:ext cx="8961724" cy="419935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106015" y="112796"/>
            <a:ext cx="8961724" cy="68043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294499" y="2127559"/>
            <a:ext cx="2555002" cy="635157"/>
          </a:xfrm>
        </p:spPr>
        <p:txBody>
          <a:bodyPr lIns="0" tIns="0" rIns="0" bIns="0"/>
          <a:lstStyle>
            <a:lvl1pPr>
              <a:defRPr sz="41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393481" y="1142501"/>
            <a:ext cx="2893250" cy="34200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1" y="1183005"/>
            <a:ext cx="3977641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1/18/2021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2508137" y="1674387"/>
            <a:ext cx="4158102" cy="1639679"/>
          </a:xfrm>
          <a:custGeom>
            <a:avLst/>
            <a:gdLst/>
            <a:ahLst/>
            <a:cxnLst/>
            <a:rect l="l" t="t" r="r" b="b"/>
            <a:pathLst>
              <a:path w="2621915" h="1034414">
                <a:moveTo>
                  <a:pt x="2621368" y="0"/>
                </a:moveTo>
                <a:lnTo>
                  <a:pt x="0" y="0"/>
                </a:lnTo>
                <a:lnTo>
                  <a:pt x="0" y="1034140"/>
                </a:lnTo>
                <a:lnTo>
                  <a:pt x="2621368" y="1034140"/>
                </a:lnTo>
                <a:lnTo>
                  <a:pt x="262136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294499" y="2127559"/>
            <a:ext cx="2555002" cy="635157"/>
          </a:xfrm>
        </p:spPr>
        <p:txBody>
          <a:bodyPr lIns="0" tIns="0" rIns="0" bIns="0"/>
          <a:lstStyle>
            <a:lvl1pPr>
              <a:defRPr sz="41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1/18/2021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1/18/2021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40780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032455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06002" y="849896"/>
            <a:ext cx="8961724" cy="419935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294499" y="2127557"/>
            <a:ext cx="2555002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416988" y="1557182"/>
            <a:ext cx="6310028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4783456"/>
            <a:ext cx="2926080" cy="44627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1" y="4783456"/>
            <a:ext cx="2103120" cy="44627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1/18/2021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4783456"/>
            <a:ext cx="2103120" cy="44627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</p:sldLayoutIdLst>
  <p:timing>
    <p:tnLst>
      <p:par>
        <p:cTn id="1" dur="indefinite" restart="never" nodeType="tmRoot"/>
      </p:par>
    </p:tnLst>
  </p:timing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724883">
        <a:defRPr>
          <a:latin typeface="+mn-lt"/>
          <a:ea typeface="+mn-ea"/>
          <a:cs typeface="+mn-cs"/>
        </a:defRPr>
      </a:lvl2pPr>
      <a:lvl3pPr marL="1449768">
        <a:defRPr>
          <a:latin typeface="+mn-lt"/>
          <a:ea typeface="+mn-ea"/>
          <a:cs typeface="+mn-cs"/>
        </a:defRPr>
      </a:lvl3pPr>
      <a:lvl4pPr marL="2174652">
        <a:defRPr>
          <a:latin typeface="+mn-lt"/>
          <a:ea typeface="+mn-ea"/>
          <a:cs typeface="+mn-cs"/>
        </a:defRPr>
      </a:lvl4pPr>
      <a:lvl5pPr marL="2899537">
        <a:defRPr>
          <a:latin typeface="+mn-lt"/>
          <a:ea typeface="+mn-ea"/>
          <a:cs typeface="+mn-cs"/>
        </a:defRPr>
      </a:lvl5pPr>
      <a:lvl6pPr marL="3624422">
        <a:defRPr>
          <a:latin typeface="+mn-lt"/>
          <a:ea typeface="+mn-ea"/>
          <a:cs typeface="+mn-cs"/>
        </a:defRPr>
      </a:lvl6pPr>
      <a:lvl7pPr marL="4349305">
        <a:defRPr>
          <a:latin typeface="+mn-lt"/>
          <a:ea typeface="+mn-ea"/>
          <a:cs typeface="+mn-cs"/>
        </a:defRPr>
      </a:lvl7pPr>
      <a:lvl8pPr marL="5074190">
        <a:defRPr>
          <a:latin typeface="+mn-lt"/>
          <a:ea typeface="+mn-ea"/>
          <a:cs typeface="+mn-cs"/>
        </a:defRPr>
      </a:lvl8pPr>
      <a:lvl9pPr marL="5799074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724883">
        <a:defRPr>
          <a:latin typeface="+mn-lt"/>
          <a:ea typeface="+mn-ea"/>
          <a:cs typeface="+mn-cs"/>
        </a:defRPr>
      </a:lvl2pPr>
      <a:lvl3pPr marL="1449768">
        <a:defRPr>
          <a:latin typeface="+mn-lt"/>
          <a:ea typeface="+mn-ea"/>
          <a:cs typeface="+mn-cs"/>
        </a:defRPr>
      </a:lvl3pPr>
      <a:lvl4pPr marL="2174652">
        <a:defRPr>
          <a:latin typeface="+mn-lt"/>
          <a:ea typeface="+mn-ea"/>
          <a:cs typeface="+mn-cs"/>
        </a:defRPr>
      </a:lvl4pPr>
      <a:lvl5pPr marL="2899537">
        <a:defRPr>
          <a:latin typeface="+mn-lt"/>
          <a:ea typeface="+mn-ea"/>
          <a:cs typeface="+mn-cs"/>
        </a:defRPr>
      </a:lvl5pPr>
      <a:lvl6pPr marL="3624422">
        <a:defRPr>
          <a:latin typeface="+mn-lt"/>
          <a:ea typeface="+mn-ea"/>
          <a:cs typeface="+mn-cs"/>
        </a:defRPr>
      </a:lvl6pPr>
      <a:lvl7pPr marL="4349305">
        <a:defRPr>
          <a:latin typeface="+mn-lt"/>
          <a:ea typeface="+mn-ea"/>
          <a:cs typeface="+mn-cs"/>
        </a:defRPr>
      </a:lvl7pPr>
      <a:lvl8pPr marL="5074190">
        <a:defRPr>
          <a:latin typeface="+mn-lt"/>
          <a:ea typeface="+mn-ea"/>
          <a:cs typeface="+mn-cs"/>
        </a:defRPr>
      </a:lvl8pPr>
      <a:lvl9pPr marL="5799074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9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0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1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4.png"/><Relationship Id="rId4" Type="http://schemas.openxmlformats.org/officeDocument/2006/relationships/image" Target="../media/image4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7.jpeg"/><Relationship Id="rId5" Type="http://schemas.openxmlformats.org/officeDocument/2006/relationships/image" Target="../media/image46.png"/><Relationship Id="rId4" Type="http://schemas.openxmlformats.org/officeDocument/2006/relationships/image" Target="../media/image45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7" Type="http://schemas.openxmlformats.org/officeDocument/2006/relationships/image" Target="../media/image52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1.png"/><Relationship Id="rId5" Type="http://schemas.openxmlformats.org/officeDocument/2006/relationships/image" Target="../media/image50.png"/><Relationship Id="rId4" Type="http://schemas.openxmlformats.org/officeDocument/2006/relationships/image" Target="../media/image49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6.png"/><Relationship Id="rId3" Type="http://schemas.openxmlformats.org/officeDocument/2006/relationships/image" Target="../media/image53.png"/><Relationship Id="rId7" Type="http://schemas.openxmlformats.org/officeDocument/2006/relationships/chart" Target="../charts/chart2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chart" Target="../charts/chart1.xml"/><Relationship Id="rId5" Type="http://schemas.openxmlformats.org/officeDocument/2006/relationships/image" Target="../media/image55.png"/><Relationship Id="rId4" Type="http://schemas.openxmlformats.org/officeDocument/2006/relationships/image" Target="../media/image54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chart" Target="../charts/chart6.xml"/><Relationship Id="rId5" Type="http://schemas.openxmlformats.org/officeDocument/2006/relationships/chart" Target="../charts/chart5.xml"/><Relationship Id="rId4" Type="http://schemas.openxmlformats.org/officeDocument/2006/relationships/chart" Target="../charts/chart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microsoft.com/office/2007/relationships/hdphoto" Target="../media/hdphoto7.wdp"/><Relationship Id="rId5" Type="http://schemas.openxmlformats.org/officeDocument/2006/relationships/image" Target="../media/image59.png"/><Relationship Id="rId4" Type="http://schemas.openxmlformats.org/officeDocument/2006/relationships/image" Target="../media/image58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gif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3" Type="http://schemas.openxmlformats.org/officeDocument/2006/relationships/image" Target="../media/image47.png"/><Relationship Id="rId7" Type="http://schemas.openxmlformats.org/officeDocument/2006/relationships/image" Target="../media/image7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microsoft.com/office/2007/relationships/hdphoto" Target="../media/hdphoto1.wdp"/><Relationship Id="rId10" Type="http://schemas.microsoft.com/office/2007/relationships/hdphoto" Target="../media/hdphoto3.wdp"/><Relationship Id="rId4" Type="http://schemas.openxmlformats.org/officeDocument/2006/relationships/image" Target="../media/image5.png"/><Relationship Id="rId9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13" Type="http://schemas.openxmlformats.org/officeDocument/2006/relationships/image" Target="../media/image4.png"/><Relationship Id="rId3" Type="http://schemas.microsoft.com/office/2007/relationships/hdphoto" Target="../media/hdphoto1.wdp"/><Relationship Id="rId7" Type="http://schemas.openxmlformats.org/officeDocument/2006/relationships/image" Target="../media/image13.png"/><Relationship Id="rId12" Type="http://schemas.openxmlformats.org/officeDocument/2006/relationships/image" Target="../media/image18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microsoft.com/office/2007/relationships/hdphoto" Target="../media/hdphoto4.wdp"/><Relationship Id="rId11" Type="http://schemas.openxmlformats.org/officeDocument/2006/relationships/image" Target="../media/image17.png"/><Relationship Id="rId5" Type="http://schemas.openxmlformats.org/officeDocument/2006/relationships/image" Target="../media/image12.png"/><Relationship Id="rId10" Type="http://schemas.openxmlformats.org/officeDocument/2006/relationships/image" Target="../media/image16.png"/><Relationship Id="rId4" Type="http://schemas.openxmlformats.org/officeDocument/2006/relationships/image" Target="../media/image11.png"/><Relationship Id="rId9" Type="http://schemas.openxmlformats.org/officeDocument/2006/relationships/image" Target="../media/image1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openxmlformats.org/officeDocument/2006/relationships/image" Target="../media/image220.png"/><Relationship Id="rId7" Type="http://schemas.microsoft.com/office/2007/relationships/hdphoto" Target="../media/hdphoto5.wdp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10" Type="http://schemas.openxmlformats.org/officeDocument/2006/relationships/image" Target="../media/image27.png"/><Relationship Id="rId4" Type="http://schemas.openxmlformats.org/officeDocument/2006/relationships/image" Target="../media/image23.png"/><Relationship Id="rId9" Type="http://schemas.microsoft.com/office/2007/relationships/hdphoto" Target="../media/hdphoto6.wdp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3" Type="http://schemas.openxmlformats.org/officeDocument/2006/relationships/image" Target="../media/image280.png"/><Relationship Id="rId7" Type="http://schemas.openxmlformats.org/officeDocument/2006/relationships/image" Target="../media/image32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1.png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6.png"/><Relationship Id="rId4" Type="http://schemas.openxmlformats.org/officeDocument/2006/relationships/image" Target="../media/image3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=""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0" y="2703"/>
            <a:ext cx="9130468" cy="161854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797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object 4">
                <a:extLst>
                  <a:ext uri="{FF2B5EF4-FFF2-40B4-BE49-F238E27FC236}">
                    <a16:creationId xmlns="" xmlns:a16="http://schemas.microsoft.com/office/drawing/2014/main" id="{96789AA7-9596-4F83-89FD-AEC28EE179F1}"/>
                  </a:ext>
                </a:extLst>
              </p:cNvPr>
              <p:cNvSpPr txBox="1"/>
              <p:nvPr/>
            </p:nvSpPr>
            <p:spPr>
              <a:xfrm>
                <a:off x="958748" y="2594581"/>
                <a:ext cx="5328592" cy="1712566"/>
              </a:xfrm>
              <a:prstGeom prst="rect">
                <a:avLst/>
              </a:prstGeom>
            </p:spPr>
            <p:txBody>
              <a:bodyPr vert="horz" wrap="square" lIns="0" tIns="22143" rIns="0" bIns="0" rtlCol="0">
                <a:spAutoFit/>
              </a:bodyPr>
              <a:lstStyle/>
              <a:p>
                <a:pPr marL="29189">
                  <a:lnSpc>
                    <a:spcPts val="3099"/>
                  </a:lnSpc>
                  <a:spcBef>
                    <a:spcPts val="175"/>
                  </a:spcBef>
                </a:pPr>
                <a:r>
                  <a:rPr lang="en-US" sz="3200" b="1" dirty="0" smtClean="0">
                    <a:solidFill>
                      <a:srgbClr val="0070C0"/>
                    </a:solidFill>
                    <a:latin typeface="Arial"/>
                    <a:cs typeface="Arial"/>
                  </a:rPr>
                  <a:t>Mavzu:</a:t>
                </a:r>
              </a:p>
              <a:p>
                <a14:m>
                  <m:oMath xmlns:m="http://schemas.openxmlformats.org/officeDocument/2006/math">
                    <m:r>
                      <a:rPr lang="ru-RU" sz="2800" b="1" i="1" dirty="0" smtClean="0">
                        <a:solidFill>
                          <a:srgbClr val="002060"/>
                        </a:solidFill>
                        <a:latin typeface="Cambria Math"/>
                      </a:rPr>
                      <m:t>𝒚</m:t>
                    </m:r>
                    <m:r>
                      <a:rPr lang="ru-RU" sz="2800" b="1" i="1" dirty="0" smtClean="0">
                        <a:solidFill>
                          <a:srgbClr val="002060"/>
                        </a:solidFill>
                        <a:latin typeface="Cambria Math"/>
                      </a:rPr>
                      <m:t>=</m:t>
                    </m:r>
                    <m:r>
                      <a:rPr lang="ru-RU" sz="2800" b="1" i="1" dirty="0" smtClean="0">
                        <a:solidFill>
                          <a:srgbClr val="002060"/>
                        </a:solidFill>
                        <a:latin typeface="Cambria Math"/>
                      </a:rPr>
                      <m:t>𝒔𝒊𝒏𝒙</m:t>
                    </m:r>
                    <m:r>
                      <a:rPr lang="ru-RU" sz="2800" b="1" i="1" dirty="0" smtClean="0">
                        <a:solidFill>
                          <a:srgbClr val="002060"/>
                        </a:solidFill>
                        <a:latin typeface="Cambria Math"/>
                      </a:rPr>
                      <m:t>, </m:t>
                    </m:r>
                    <m:r>
                      <a:rPr lang="ru-RU" sz="2800" b="1" i="1" dirty="0" smtClean="0">
                        <a:solidFill>
                          <a:srgbClr val="002060"/>
                        </a:solidFill>
                        <a:latin typeface="Cambria Math"/>
                      </a:rPr>
                      <m:t>𝒚</m:t>
                    </m:r>
                    <m:r>
                      <a:rPr lang="ru-RU" sz="2800" b="1" i="1" dirty="0" smtClean="0">
                        <a:solidFill>
                          <a:srgbClr val="002060"/>
                        </a:solidFill>
                        <a:latin typeface="Cambria Math"/>
                      </a:rPr>
                      <m:t>=</m:t>
                    </m:r>
                    <m:r>
                      <a:rPr lang="ru-RU" sz="2800" b="1" i="1" dirty="0" smtClean="0">
                        <a:solidFill>
                          <a:srgbClr val="002060"/>
                        </a:solidFill>
                        <a:latin typeface="Cambria Math"/>
                      </a:rPr>
                      <m:t>𝒄𝒐𝒔𝒙</m:t>
                    </m:r>
                    <m:r>
                      <a:rPr lang="ru-RU" sz="2800" b="1" i="1" dirty="0" smtClean="0">
                        <a:solidFill>
                          <a:srgbClr val="002060"/>
                        </a:solidFill>
                        <a:latin typeface="Cambria Math"/>
                      </a:rPr>
                      <m:t> </m:t>
                    </m:r>
                  </m:oMath>
                </a14:m>
                <a:r>
                  <a:rPr lang="en-US" sz="2800" b="1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funksiyalar va ular yordamida modellashtirish</a:t>
                </a:r>
                <a:endParaRPr lang="en-US" sz="2800" b="1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5" name="object 4">
                <a:extLst>
                  <a:ext uri="{FF2B5EF4-FFF2-40B4-BE49-F238E27FC236}">
                    <a16:creationId xmlns="" xmlns:a16="http://schemas.microsoft.com/office/drawing/2014/main" id="{96789AA7-9596-4F83-89FD-AEC28EE179F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58748" y="2594581"/>
                <a:ext cx="5328592" cy="1712566"/>
              </a:xfrm>
              <a:prstGeom prst="rect">
                <a:avLst/>
              </a:prstGeom>
              <a:blipFill rotWithShape="1">
                <a:blip r:embed="rId2"/>
                <a:stretch>
                  <a:fillRect l="-4005" t="-11744" b="-1138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6" name="object 5">
            <a:extLst>
              <a:ext uri="{FF2B5EF4-FFF2-40B4-BE49-F238E27FC236}">
                <a16:creationId xmlns=""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323528" y="2319476"/>
            <a:ext cx="545553" cy="1534372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797"/>
          </a:p>
        </p:txBody>
      </p:sp>
      <p:sp>
        <p:nvSpPr>
          <p:cNvPr id="20" name="object 9">
            <a:extLst>
              <a:ext uri="{FF2B5EF4-FFF2-40B4-BE49-F238E27FC236}">
                <a16:creationId xmlns=""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6444209" y="361576"/>
            <a:ext cx="1824510" cy="834319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1797"/>
          </a:p>
        </p:txBody>
      </p:sp>
      <p:sp>
        <p:nvSpPr>
          <p:cNvPr id="21" name="object 10">
            <a:extLst>
              <a:ext uri="{FF2B5EF4-FFF2-40B4-BE49-F238E27FC236}">
                <a16:creationId xmlns=""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6444208" y="361576"/>
            <a:ext cx="1824511" cy="834319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1797"/>
          </a:p>
        </p:txBody>
      </p:sp>
      <p:sp>
        <p:nvSpPr>
          <p:cNvPr id="22" name="object 12">
            <a:extLst>
              <a:ext uri="{FF2B5EF4-FFF2-40B4-BE49-F238E27FC236}">
                <a16:creationId xmlns=""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6588224" y="485239"/>
            <a:ext cx="1728192" cy="574343"/>
          </a:xfrm>
          <a:prstGeom prst="rect">
            <a:avLst/>
          </a:prstGeom>
        </p:spPr>
        <p:txBody>
          <a:bodyPr vert="horz" wrap="square" lIns="0" tIns="25164" rIns="0" bIns="0" rtlCol="0">
            <a:spAutoFit/>
          </a:bodyPr>
          <a:lstStyle/>
          <a:p>
            <a:pPr>
              <a:spcBef>
                <a:spcPts val="198"/>
              </a:spcBef>
            </a:pPr>
            <a:r>
              <a:rPr lang="en-US" sz="3567" b="1" spc="16" dirty="0" smtClean="0">
                <a:solidFill>
                  <a:srgbClr val="FEFEFE"/>
                </a:solidFill>
                <a:latin typeface="Arial"/>
                <a:cs typeface="Arial"/>
              </a:rPr>
              <a:t>10-sinf</a:t>
            </a:r>
            <a:endParaRPr sz="3567" dirty="0">
              <a:latin typeface="Arial"/>
              <a:cs typeface="Arial"/>
            </a:endParaRPr>
          </a:p>
        </p:txBody>
      </p:sp>
      <p:sp>
        <p:nvSpPr>
          <p:cNvPr id="26" name="object 2">
            <a:extLst>
              <a:ext uri="{FF2B5EF4-FFF2-40B4-BE49-F238E27FC236}">
                <a16:creationId xmlns="" xmlns:a16="http://schemas.microsoft.com/office/drawing/2014/main" id="{97CDA16A-066A-4BED-8F29-21556D7AB731}"/>
              </a:ext>
            </a:extLst>
          </p:cNvPr>
          <p:cNvSpPr txBox="1">
            <a:spLocks/>
          </p:cNvSpPr>
          <p:nvPr/>
        </p:nvSpPr>
        <p:spPr>
          <a:xfrm>
            <a:off x="1348127" y="341809"/>
            <a:ext cx="4808049" cy="854086"/>
          </a:xfrm>
          <a:prstGeom prst="rect">
            <a:avLst/>
          </a:prstGeom>
        </p:spPr>
        <p:txBody>
          <a:bodyPr vert="horz" wrap="square" lIns="0" tIns="23183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0161" algn="ctr" defTabSz="1451610">
              <a:spcBef>
                <a:spcPts val="181"/>
              </a:spcBef>
              <a:defRPr/>
            </a:pPr>
            <a:r>
              <a:rPr lang="en-US" sz="5398" kern="0" spc="8" dirty="0">
                <a:solidFill>
                  <a:sysClr val="window" lastClr="FFFFFF"/>
                </a:solidFill>
              </a:rPr>
              <a:t>Algebra</a:t>
            </a:r>
          </a:p>
        </p:txBody>
      </p:sp>
      <p:sp>
        <p:nvSpPr>
          <p:cNvPr id="27" name="object 11">
            <a:extLst>
              <a:ext uri="{FF2B5EF4-FFF2-40B4-BE49-F238E27FC236}">
                <a16:creationId xmlns="" xmlns:a16="http://schemas.microsoft.com/office/drawing/2014/main" id="{D2168EAD-EAD9-4C91-B3BA-D0FB4D707556}"/>
              </a:ext>
            </a:extLst>
          </p:cNvPr>
          <p:cNvSpPr/>
          <p:nvPr/>
        </p:nvSpPr>
        <p:spPr>
          <a:xfrm>
            <a:off x="568083" y="1062322"/>
            <a:ext cx="25201" cy="49394"/>
          </a:xfrm>
          <a:custGeom>
            <a:avLst/>
            <a:gdLst/>
            <a:ahLst/>
            <a:cxnLst/>
            <a:rect l="l" t="t" r="r" b="b"/>
            <a:pathLst>
              <a:path w="15875" h="31115">
                <a:moveTo>
                  <a:pt x="15652" y="0"/>
                </a:moveTo>
                <a:lnTo>
                  <a:pt x="0" y="0"/>
                </a:lnTo>
                <a:lnTo>
                  <a:pt x="0" y="30786"/>
                </a:lnTo>
                <a:lnTo>
                  <a:pt x="15652" y="30786"/>
                </a:lnTo>
                <a:lnTo>
                  <a:pt x="15652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8" name="object 12">
            <a:extLst>
              <a:ext uri="{FF2B5EF4-FFF2-40B4-BE49-F238E27FC236}">
                <a16:creationId xmlns="" xmlns:a16="http://schemas.microsoft.com/office/drawing/2014/main" id="{5AAAE1A5-5083-45BC-BB77-451BC6095476}"/>
              </a:ext>
            </a:extLst>
          </p:cNvPr>
          <p:cNvSpPr/>
          <p:nvPr/>
        </p:nvSpPr>
        <p:spPr>
          <a:xfrm>
            <a:off x="519209" y="1049896"/>
            <a:ext cx="614902" cy="0"/>
          </a:xfrm>
          <a:custGeom>
            <a:avLst/>
            <a:gdLst/>
            <a:ahLst/>
            <a:cxnLst/>
            <a:rect l="l" t="t" r="r" b="b"/>
            <a:pathLst>
              <a:path w="387350">
                <a:moveTo>
                  <a:pt x="0" y="0"/>
                </a:moveTo>
                <a:lnTo>
                  <a:pt x="387158" y="0"/>
                </a:lnTo>
              </a:path>
            </a:pathLst>
          </a:custGeom>
          <a:ln w="15654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9" name="object 13">
            <a:extLst>
              <a:ext uri="{FF2B5EF4-FFF2-40B4-BE49-F238E27FC236}">
                <a16:creationId xmlns="" xmlns:a16="http://schemas.microsoft.com/office/drawing/2014/main" id="{42562BD1-38C5-4FEF-BE28-9E2028CE083A}"/>
              </a:ext>
            </a:extLst>
          </p:cNvPr>
          <p:cNvSpPr/>
          <p:nvPr/>
        </p:nvSpPr>
        <p:spPr>
          <a:xfrm>
            <a:off x="580507" y="496597"/>
            <a:ext cx="0" cy="541315"/>
          </a:xfrm>
          <a:custGeom>
            <a:avLst/>
            <a:gdLst/>
            <a:ahLst/>
            <a:cxnLst/>
            <a:rect l="l" t="t" r="r" b="b"/>
            <a:pathLst>
              <a:path h="340995">
                <a:moveTo>
                  <a:pt x="0" y="0"/>
                </a:moveTo>
                <a:lnTo>
                  <a:pt x="0" y="340718"/>
                </a:lnTo>
              </a:path>
            </a:pathLst>
          </a:custGeom>
          <a:ln w="15652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0" name="object 14">
            <a:extLst>
              <a:ext uri="{FF2B5EF4-FFF2-40B4-BE49-F238E27FC236}">
                <a16:creationId xmlns="" xmlns:a16="http://schemas.microsoft.com/office/drawing/2014/main" id="{199D57BF-AFEE-4760-B709-A1E005ECDEF4}"/>
              </a:ext>
            </a:extLst>
          </p:cNvPr>
          <p:cNvSpPr/>
          <p:nvPr/>
        </p:nvSpPr>
        <p:spPr>
          <a:xfrm>
            <a:off x="640771" y="539961"/>
            <a:ext cx="448576" cy="467728"/>
          </a:xfrm>
          <a:custGeom>
            <a:avLst/>
            <a:gdLst/>
            <a:ahLst/>
            <a:cxnLst/>
            <a:rect l="l" t="t" r="r" b="b"/>
            <a:pathLst>
              <a:path w="282575" h="294640">
                <a:moveTo>
                  <a:pt x="15652" y="0"/>
                </a:moveTo>
                <a:lnTo>
                  <a:pt x="0" y="0"/>
                </a:lnTo>
                <a:lnTo>
                  <a:pt x="2607" y="57118"/>
                </a:lnTo>
                <a:lnTo>
                  <a:pt x="10266" y="111280"/>
                </a:lnTo>
                <a:lnTo>
                  <a:pt x="22734" y="161224"/>
                </a:lnTo>
                <a:lnTo>
                  <a:pt x="39766" y="205689"/>
                </a:lnTo>
                <a:lnTo>
                  <a:pt x="61329" y="243530"/>
                </a:lnTo>
                <a:lnTo>
                  <a:pt x="112612" y="288250"/>
                </a:lnTo>
                <a:lnTo>
                  <a:pt x="141088" y="294044"/>
                </a:lnTo>
                <a:lnTo>
                  <a:pt x="169563" y="288250"/>
                </a:lnTo>
                <a:lnTo>
                  <a:pt x="185084" y="278391"/>
                </a:lnTo>
                <a:lnTo>
                  <a:pt x="141088" y="278391"/>
                </a:lnTo>
                <a:lnTo>
                  <a:pt x="117162" y="273190"/>
                </a:lnTo>
                <a:lnTo>
                  <a:pt x="73063" y="233046"/>
                </a:lnTo>
                <a:lnTo>
                  <a:pt x="53957" y="199078"/>
                </a:lnTo>
                <a:lnTo>
                  <a:pt x="37551" y="156187"/>
                </a:lnTo>
                <a:lnTo>
                  <a:pt x="25542" y="107896"/>
                </a:lnTo>
                <a:lnTo>
                  <a:pt x="18164" y="55426"/>
                </a:lnTo>
                <a:lnTo>
                  <a:pt x="15652" y="0"/>
                </a:lnTo>
                <a:close/>
              </a:path>
              <a:path w="282575" h="294640">
                <a:moveTo>
                  <a:pt x="282174" y="0"/>
                </a:moveTo>
                <a:lnTo>
                  <a:pt x="266522" y="0"/>
                </a:lnTo>
                <a:lnTo>
                  <a:pt x="264011" y="55426"/>
                </a:lnTo>
                <a:lnTo>
                  <a:pt x="256634" y="107896"/>
                </a:lnTo>
                <a:lnTo>
                  <a:pt x="244628" y="156187"/>
                </a:lnTo>
                <a:lnTo>
                  <a:pt x="228225" y="199078"/>
                </a:lnTo>
                <a:lnTo>
                  <a:pt x="209114" y="233046"/>
                </a:lnTo>
                <a:lnTo>
                  <a:pt x="165012" y="273190"/>
                </a:lnTo>
                <a:lnTo>
                  <a:pt x="141088" y="278391"/>
                </a:lnTo>
                <a:lnTo>
                  <a:pt x="185084" y="278391"/>
                </a:lnTo>
                <a:lnTo>
                  <a:pt x="220845" y="243530"/>
                </a:lnTo>
                <a:lnTo>
                  <a:pt x="242409" y="205689"/>
                </a:lnTo>
                <a:lnTo>
                  <a:pt x="259442" y="161224"/>
                </a:lnTo>
                <a:lnTo>
                  <a:pt x="271909" y="111280"/>
                </a:lnTo>
                <a:lnTo>
                  <a:pt x="279568" y="57118"/>
                </a:lnTo>
                <a:lnTo>
                  <a:pt x="282174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1" name="object 15">
            <a:extLst>
              <a:ext uri="{FF2B5EF4-FFF2-40B4-BE49-F238E27FC236}">
                <a16:creationId xmlns="" xmlns:a16="http://schemas.microsoft.com/office/drawing/2014/main" id="{DFF3D60F-1869-4734-8178-4BFE8F5C0368}"/>
              </a:ext>
            </a:extLst>
          </p:cNvPr>
          <p:cNvSpPr/>
          <p:nvPr/>
        </p:nvSpPr>
        <p:spPr>
          <a:xfrm>
            <a:off x="1068705" y="1084186"/>
            <a:ext cx="67538" cy="67538"/>
          </a:xfrm>
          <a:custGeom>
            <a:avLst/>
            <a:gdLst/>
            <a:ahLst/>
            <a:cxnLst/>
            <a:rect l="l" t="t" r="r" b="b"/>
            <a:pathLst>
              <a:path w="42545" h="42545">
                <a:moveTo>
                  <a:pt x="11066" y="0"/>
                </a:moveTo>
                <a:lnTo>
                  <a:pt x="0" y="11066"/>
                </a:lnTo>
                <a:lnTo>
                  <a:pt x="10119" y="21186"/>
                </a:lnTo>
                <a:lnTo>
                  <a:pt x="0" y="31305"/>
                </a:lnTo>
                <a:lnTo>
                  <a:pt x="11066" y="42372"/>
                </a:lnTo>
                <a:lnTo>
                  <a:pt x="21186" y="32251"/>
                </a:lnTo>
                <a:lnTo>
                  <a:pt x="41426" y="32251"/>
                </a:lnTo>
                <a:lnTo>
                  <a:pt x="42372" y="31305"/>
                </a:lnTo>
                <a:lnTo>
                  <a:pt x="32252" y="21186"/>
                </a:lnTo>
                <a:lnTo>
                  <a:pt x="42372" y="11066"/>
                </a:lnTo>
                <a:lnTo>
                  <a:pt x="41424" y="10119"/>
                </a:lnTo>
                <a:lnTo>
                  <a:pt x="21186" y="10119"/>
                </a:lnTo>
                <a:lnTo>
                  <a:pt x="11066" y="0"/>
                </a:lnTo>
                <a:close/>
              </a:path>
              <a:path w="42545" h="42545">
                <a:moveTo>
                  <a:pt x="41426" y="32251"/>
                </a:moveTo>
                <a:lnTo>
                  <a:pt x="21186" y="32251"/>
                </a:lnTo>
                <a:lnTo>
                  <a:pt x="31305" y="42372"/>
                </a:lnTo>
                <a:lnTo>
                  <a:pt x="41426" y="32251"/>
                </a:lnTo>
                <a:close/>
              </a:path>
              <a:path w="42545" h="42545">
                <a:moveTo>
                  <a:pt x="31305" y="0"/>
                </a:moveTo>
                <a:lnTo>
                  <a:pt x="21186" y="10119"/>
                </a:lnTo>
                <a:lnTo>
                  <a:pt x="41424" y="10119"/>
                </a:lnTo>
                <a:lnTo>
                  <a:pt x="31305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2" name="object 16">
            <a:extLst>
              <a:ext uri="{FF2B5EF4-FFF2-40B4-BE49-F238E27FC236}">
                <a16:creationId xmlns="" xmlns:a16="http://schemas.microsoft.com/office/drawing/2014/main" id="{C22A3C16-3643-4C83-83DD-E1EA8CC4BADD}"/>
              </a:ext>
            </a:extLst>
          </p:cNvPr>
          <p:cNvSpPr/>
          <p:nvPr/>
        </p:nvSpPr>
        <p:spPr>
          <a:xfrm>
            <a:off x="487236" y="515970"/>
            <a:ext cx="67538" cy="67538"/>
          </a:xfrm>
          <a:custGeom>
            <a:avLst/>
            <a:gdLst/>
            <a:ahLst/>
            <a:cxnLst/>
            <a:rect l="l" t="t" r="r" b="b"/>
            <a:pathLst>
              <a:path w="42545" h="42545">
                <a:moveTo>
                  <a:pt x="11066" y="0"/>
                </a:moveTo>
                <a:lnTo>
                  <a:pt x="0" y="11073"/>
                </a:lnTo>
                <a:lnTo>
                  <a:pt x="10120" y="21188"/>
                </a:lnTo>
                <a:lnTo>
                  <a:pt x="0" y="31305"/>
                </a:lnTo>
                <a:lnTo>
                  <a:pt x="11066" y="42378"/>
                </a:lnTo>
                <a:lnTo>
                  <a:pt x="42372" y="11073"/>
                </a:lnTo>
                <a:lnTo>
                  <a:pt x="41419" y="10119"/>
                </a:lnTo>
                <a:lnTo>
                  <a:pt x="21186" y="10119"/>
                </a:lnTo>
                <a:lnTo>
                  <a:pt x="11066" y="0"/>
                </a:lnTo>
                <a:close/>
              </a:path>
              <a:path w="42545" h="42545">
                <a:moveTo>
                  <a:pt x="31306" y="0"/>
                </a:moveTo>
                <a:lnTo>
                  <a:pt x="21186" y="10119"/>
                </a:lnTo>
                <a:lnTo>
                  <a:pt x="41419" y="10119"/>
                </a:lnTo>
                <a:lnTo>
                  <a:pt x="31306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17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0192" y="1711313"/>
            <a:ext cx="2632613" cy="30926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672856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/>
          <p:cNvSpPr/>
          <p:nvPr/>
        </p:nvSpPr>
        <p:spPr>
          <a:xfrm>
            <a:off x="0" y="0"/>
            <a:ext cx="9143998" cy="645581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Прямоугольник 1"/>
              <p:cNvSpPr/>
              <p:nvPr/>
            </p:nvSpPr>
            <p:spPr>
              <a:xfrm>
                <a:off x="-2" y="61180"/>
                <a:ext cx="9143999" cy="52322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r>
                      <a:rPr lang="ru-RU" sz="2800" b="1" i="1" dirty="0">
                        <a:solidFill>
                          <a:schemeClr val="bg1"/>
                        </a:solidFill>
                        <a:latin typeface="Cambria Math"/>
                      </a:rPr>
                      <m:t>𝒚</m:t>
                    </m:r>
                    <m:r>
                      <a:rPr lang="ru-RU" sz="2800" b="1" i="1" dirty="0">
                        <a:solidFill>
                          <a:schemeClr val="bg1"/>
                        </a:solidFill>
                        <a:latin typeface="Cambria Math"/>
                      </a:rPr>
                      <m:t>=</m:t>
                    </m:r>
                    <m:r>
                      <a:rPr lang="ru-RU" sz="2800" b="1" i="1" dirty="0">
                        <a:solidFill>
                          <a:schemeClr val="bg1"/>
                        </a:solidFill>
                        <a:latin typeface="Cambria Math"/>
                      </a:rPr>
                      <m:t>𝒔𝒊𝒏𝒙</m:t>
                    </m:r>
                    <m:r>
                      <a:rPr lang="ru-RU" sz="2800" b="1" i="1" dirty="0">
                        <a:solidFill>
                          <a:schemeClr val="bg1"/>
                        </a:solidFill>
                        <a:latin typeface="Cambria Math"/>
                      </a:rPr>
                      <m:t>, </m:t>
                    </m:r>
                    <m:r>
                      <a:rPr lang="ru-RU" sz="2800" b="1" i="1" dirty="0">
                        <a:solidFill>
                          <a:schemeClr val="bg1"/>
                        </a:solidFill>
                        <a:latin typeface="Cambria Math"/>
                      </a:rPr>
                      <m:t>𝒚</m:t>
                    </m:r>
                    <m:r>
                      <a:rPr lang="ru-RU" sz="2800" b="1" i="1" dirty="0">
                        <a:solidFill>
                          <a:schemeClr val="bg1"/>
                        </a:solidFill>
                        <a:latin typeface="Cambria Math"/>
                      </a:rPr>
                      <m:t>=</m:t>
                    </m:r>
                    <m:r>
                      <a:rPr lang="ru-RU" sz="2800" b="1" i="1" dirty="0">
                        <a:solidFill>
                          <a:schemeClr val="bg1"/>
                        </a:solidFill>
                        <a:latin typeface="Cambria Math"/>
                      </a:rPr>
                      <m:t>𝒄𝒐𝒔𝒙</m:t>
                    </m:r>
                    <m:r>
                      <a:rPr lang="ru-RU" sz="2800" b="1" i="1" dirty="0">
                        <a:solidFill>
                          <a:schemeClr val="bg1"/>
                        </a:solidFill>
                        <a:latin typeface="Cambria Math"/>
                      </a:rPr>
                      <m:t> </m:t>
                    </m:r>
                  </m:oMath>
                </a14:m>
                <a:r>
                  <a:rPr lang="en-US" sz="2800" b="1" dirty="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</a:rPr>
                  <a:t>funksiyalar</a:t>
                </a:r>
                <a:endParaRPr lang="ru-RU" sz="28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" name="Прямоугольник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2" y="61180"/>
                <a:ext cx="9143999" cy="523220"/>
              </a:xfrm>
              <a:prstGeom prst="rect">
                <a:avLst/>
              </a:prstGeom>
              <a:blipFill rotWithShape="1">
                <a:blip r:embed="rId2"/>
                <a:stretch>
                  <a:fillRect t="-11628" b="-3139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732" y="679258"/>
            <a:ext cx="9028533" cy="42687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262943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/>
          <p:cNvSpPr/>
          <p:nvPr/>
        </p:nvSpPr>
        <p:spPr>
          <a:xfrm>
            <a:off x="0" y="0"/>
            <a:ext cx="9143998" cy="645581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Прямоугольник 1"/>
              <p:cNvSpPr/>
              <p:nvPr/>
            </p:nvSpPr>
            <p:spPr>
              <a:xfrm>
                <a:off x="-2" y="61180"/>
                <a:ext cx="9143999" cy="52322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r>
                      <a:rPr lang="ru-RU" sz="2800" b="1" i="1" dirty="0">
                        <a:solidFill>
                          <a:schemeClr val="bg1"/>
                        </a:solidFill>
                        <a:latin typeface="Cambria Math"/>
                      </a:rPr>
                      <m:t>𝒚</m:t>
                    </m:r>
                    <m:r>
                      <a:rPr lang="ru-RU" sz="2800" b="1" i="1" dirty="0">
                        <a:solidFill>
                          <a:schemeClr val="bg1"/>
                        </a:solidFill>
                        <a:latin typeface="Cambria Math"/>
                      </a:rPr>
                      <m:t>=</m:t>
                    </m:r>
                    <m:r>
                      <a:rPr lang="ru-RU" sz="2800" b="1" i="1" dirty="0">
                        <a:solidFill>
                          <a:schemeClr val="bg1"/>
                        </a:solidFill>
                        <a:latin typeface="Cambria Math"/>
                      </a:rPr>
                      <m:t>𝒔𝒊𝒏𝒙</m:t>
                    </m:r>
                    <m:r>
                      <a:rPr lang="ru-RU" sz="2800" b="1" i="1" dirty="0">
                        <a:solidFill>
                          <a:schemeClr val="bg1"/>
                        </a:solidFill>
                        <a:latin typeface="Cambria Math"/>
                      </a:rPr>
                      <m:t>, </m:t>
                    </m:r>
                    <m:r>
                      <a:rPr lang="ru-RU" sz="2800" b="1" i="1" dirty="0">
                        <a:solidFill>
                          <a:schemeClr val="bg1"/>
                        </a:solidFill>
                        <a:latin typeface="Cambria Math"/>
                      </a:rPr>
                      <m:t>𝒚</m:t>
                    </m:r>
                    <m:r>
                      <a:rPr lang="ru-RU" sz="2800" b="1" i="1" dirty="0">
                        <a:solidFill>
                          <a:schemeClr val="bg1"/>
                        </a:solidFill>
                        <a:latin typeface="Cambria Math"/>
                      </a:rPr>
                      <m:t>=</m:t>
                    </m:r>
                    <m:r>
                      <a:rPr lang="ru-RU" sz="2800" b="1" i="1" dirty="0">
                        <a:solidFill>
                          <a:schemeClr val="bg1"/>
                        </a:solidFill>
                        <a:latin typeface="Cambria Math"/>
                      </a:rPr>
                      <m:t>𝒄𝒐𝒔𝒙</m:t>
                    </m:r>
                    <m:r>
                      <a:rPr lang="ru-RU" sz="2800" b="1" i="1" dirty="0">
                        <a:solidFill>
                          <a:schemeClr val="bg1"/>
                        </a:solidFill>
                        <a:latin typeface="Cambria Math"/>
                      </a:rPr>
                      <m:t> </m:t>
                    </m:r>
                  </m:oMath>
                </a14:m>
                <a:r>
                  <a:rPr lang="en-US" sz="2800" b="1" dirty="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</a:rPr>
                  <a:t>funksiyalar</a:t>
                </a:r>
                <a:endParaRPr lang="ru-RU" sz="28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" name="Прямоугольник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2" y="61180"/>
                <a:ext cx="9143999" cy="523220"/>
              </a:xfrm>
              <a:prstGeom prst="rect">
                <a:avLst/>
              </a:prstGeom>
              <a:blipFill rotWithShape="1">
                <a:blip r:embed="rId2"/>
                <a:stretch>
                  <a:fillRect t="-11628" b="-3139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Прямоугольник 2"/>
              <p:cNvSpPr/>
              <p:nvPr/>
            </p:nvSpPr>
            <p:spPr>
              <a:xfrm>
                <a:off x="107504" y="699542"/>
                <a:ext cx="8928992" cy="70788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id-ID" sz="2000" dirty="0">
                    <a:latin typeface="Arial" pitchFamily="34" charset="0"/>
                    <a:cs typeface="Arial" pitchFamily="34" charset="0"/>
                  </a:rPr>
                  <a:t>Yuqoridagi qiymatlardan foydalanib </a:t>
                </a:r>
                <a14:m>
                  <m:oMath xmlns:m="http://schemas.openxmlformats.org/officeDocument/2006/math">
                    <m:r>
                      <a:rPr lang="id-ID" sz="2000" i="1" dirty="0" smtClean="0">
                        <a:latin typeface="Cambria Math"/>
                      </a:rPr>
                      <m:t>𝑦</m:t>
                    </m:r>
                    <m:r>
                      <a:rPr lang="id-ID" sz="2000" i="1" dirty="0" smtClean="0">
                        <a:latin typeface="Cambria Math"/>
                      </a:rPr>
                      <m:t>=</m:t>
                    </m:r>
                    <m:r>
                      <a:rPr lang="id-ID" sz="2000" i="1" dirty="0" smtClean="0">
                        <a:latin typeface="Cambria Math"/>
                      </a:rPr>
                      <m:t>𝑠𝑖𝑛𝑥</m:t>
                    </m:r>
                  </m:oMath>
                </a14:m>
                <a:r>
                  <a:rPr lang="en-US" sz="2000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id-ID" sz="2000" dirty="0">
                    <a:latin typeface="Arial" pitchFamily="34" charset="0"/>
                    <a:cs typeface="Arial" pitchFamily="34" charset="0"/>
                  </a:rPr>
                  <a:t>funksiyalar </a:t>
                </a:r>
                <a:r>
                  <a:rPr lang="id-ID" sz="2000" dirty="0" smtClean="0">
                    <a:latin typeface="Arial" pitchFamily="34" charset="0"/>
                    <a:cs typeface="Arial" pitchFamily="34" charset="0"/>
                  </a:rPr>
                  <a:t>grafiklarini </a:t>
                </a:r>
                <a:r>
                  <a:rPr lang="en-US" sz="2000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id-ID" sz="2000" dirty="0" smtClean="0">
                    <a:latin typeface="Arial" pitchFamily="34" charset="0"/>
                    <a:cs typeface="Arial" pitchFamily="34" charset="0"/>
                  </a:rPr>
                  <a:t>[</a:t>
                </a:r>
                <a:r>
                  <a:rPr lang="id-ID" sz="2000" dirty="0">
                    <a:latin typeface="Arial" pitchFamily="34" charset="0"/>
                    <a:cs typeface="Arial" pitchFamily="34" charset="0"/>
                  </a:rPr>
                  <a:t>0; 2π] </a:t>
                </a:r>
                <a:r>
                  <a:rPr lang="id-ID" sz="2000" dirty="0" smtClean="0">
                    <a:latin typeface="Arial" pitchFamily="34" charset="0"/>
                    <a:cs typeface="Arial" pitchFamily="34" charset="0"/>
                  </a:rPr>
                  <a:t>oraliqda</a:t>
                </a:r>
                <a:r>
                  <a:rPr lang="en-US" sz="2000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id-ID" sz="2000" dirty="0" smtClean="0">
                    <a:latin typeface="Arial" pitchFamily="34" charset="0"/>
                    <a:cs typeface="Arial" pitchFamily="34" charset="0"/>
                  </a:rPr>
                  <a:t>yasasa</a:t>
                </a:r>
                <a:r>
                  <a:rPr lang="en-US" sz="2000" dirty="0" err="1" smtClean="0">
                    <a:latin typeface="Arial" pitchFamily="34" charset="0"/>
                    <a:cs typeface="Arial" pitchFamily="34" charset="0"/>
                  </a:rPr>
                  <a:t>yamiz</a:t>
                </a:r>
                <a:r>
                  <a:rPr lang="en-US" sz="2000" dirty="0" smtClean="0">
                    <a:latin typeface="Arial" pitchFamily="34" charset="0"/>
                    <a:cs typeface="Arial" pitchFamily="34" charset="0"/>
                  </a:rPr>
                  <a:t>. </a:t>
                </a:r>
                <a:endParaRPr lang="ru-RU" sz="20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3" name="Прямоугольник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7504" y="699542"/>
                <a:ext cx="8928992" cy="707886"/>
              </a:xfrm>
              <a:prstGeom prst="rect">
                <a:avLst/>
              </a:prstGeom>
              <a:blipFill rotWithShape="1">
                <a:blip r:embed="rId3"/>
                <a:stretch>
                  <a:fillRect t="-3448" b="-1551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1" y="1381505"/>
            <a:ext cx="8928992" cy="36125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5" name="Полилиния 14"/>
          <p:cNvSpPr/>
          <p:nvPr/>
        </p:nvSpPr>
        <p:spPr>
          <a:xfrm>
            <a:off x="976045" y="1890266"/>
            <a:ext cx="7417942" cy="2919250"/>
          </a:xfrm>
          <a:custGeom>
            <a:avLst/>
            <a:gdLst>
              <a:gd name="connsiteX0" fmla="*/ 0 w 7417942"/>
              <a:gd name="connsiteY0" fmla="*/ 1469383 h 2919250"/>
              <a:gd name="connsiteX1" fmla="*/ 626724 w 7417942"/>
              <a:gd name="connsiteY1" fmla="*/ 739918 h 2919250"/>
              <a:gd name="connsiteX2" fmla="*/ 934948 w 7417942"/>
              <a:gd name="connsiteY2" fmla="*/ 431694 h 2919250"/>
              <a:gd name="connsiteX3" fmla="*/ 1253447 w 7417942"/>
              <a:gd name="connsiteY3" fmla="*/ 195388 h 2919250"/>
              <a:gd name="connsiteX4" fmla="*/ 1571946 w 7417942"/>
              <a:gd name="connsiteY4" fmla="*/ 41276 h 2919250"/>
              <a:gd name="connsiteX5" fmla="*/ 1880171 w 7417942"/>
              <a:gd name="connsiteY5" fmla="*/ 179 h 2919250"/>
              <a:gd name="connsiteX6" fmla="*/ 2157573 w 7417942"/>
              <a:gd name="connsiteY6" fmla="*/ 51550 h 2919250"/>
              <a:gd name="connsiteX7" fmla="*/ 2465798 w 7417942"/>
              <a:gd name="connsiteY7" fmla="*/ 195388 h 2919250"/>
              <a:gd name="connsiteX8" fmla="*/ 2794571 w 7417942"/>
              <a:gd name="connsiteY8" fmla="*/ 431694 h 2919250"/>
              <a:gd name="connsiteX9" fmla="*/ 3102795 w 7417942"/>
              <a:gd name="connsiteY9" fmla="*/ 729644 h 2919250"/>
              <a:gd name="connsiteX10" fmla="*/ 3729519 w 7417942"/>
              <a:gd name="connsiteY10" fmla="*/ 1469383 h 2919250"/>
              <a:gd name="connsiteX11" fmla="*/ 4284324 w 7417942"/>
              <a:gd name="connsiteY11" fmla="*/ 2147478 h 2919250"/>
              <a:gd name="connsiteX12" fmla="*/ 4623371 w 7417942"/>
              <a:gd name="connsiteY12" fmla="*/ 2455703 h 2919250"/>
              <a:gd name="connsiteX13" fmla="*/ 4952144 w 7417942"/>
              <a:gd name="connsiteY13" fmla="*/ 2733105 h 2919250"/>
              <a:gd name="connsiteX14" fmla="*/ 5424755 w 7417942"/>
              <a:gd name="connsiteY14" fmla="*/ 2907765 h 2919250"/>
              <a:gd name="connsiteX15" fmla="*/ 5568593 w 7417942"/>
              <a:gd name="connsiteY15" fmla="*/ 2897491 h 2919250"/>
              <a:gd name="connsiteX16" fmla="*/ 5907640 w 7417942"/>
              <a:gd name="connsiteY16" fmla="*/ 2856395 h 2919250"/>
              <a:gd name="connsiteX17" fmla="*/ 6185043 w 7417942"/>
              <a:gd name="connsiteY17" fmla="*/ 2712556 h 2919250"/>
              <a:gd name="connsiteX18" fmla="*/ 6503542 w 7417942"/>
              <a:gd name="connsiteY18" fmla="*/ 2486525 h 2919250"/>
              <a:gd name="connsiteX19" fmla="*/ 6822040 w 7417942"/>
              <a:gd name="connsiteY19" fmla="*/ 2178300 h 2919250"/>
              <a:gd name="connsiteX20" fmla="*/ 7417942 w 7417942"/>
              <a:gd name="connsiteY20" fmla="*/ 1448835 h 2919250"/>
              <a:gd name="connsiteX21" fmla="*/ 7417942 w 7417942"/>
              <a:gd name="connsiteY21" fmla="*/ 1448835 h 29192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7417942" h="2919250">
                <a:moveTo>
                  <a:pt x="0" y="1469383"/>
                </a:moveTo>
                <a:cubicBezTo>
                  <a:pt x="235449" y="1191124"/>
                  <a:pt x="470899" y="912866"/>
                  <a:pt x="626724" y="739918"/>
                </a:cubicBezTo>
                <a:cubicBezTo>
                  <a:pt x="782549" y="566970"/>
                  <a:pt x="830494" y="522449"/>
                  <a:pt x="934948" y="431694"/>
                </a:cubicBezTo>
                <a:cubicBezTo>
                  <a:pt x="1039402" y="340939"/>
                  <a:pt x="1147281" y="260458"/>
                  <a:pt x="1253447" y="195388"/>
                </a:cubicBezTo>
                <a:cubicBezTo>
                  <a:pt x="1359613" y="130318"/>
                  <a:pt x="1467492" y="73811"/>
                  <a:pt x="1571946" y="41276"/>
                </a:cubicBezTo>
                <a:cubicBezTo>
                  <a:pt x="1676400" y="8741"/>
                  <a:pt x="1782567" y="-1533"/>
                  <a:pt x="1880171" y="179"/>
                </a:cubicBezTo>
                <a:cubicBezTo>
                  <a:pt x="1977775" y="1891"/>
                  <a:pt x="2059969" y="19015"/>
                  <a:pt x="2157573" y="51550"/>
                </a:cubicBezTo>
                <a:cubicBezTo>
                  <a:pt x="2255177" y="84085"/>
                  <a:pt x="2359632" y="132031"/>
                  <a:pt x="2465798" y="195388"/>
                </a:cubicBezTo>
                <a:cubicBezTo>
                  <a:pt x="2571964" y="258745"/>
                  <a:pt x="2688405" y="342651"/>
                  <a:pt x="2794571" y="431694"/>
                </a:cubicBezTo>
                <a:cubicBezTo>
                  <a:pt x="2900737" y="520737"/>
                  <a:pt x="2946970" y="556696"/>
                  <a:pt x="3102795" y="729644"/>
                </a:cubicBezTo>
                <a:cubicBezTo>
                  <a:pt x="3258620" y="902592"/>
                  <a:pt x="3532598" y="1233077"/>
                  <a:pt x="3729519" y="1469383"/>
                </a:cubicBezTo>
                <a:cubicBezTo>
                  <a:pt x="3926440" y="1705689"/>
                  <a:pt x="4135349" y="1983091"/>
                  <a:pt x="4284324" y="2147478"/>
                </a:cubicBezTo>
                <a:cubicBezTo>
                  <a:pt x="4433299" y="2311865"/>
                  <a:pt x="4512068" y="2358099"/>
                  <a:pt x="4623371" y="2455703"/>
                </a:cubicBezTo>
                <a:cubicBezTo>
                  <a:pt x="4734674" y="2553307"/>
                  <a:pt x="4818580" y="2657761"/>
                  <a:pt x="4952144" y="2733105"/>
                </a:cubicBezTo>
                <a:cubicBezTo>
                  <a:pt x="5085708" y="2808449"/>
                  <a:pt x="5322014" y="2880367"/>
                  <a:pt x="5424755" y="2907765"/>
                </a:cubicBezTo>
                <a:cubicBezTo>
                  <a:pt x="5527496" y="2935163"/>
                  <a:pt x="5488112" y="2906053"/>
                  <a:pt x="5568593" y="2897491"/>
                </a:cubicBezTo>
                <a:cubicBezTo>
                  <a:pt x="5649074" y="2888929"/>
                  <a:pt x="5804898" y="2887217"/>
                  <a:pt x="5907640" y="2856395"/>
                </a:cubicBezTo>
                <a:cubicBezTo>
                  <a:pt x="6010382" y="2825573"/>
                  <a:pt x="6085726" y="2774201"/>
                  <a:pt x="6185043" y="2712556"/>
                </a:cubicBezTo>
                <a:cubicBezTo>
                  <a:pt x="6284360" y="2650911"/>
                  <a:pt x="6397376" y="2575568"/>
                  <a:pt x="6503542" y="2486525"/>
                </a:cubicBezTo>
                <a:cubicBezTo>
                  <a:pt x="6609708" y="2397482"/>
                  <a:pt x="6669640" y="2351248"/>
                  <a:pt x="6822040" y="2178300"/>
                </a:cubicBezTo>
                <a:cubicBezTo>
                  <a:pt x="6974440" y="2005352"/>
                  <a:pt x="7417942" y="1448835"/>
                  <a:pt x="7417942" y="1448835"/>
                </a:cubicBezTo>
                <a:lnTo>
                  <a:pt x="7417942" y="1448835"/>
                </a:lnTo>
              </a:path>
            </a:pathLst>
          </a:custGeom>
          <a:ln>
            <a:solidFill>
              <a:srgbClr val="FF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787465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12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/>
          <p:cNvSpPr/>
          <p:nvPr/>
        </p:nvSpPr>
        <p:spPr>
          <a:xfrm>
            <a:off x="0" y="0"/>
            <a:ext cx="9143998" cy="645581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" name="Прямоугольник 1"/>
              <p:cNvSpPr/>
              <p:nvPr/>
            </p:nvSpPr>
            <p:spPr>
              <a:xfrm>
                <a:off x="-2" y="61180"/>
                <a:ext cx="9143999" cy="52322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r>
                      <a:rPr lang="ru-RU" sz="2800" b="1" i="1" dirty="0">
                        <a:solidFill>
                          <a:schemeClr val="bg1"/>
                        </a:solidFill>
                        <a:latin typeface="Cambria Math"/>
                      </a:rPr>
                      <m:t>𝒚</m:t>
                    </m:r>
                    <m:r>
                      <a:rPr lang="ru-RU" sz="2800" b="1" i="1" dirty="0">
                        <a:solidFill>
                          <a:schemeClr val="bg1"/>
                        </a:solidFill>
                        <a:latin typeface="Cambria Math"/>
                      </a:rPr>
                      <m:t>=</m:t>
                    </m:r>
                    <m:r>
                      <a:rPr lang="ru-RU" sz="2800" b="1" i="1" dirty="0">
                        <a:solidFill>
                          <a:schemeClr val="bg1"/>
                        </a:solidFill>
                        <a:latin typeface="Cambria Math"/>
                      </a:rPr>
                      <m:t>𝒔𝒊𝒏𝒙</m:t>
                    </m:r>
                    <m:r>
                      <a:rPr lang="ru-RU" sz="2800" b="1" i="1" dirty="0">
                        <a:solidFill>
                          <a:schemeClr val="bg1"/>
                        </a:solidFill>
                        <a:latin typeface="Cambria Math"/>
                      </a:rPr>
                      <m:t>, </m:t>
                    </m:r>
                    <m:r>
                      <a:rPr lang="ru-RU" sz="2800" b="1" i="1" dirty="0">
                        <a:solidFill>
                          <a:schemeClr val="bg1"/>
                        </a:solidFill>
                        <a:latin typeface="Cambria Math"/>
                      </a:rPr>
                      <m:t>𝒚</m:t>
                    </m:r>
                    <m:r>
                      <a:rPr lang="ru-RU" sz="2800" b="1" i="1" dirty="0">
                        <a:solidFill>
                          <a:schemeClr val="bg1"/>
                        </a:solidFill>
                        <a:latin typeface="Cambria Math"/>
                      </a:rPr>
                      <m:t>=</m:t>
                    </m:r>
                    <m:r>
                      <a:rPr lang="ru-RU" sz="2800" b="1" i="1" dirty="0">
                        <a:solidFill>
                          <a:schemeClr val="bg1"/>
                        </a:solidFill>
                        <a:latin typeface="Cambria Math"/>
                      </a:rPr>
                      <m:t>𝒄𝒐𝒔𝒙</m:t>
                    </m:r>
                    <m:r>
                      <a:rPr lang="ru-RU" sz="2800" b="1" i="1" dirty="0">
                        <a:solidFill>
                          <a:schemeClr val="bg1"/>
                        </a:solidFill>
                        <a:latin typeface="Cambria Math"/>
                      </a:rPr>
                      <m:t> </m:t>
                    </m:r>
                  </m:oMath>
                </a14:m>
                <a:r>
                  <a:rPr lang="en-US" sz="2800" b="1" dirty="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</a:rPr>
                  <a:t>funksiyalar</a:t>
                </a:r>
                <a:endParaRPr lang="ru-RU" sz="28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>
          <p:sp>
            <p:nvSpPr>
              <p:cNvPr id="2" name="Прямоугольник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2" y="61180"/>
                <a:ext cx="9143999" cy="523220"/>
              </a:xfrm>
              <a:prstGeom prst="rect">
                <a:avLst/>
              </a:prstGeom>
              <a:blipFill rotWithShape="1">
                <a:blip r:embed="rId2"/>
                <a:stretch>
                  <a:fillRect t="-11628" b="-3139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Прямоугольник 2"/>
              <p:cNvSpPr/>
              <p:nvPr/>
            </p:nvSpPr>
            <p:spPr>
              <a:xfrm>
                <a:off x="107504" y="699542"/>
                <a:ext cx="8928992" cy="70788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id-ID" sz="2000" dirty="0">
                    <a:latin typeface="Arial" pitchFamily="34" charset="0"/>
                    <a:cs typeface="Arial" pitchFamily="34" charset="0"/>
                  </a:rPr>
                  <a:t>Yuqoridagi qiymatlardan foydalanib </a:t>
                </a:r>
                <a14:m>
                  <m:oMath xmlns:m="http://schemas.openxmlformats.org/officeDocument/2006/math">
                    <m:r>
                      <a:rPr lang="id-ID" sz="2000" i="1" dirty="0" smtClean="0">
                        <a:latin typeface="Cambria Math"/>
                      </a:rPr>
                      <m:t>𝑦</m:t>
                    </m:r>
                    <m:r>
                      <a:rPr lang="id-ID" sz="2000" i="1" dirty="0" smtClean="0">
                        <a:latin typeface="Cambria Math"/>
                      </a:rPr>
                      <m:t>=</m:t>
                    </m:r>
                    <m:r>
                      <a:rPr lang="id-ID" sz="2000" i="1" dirty="0" smtClean="0">
                        <a:latin typeface="Cambria Math"/>
                      </a:rPr>
                      <m:t>𝑐𝑜𝑠𝑥</m:t>
                    </m:r>
                    <m:r>
                      <a:rPr lang="id-ID" sz="2000" i="1" dirty="0" smtClean="0">
                        <a:latin typeface="Cambria Math"/>
                      </a:rPr>
                      <m:t> </m:t>
                    </m:r>
                  </m:oMath>
                </a14:m>
                <a:r>
                  <a:rPr lang="id-ID" sz="2000" dirty="0">
                    <a:latin typeface="Arial" pitchFamily="34" charset="0"/>
                    <a:cs typeface="Arial" pitchFamily="34" charset="0"/>
                  </a:rPr>
                  <a:t>funksiyalar </a:t>
                </a:r>
                <a:r>
                  <a:rPr lang="id-ID" sz="2000" dirty="0" smtClean="0">
                    <a:latin typeface="Arial" pitchFamily="34" charset="0"/>
                    <a:cs typeface="Arial" pitchFamily="34" charset="0"/>
                  </a:rPr>
                  <a:t>grafiklarini </a:t>
                </a:r>
                <a:r>
                  <a:rPr lang="id-ID" sz="2000" dirty="0">
                    <a:latin typeface="Arial" pitchFamily="34" charset="0"/>
                    <a:cs typeface="Arial" pitchFamily="34" charset="0"/>
                  </a:rPr>
                  <a:t>[0; 2π] </a:t>
                </a:r>
                <a:r>
                  <a:rPr lang="id-ID" sz="2000" dirty="0" smtClean="0">
                    <a:latin typeface="Arial" pitchFamily="34" charset="0"/>
                    <a:cs typeface="Arial" pitchFamily="34" charset="0"/>
                  </a:rPr>
                  <a:t>oraliqda</a:t>
                </a:r>
                <a:r>
                  <a:rPr lang="en-US" sz="2000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id-ID" sz="2000" dirty="0" smtClean="0">
                    <a:latin typeface="Arial" pitchFamily="34" charset="0"/>
                    <a:cs typeface="Arial" pitchFamily="34" charset="0"/>
                  </a:rPr>
                  <a:t>yasasa</a:t>
                </a:r>
                <a:r>
                  <a:rPr lang="en-US" sz="2000" dirty="0" err="1" smtClean="0">
                    <a:latin typeface="Arial" pitchFamily="34" charset="0"/>
                    <a:cs typeface="Arial" pitchFamily="34" charset="0"/>
                  </a:rPr>
                  <a:t>yamiz</a:t>
                </a:r>
                <a:r>
                  <a:rPr lang="en-US" sz="2000" dirty="0" smtClean="0">
                    <a:latin typeface="Arial" pitchFamily="34" charset="0"/>
                    <a:cs typeface="Arial" pitchFamily="34" charset="0"/>
                  </a:rPr>
                  <a:t>. </a:t>
                </a:r>
                <a:endParaRPr lang="ru-RU" sz="20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3" name="Прямоугольник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7504" y="699542"/>
                <a:ext cx="8928992" cy="707886"/>
              </a:xfrm>
              <a:prstGeom prst="rect">
                <a:avLst/>
              </a:prstGeom>
              <a:blipFill rotWithShape="1">
                <a:blip r:embed="rId3"/>
                <a:stretch>
                  <a:fillRect t="-3448" b="-1551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156" y="1390268"/>
            <a:ext cx="8950340" cy="36543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Полилиния 4"/>
          <p:cNvSpPr/>
          <p:nvPr/>
        </p:nvSpPr>
        <p:spPr>
          <a:xfrm>
            <a:off x="1013460" y="1843166"/>
            <a:ext cx="7376160" cy="2927342"/>
          </a:xfrm>
          <a:custGeom>
            <a:avLst/>
            <a:gdLst>
              <a:gd name="connsiteX0" fmla="*/ 0 w 7376160"/>
              <a:gd name="connsiteY0" fmla="*/ 874 h 2927342"/>
              <a:gd name="connsiteX1" fmla="*/ 228600 w 7376160"/>
              <a:gd name="connsiteY1" fmla="*/ 31354 h 2927342"/>
              <a:gd name="connsiteX2" fmla="*/ 617220 w 7376160"/>
              <a:gd name="connsiteY2" fmla="*/ 206614 h 2927342"/>
              <a:gd name="connsiteX3" fmla="*/ 929640 w 7376160"/>
              <a:gd name="connsiteY3" fmla="*/ 442834 h 2927342"/>
              <a:gd name="connsiteX4" fmla="*/ 1242060 w 7376160"/>
              <a:gd name="connsiteY4" fmla="*/ 755254 h 2927342"/>
              <a:gd name="connsiteX5" fmla="*/ 1668780 w 7376160"/>
              <a:gd name="connsiteY5" fmla="*/ 1258174 h 2927342"/>
              <a:gd name="connsiteX6" fmla="*/ 1836420 w 7376160"/>
              <a:gd name="connsiteY6" fmla="*/ 1463914 h 2927342"/>
              <a:gd name="connsiteX7" fmla="*/ 2446020 w 7376160"/>
              <a:gd name="connsiteY7" fmla="*/ 2203054 h 2927342"/>
              <a:gd name="connsiteX8" fmla="*/ 2758440 w 7376160"/>
              <a:gd name="connsiteY8" fmla="*/ 2492614 h 2927342"/>
              <a:gd name="connsiteX9" fmla="*/ 3055620 w 7376160"/>
              <a:gd name="connsiteY9" fmla="*/ 2736454 h 2927342"/>
              <a:gd name="connsiteX10" fmla="*/ 3398520 w 7376160"/>
              <a:gd name="connsiteY10" fmla="*/ 2896474 h 2927342"/>
              <a:gd name="connsiteX11" fmla="*/ 3703320 w 7376160"/>
              <a:gd name="connsiteY11" fmla="*/ 2926954 h 2927342"/>
              <a:gd name="connsiteX12" fmla="*/ 4008120 w 7376160"/>
              <a:gd name="connsiteY12" fmla="*/ 2888854 h 2927342"/>
              <a:gd name="connsiteX13" fmla="*/ 4297680 w 7376160"/>
              <a:gd name="connsiteY13" fmla="*/ 2721214 h 2927342"/>
              <a:gd name="connsiteX14" fmla="*/ 4617720 w 7376160"/>
              <a:gd name="connsiteY14" fmla="*/ 2492614 h 2927342"/>
              <a:gd name="connsiteX15" fmla="*/ 4914900 w 7376160"/>
              <a:gd name="connsiteY15" fmla="*/ 2180194 h 2927342"/>
              <a:gd name="connsiteX16" fmla="*/ 5524500 w 7376160"/>
              <a:gd name="connsiteY16" fmla="*/ 1448674 h 2927342"/>
              <a:gd name="connsiteX17" fmla="*/ 6134100 w 7376160"/>
              <a:gd name="connsiteY17" fmla="*/ 732394 h 2927342"/>
              <a:gd name="connsiteX18" fmla="*/ 6446520 w 7376160"/>
              <a:gd name="connsiteY18" fmla="*/ 419974 h 2927342"/>
              <a:gd name="connsiteX19" fmla="*/ 6758940 w 7376160"/>
              <a:gd name="connsiteY19" fmla="*/ 183754 h 2927342"/>
              <a:gd name="connsiteX20" fmla="*/ 7094220 w 7376160"/>
              <a:gd name="connsiteY20" fmla="*/ 38974 h 2927342"/>
              <a:gd name="connsiteX21" fmla="*/ 7376160 w 7376160"/>
              <a:gd name="connsiteY21" fmla="*/ 874 h 2927342"/>
              <a:gd name="connsiteX22" fmla="*/ 7376160 w 7376160"/>
              <a:gd name="connsiteY22" fmla="*/ 874 h 29273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7376160" h="2927342">
                <a:moveTo>
                  <a:pt x="0" y="874"/>
                </a:moveTo>
                <a:cubicBezTo>
                  <a:pt x="62865" y="-1031"/>
                  <a:pt x="125730" y="-2936"/>
                  <a:pt x="228600" y="31354"/>
                </a:cubicBezTo>
                <a:cubicBezTo>
                  <a:pt x="331470" y="65644"/>
                  <a:pt x="500380" y="138034"/>
                  <a:pt x="617220" y="206614"/>
                </a:cubicBezTo>
                <a:cubicBezTo>
                  <a:pt x="734060" y="275194"/>
                  <a:pt x="825500" y="351394"/>
                  <a:pt x="929640" y="442834"/>
                </a:cubicBezTo>
                <a:cubicBezTo>
                  <a:pt x="1033780" y="534274"/>
                  <a:pt x="1118870" y="619364"/>
                  <a:pt x="1242060" y="755254"/>
                </a:cubicBezTo>
                <a:cubicBezTo>
                  <a:pt x="1365250" y="891144"/>
                  <a:pt x="1569720" y="1140064"/>
                  <a:pt x="1668780" y="1258174"/>
                </a:cubicBezTo>
                <a:cubicBezTo>
                  <a:pt x="1767840" y="1376284"/>
                  <a:pt x="1836420" y="1463914"/>
                  <a:pt x="1836420" y="1463914"/>
                </a:cubicBezTo>
                <a:cubicBezTo>
                  <a:pt x="1965960" y="1621394"/>
                  <a:pt x="2292350" y="2031604"/>
                  <a:pt x="2446020" y="2203054"/>
                </a:cubicBezTo>
                <a:cubicBezTo>
                  <a:pt x="2599690" y="2374504"/>
                  <a:pt x="2656840" y="2403714"/>
                  <a:pt x="2758440" y="2492614"/>
                </a:cubicBezTo>
                <a:cubicBezTo>
                  <a:pt x="2860040" y="2581514"/>
                  <a:pt x="2948940" y="2669144"/>
                  <a:pt x="3055620" y="2736454"/>
                </a:cubicBezTo>
                <a:cubicBezTo>
                  <a:pt x="3162300" y="2803764"/>
                  <a:pt x="3290570" y="2864724"/>
                  <a:pt x="3398520" y="2896474"/>
                </a:cubicBezTo>
                <a:cubicBezTo>
                  <a:pt x="3506470" y="2928224"/>
                  <a:pt x="3601720" y="2928224"/>
                  <a:pt x="3703320" y="2926954"/>
                </a:cubicBezTo>
                <a:cubicBezTo>
                  <a:pt x="3804920" y="2925684"/>
                  <a:pt x="3909060" y="2923144"/>
                  <a:pt x="4008120" y="2888854"/>
                </a:cubicBezTo>
                <a:cubicBezTo>
                  <a:pt x="4107180" y="2854564"/>
                  <a:pt x="4196080" y="2787254"/>
                  <a:pt x="4297680" y="2721214"/>
                </a:cubicBezTo>
                <a:cubicBezTo>
                  <a:pt x="4399280" y="2655174"/>
                  <a:pt x="4514850" y="2582784"/>
                  <a:pt x="4617720" y="2492614"/>
                </a:cubicBezTo>
                <a:cubicBezTo>
                  <a:pt x="4720590" y="2402444"/>
                  <a:pt x="4763770" y="2354184"/>
                  <a:pt x="4914900" y="2180194"/>
                </a:cubicBezTo>
                <a:cubicBezTo>
                  <a:pt x="5066030" y="2006204"/>
                  <a:pt x="5321300" y="1689974"/>
                  <a:pt x="5524500" y="1448674"/>
                </a:cubicBezTo>
                <a:cubicBezTo>
                  <a:pt x="5727700" y="1207374"/>
                  <a:pt x="5980430" y="903844"/>
                  <a:pt x="6134100" y="732394"/>
                </a:cubicBezTo>
                <a:cubicBezTo>
                  <a:pt x="6287770" y="560944"/>
                  <a:pt x="6342380" y="511414"/>
                  <a:pt x="6446520" y="419974"/>
                </a:cubicBezTo>
                <a:cubicBezTo>
                  <a:pt x="6550660" y="328534"/>
                  <a:pt x="6650990" y="247254"/>
                  <a:pt x="6758940" y="183754"/>
                </a:cubicBezTo>
                <a:cubicBezTo>
                  <a:pt x="6866890" y="120254"/>
                  <a:pt x="6991350" y="69454"/>
                  <a:pt x="7094220" y="38974"/>
                </a:cubicBezTo>
                <a:cubicBezTo>
                  <a:pt x="7197090" y="8494"/>
                  <a:pt x="7376160" y="874"/>
                  <a:pt x="7376160" y="874"/>
                </a:cubicBezTo>
                <a:lnTo>
                  <a:pt x="7376160" y="874"/>
                </a:lnTo>
              </a:path>
            </a:pathLst>
          </a:custGeom>
          <a:ln>
            <a:solidFill>
              <a:srgbClr val="7030A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383015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22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/>
          <p:cNvSpPr/>
          <p:nvPr/>
        </p:nvSpPr>
        <p:spPr>
          <a:xfrm>
            <a:off x="0" y="0"/>
            <a:ext cx="9143998" cy="645581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" name="Прямоугольник 1"/>
              <p:cNvSpPr/>
              <p:nvPr/>
            </p:nvSpPr>
            <p:spPr>
              <a:xfrm>
                <a:off x="-2" y="61180"/>
                <a:ext cx="9143999" cy="52322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r>
                      <a:rPr lang="ru-RU" sz="2800" b="1" i="1" dirty="0">
                        <a:solidFill>
                          <a:schemeClr val="bg1"/>
                        </a:solidFill>
                        <a:latin typeface="Cambria Math"/>
                      </a:rPr>
                      <m:t>𝒚</m:t>
                    </m:r>
                    <m:r>
                      <a:rPr lang="ru-RU" sz="2800" b="1" i="1" dirty="0">
                        <a:solidFill>
                          <a:schemeClr val="bg1"/>
                        </a:solidFill>
                        <a:latin typeface="Cambria Math"/>
                      </a:rPr>
                      <m:t>=</m:t>
                    </m:r>
                    <m:r>
                      <a:rPr lang="ru-RU" sz="2800" b="1" i="1" dirty="0">
                        <a:solidFill>
                          <a:schemeClr val="bg1"/>
                        </a:solidFill>
                        <a:latin typeface="Cambria Math"/>
                      </a:rPr>
                      <m:t>𝒔𝒊𝒏𝒙</m:t>
                    </m:r>
                    <m:r>
                      <a:rPr lang="ru-RU" sz="2800" b="1" i="1" dirty="0">
                        <a:solidFill>
                          <a:schemeClr val="bg1"/>
                        </a:solidFill>
                        <a:latin typeface="Cambria Math"/>
                      </a:rPr>
                      <m:t>, </m:t>
                    </m:r>
                    <m:r>
                      <a:rPr lang="ru-RU" sz="2800" b="1" i="1" dirty="0">
                        <a:solidFill>
                          <a:schemeClr val="bg1"/>
                        </a:solidFill>
                        <a:latin typeface="Cambria Math"/>
                      </a:rPr>
                      <m:t>𝒚</m:t>
                    </m:r>
                    <m:r>
                      <a:rPr lang="ru-RU" sz="2800" b="1" i="1" dirty="0">
                        <a:solidFill>
                          <a:schemeClr val="bg1"/>
                        </a:solidFill>
                        <a:latin typeface="Cambria Math"/>
                      </a:rPr>
                      <m:t>=</m:t>
                    </m:r>
                    <m:r>
                      <a:rPr lang="ru-RU" sz="2800" b="1" i="1" dirty="0">
                        <a:solidFill>
                          <a:schemeClr val="bg1"/>
                        </a:solidFill>
                        <a:latin typeface="Cambria Math"/>
                      </a:rPr>
                      <m:t>𝒄𝒐𝒔𝒙</m:t>
                    </m:r>
                    <m:r>
                      <a:rPr lang="ru-RU" sz="2800" b="1" i="1" dirty="0">
                        <a:solidFill>
                          <a:schemeClr val="bg1"/>
                        </a:solidFill>
                        <a:latin typeface="Cambria Math"/>
                      </a:rPr>
                      <m:t> </m:t>
                    </m:r>
                  </m:oMath>
                </a14:m>
                <a:r>
                  <a:rPr lang="en-US" sz="2800" b="1" dirty="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</a:rPr>
                  <a:t>funksiyalar</a:t>
                </a:r>
                <a:endParaRPr lang="ru-RU" sz="28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>
          <p:sp>
            <p:nvSpPr>
              <p:cNvPr id="2" name="Прямоугольник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2" y="61180"/>
                <a:ext cx="9143999" cy="523220"/>
              </a:xfrm>
              <a:prstGeom prst="rect">
                <a:avLst/>
              </a:prstGeom>
              <a:blipFill rotWithShape="1">
                <a:blip r:embed="rId2"/>
                <a:stretch>
                  <a:fillRect t="-11628" b="-3139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Прямоугольник 5"/>
              <p:cNvSpPr/>
              <p:nvPr/>
            </p:nvSpPr>
            <p:spPr>
              <a:xfrm>
                <a:off x="34023" y="694313"/>
                <a:ext cx="8928992" cy="70788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id-ID" sz="2000" dirty="0">
                    <a:latin typeface="Arial" pitchFamily="34" charset="0"/>
                    <a:cs typeface="Arial" pitchFamily="34" charset="0"/>
                  </a:rPr>
                  <a:t>Bu grafiklarni davriy ravishda davom ettirib, </a:t>
                </a:r>
                <a14:m>
                  <m:oMath xmlns:m="http://schemas.openxmlformats.org/officeDocument/2006/math">
                    <m:r>
                      <a:rPr lang="id-ID" sz="2000" i="1" dirty="0" smtClean="0">
                        <a:latin typeface="Cambria Math"/>
                        <a:cs typeface="Arial" pitchFamily="34" charset="0"/>
                      </a:rPr>
                      <m:t>𝑦</m:t>
                    </m:r>
                    <m:r>
                      <a:rPr lang="id-ID" sz="2000" i="1" dirty="0" smtClean="0">
                        <a:latin typeface="Cambria Math"/>
                        <a:cs typeface="Arial" pitchFamily="34" charset="0"/>
                      </a:rPr>
                      <m:t>=</m:t>
                    </m:r>
                    <m:r>
                      <a:rPr lang="id-ID" sz="2000" i="1" dirty="0" smtClean="0">
                        <a:latin typeface="Cambria Math"/>
                        <a:cs typeface="Arial" pitchFamily="34" charset="0"/>
                      </a:rPr>
                      <m:t>𝑠𝑖𝑛𝑥</m:t>
                    </m:r>
                    <m:r>
                      <a:rPr lang="id-ID" sz="2000" i="1" dirty="0" smtClean="0">
                        <a:latin typeface="Cambria Math"/>
                        <a:cs typeface="Arial" pitchFamily="34" charset="0"/>
                      </a:rPr>
                      <m:t>, </m:t>
                    </m:r>
                    <m:r>
                      <a:rPr lang="id-ID" sz="2000" i="1" dirty="0" smtClean="0">
                        <a:latin typeface="Cambria Math"/>
                        <a:cs typeface="Arial" pitchFamily="34" charset="0"/>
                      </a:rPr>
                      <m:t>𝑦</m:t>
                    </m:r>
                    <m:r>
                      <a:rPr lang="id-ID" sz="2000" i="1" dirty="0" smtClean="0">
                        <a:latin typeface="Cambria Math"/>
                        <a:cs typeface="Arial" pitchFamily="34" charset="0"/>
                      </a:rPr>
                      <m:t>=</m:t>
                    </m:r>
                    <m:r>
                      <a:rPr lang="id-ID" sz="2000" i="1" dirty="0" smtClean="0">
                        <a:latin typeface="Cambria Math"/>
                        <a:cs typeface="Arial" pitchFamily="34" charset="0"/>
                      </a:rPr>
                      <m:t>𝑐𝑜𝑠𝑥</m:t>
                    </m:r>
                    <m:r>
                      <a:rPr lang="id-ID" sz="2000" i="1" dirty="0" smtClean="0">
                        <a:latin typeface="Cambria Math"/>
                        <a:cs typeface="Arial" pitchFamily="34" charset="0"/>
                      </a:rPr>
                      <m:t> </m:t>
                    </m:r>
                  </m:oMath>
                </a14:m>
                <a:r>
                  <a:rPr lang="id-ID" sz="2000" dirty="0">
                    <a:latin typeface="Arial" pitchFamily="34" charset="0"/>
                    <a:cs typeface="Arial" pitchFamily="34" charset="0"/>
                  </a:rPr>
                  <a:t>funksiyalar- ning grafiklarini hosil qilamiz (14 </a:t>
                </a:r>
                <a:r>
                  <a:rPr lang="id-ID" sz="2000" dirty="0" smtClean="0">
                    <a:latin typeface="Arial" pitchFamily="34" charset="0"/>
                    <a:cs typeface="Arial" pitchFamily="34" charset="0"/>
                  </a:rPr>
                  <a:t>va15-rasmlar</a:t>
                </a:r>
                <a:r>
                  <a:rPr lang="id-ID" sz="2000" dirty="0">
                    <a:latin typeface="Arial" pitchFamily="34" charset="0"/>
                    <a:cs typeface="Arial" pitchFamily="34" charset="0"/>
                  </a:rPr>
                  <a:t>).</a:t>
                </a:r>
                <a:endParaRPr lang="ru-RU" sz="20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6" name="Прямоугольник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023" y="694313"/>
                <a:ext cx="8928992" cy="707886"/>
              </a:xfrm>
              <a:prstGeom prst="rect">
                <a:avLst/>
              </a:prstGeom>
              <a:blipFill rotWithShape="1">
                <a:blip r:embed="rId3"/>
                <a:stretch>
                  <a:fillRect t="-3448" b="-1551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8" name="image113.png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256150" y="1402199"/>
            <a:ext cx="8484738" cy="3329791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9" name="Прямоугольник 8"/>
              <p:cNvSpPr/>
              <p:nvPr/>
            </p:nvSpPr>
            <p:spPr>
              <a:xfrm>
                <a:off x="3419872" y="4731990"/>
                <a:ext cx="2711833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2000" dirty="0" smtClean="0">
                    <a:cs typeface="Arial" pitchFamily="34" charset="0"/>
                  </a:rPr>
                  <a:t>14-rasm. </a:t>
                </a:r>
                <a14:m>
                  <m:oMath xmlns:m="http://schemas.openxmlformats.org/officeDocument/2006/math">
                    <m:r>
                      <a:rPr lang="id-ID" sz="2000" i="1" dirty="0">
                        <a:latin typeface="Cambria Math"/>
                        <a:cs typeface="Arial" pitchFamily="34" charset="0"/>
                      </a:rPr>
                      <m:t>𝑦</m:t>
                    </m:r>
                    <m:r>
                      <a:rPr lang="id-ID" sz="2000" i="1" dirty="0">
                        <a:latin typeface="Cambria Math"/>
                        <a:cs typeface="Arial" pitchFamily="34" charset="0"/>
                      </a:rPr>
                      <m:t>=</m:t>
                    </m:r>
                    <m:r>
                      <a:rPr lang="id-ID" sz="2000" i="1" dirty="0">
                        <a:latin typeface="Cambria Math"/>
                        <a:cs typeface="Arial" pitchFamily="34" charset="0"/>
                      </a:rPr>
                      <m:t>𝑠𝑖𝑛𝑥</m:t>
                    </m:r>
                    <m:r>
                      <a:rPr lang="id-ID" sz="2000" i="1" dirty="0">
                        <a:latin typeface="Cambria Math"/>
                        <a:cs typeface="Arial" pitchFamily="34" charset="0"/>
                      </a:rPr>
                      <m:t>, </m:t>
                    </m:r>
                    <m:r>
                      <a:rPr lang="en-US" sz="2000" b="0" i="1" dirty="0" smtClean="0">
                        <a:latin typeface="Cambria Math"/>
                        <a:cs typeface="Arial" pitchFamily="34" charset="0"/>
                      </a:rPr>
                      <m:t>𝑥</m:t>
                    </m:r>
                    <m:r>
                      <a:rPr lang="en-US" sz="2000" b="0" i="1" dirty="0" smtClean="0">
                        <a:latin typeface="Cambria Math"/>
                        <a:ea typeface="Cambria Math"/>
                        <a:cs typeface="Arial" pitchFamily="34" charset="0"/>
                      </a:rPr>
                      <m:t>𝜖</m:t>
                    </m:r>
                    <m:r>
                      <a:rPr lang="en-US" sz="2000" b="0" i="1" dirty="0" smtClean="0">
                        <a:latin typeface="Cambria Math"/>
                        <a:ea typeface="Cambria Math"/>
                        <a:cs typeface="Arial" pitchFamily="34" charset="0"/>
                      </a:rPr>
                      <m:t>𝑅</m:t>
                    </m:r>
                    <m:r>
                      <a:rPr lang="id-ID" sz="2000" i="1" dirty="0">
                        <a:latin typeface="Cambria Math"/>
                        <a:cs typeface="Arial" pitchFamily="34" charset="0"/>
                      </a:rPr>
                      <m:t> </m:t>
                    </m:r>
                  </m:oMath>
                </a14:m>
                <a:endParaRPr lang="ru-RU" sz="20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9" name="Прямоугольник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19872" y="4731990"/>
                <a:ext cx="2711833" cy="400110"/>
              </a:xfrm>
              <a:prstGeom prst="rect">
                <a:avLst/>
              </a:prstGeom>
              <a:blipFill rotWithShape="1">
                <a:blip r:embed="rId5"/>
                <a:stretch>
                  <a:fillRect l="-2247" t="-7576" b="-2575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4026929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/>
          <p:cNvSpPr/>
          <p:nvPr/>
        </p:nvSpPr>
        <p:spPr>
          <a:xfrm>
            <a:off x="0" y="0"/>
            <a:ext cx="9143998" cy="645581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" name="Прямоугольник 1"/>
              <p:cNvSpPr/>
              <p:nvPr/>
            </p:nvSpPr>
            <p:spPr>
              <a:xfrm>
                <a:off x="-2" y="61180"/>
                <a:ext cx="9143999" cy="52322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r>
                      <a:rPr lang="ru-RU" sz="2800" b="1" i="1" dirty="0">
                        <a:solidFill>
                          <a:schemeClr val="bg1"/>
                        </a:solidFill>
                        <a:latin typeface="Cambria Math"/>
                      </a:rPr>
                      <m:t>𝒚</m:t>
                    </m:r>
                    <m:r>
                      <a:rPr lang="ru-RU" sz="2800" b="1" i="1" dirty="0">
                        <a:solidFill>
                          <a:schemeClr val="bg1"/>
                        </a:solidFill>
                        <a:latin typeface="Cambria Math"/>
                      </a:rPr>
                      <m:t>=</m:t>
                    </m:r>
                    <m:r>
                      <a:rPr lang="ru-RU" sz="2800" b="1" i="1" dirty="0">
                        <a:solidFill>
                          <a:schemeClr val="bg1"/>
                        </a:solidFill>
                        <a:latin typeface="Cambria Math"/>
                      </a:rPr>
                      <m:t>𝒔𝒊𝒏𝒙</m:t>
                    </m:r>
                    <m:r>
                      <a:rPr lang="ru-RU" sz="2800" b="1" i="1" dirty="0">
                        <a:solidFill>
                          <a:schemeClr val="bg1"/>
                        </a:solidFill>
                        <a:latin typeface="Cambria Math"/>
                      </a:rPr>
                      <m:t>, </m:t>
                    </m:r>
                    <m:r>
                      <a:rPr lang="ru-RU" sz="2800" b="1" i="1" dirty="0">
                        <a:solidFill>
                          <a:schemeClr val="bg1"/>
                        </a:solidFill>
                        <a:latin typeface="Cambria Math"/>
                      </a:rPr>
                      <m:t>𝒚</m:t>
                    </m:r>
                    <m:r>
                      <a:rPr lang="ru-RU" sz="2800" b="1" i="1" dirty="0">
                        <a:solidFill>
                          <a:schemeClr val="bg1"/>
                        </a:solidFill>
                        <a:latin typeface="Cambria Math"/>
                      </a:rPr>
                      <m:t>=</m:t>
                    </m:r>
                    <m:r>
                      <a:rPr lang="ru-RU" sz="2800" b="1" i="1" dirty="0">
                        <a:solidFill>
                          <a:schemeClr val="bg1"/>
                        </a:solidFill>
                        <a:latin typeface="Cambria Math"/>
                      </a:rPr>
                      <m:t>𝒄𝒐𝒔𝒙</m:t>
                    </m:r>
                    <m:r>
                      <a:rPr lang="ru-RU" sz="2800" b="1" i="1" dirty="0">
                        <a:solidFill>
                          <a:schemeClr val="bg1"/>
                        </a:solidFill>
                        <a:latin typeface="Cambria Math"/>
                      </a:rPr>
                      <m:t> </m:t>
                    </m:r>
                  </m:oMath>
                </a14:m>
                <a:r>
                  <a:rPr lang="en-US" sz="2800" b="1" dirty="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</a:rPr>
                  <a:t>funksiyalar</a:t>
                </a:r>
                <a:endParaRPr lang="ru-RU" sz="28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>
          <p:sp>
            <p:nvSpPr>
              <p:cNvPr id="2" name="Прямоугольник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2" y="61180"/>
                <a:ext cx="9143999" cy="523220"/>
              </a:xfrm>
              <a:prstGeom prst="rect">
                <a:avLst/>
              </a:prstGeom>
              <a:blipFill rotWithShape="1">
                <a:blip r:embed="rId2"/>
                <a:stretch>
                  <a:fillRect t="-11628" b="-3139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Прямоугольник 5"/>
              <p:cNvSpPr/>
              <p:nvPr/>
            </p:nvSpPr>
            <p:spPr>
              <a:xfrm>
                <a:off x="34023" y="694313"/>
                <a:ext cx="8928992" cy="70788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id-ID" sz="2000" dirty="0">
                    <a:latin typeface="Arial" pitchFamily="34" charset="0"/>
                    <a:cs typeface="Arial" pitchFamily="34" charset="0"/>
                  </a:rPr>
                  <a:t>Bu grafiklarni davriy ravishda davom ettirib, </a:t>
                </a:r>
                <a14:m>
                  <m:oMath xmlns:m="http://schemas.openxmlformats.org/officeDocument/2006/math">
                    <m:r>
                      <a:rPr lang="id-ID" sz="2000" i="1" dirty="0" smtClean="0">
                        <a:latin typeface="Cambria Math"/>
                        <a:cs typeface="Arial" pitchFamily="34" charset="0"/>
                      </a:rPr>
                      <m:t>𝑦</m:t>
                    </m:r>
                    <m:r>
                      <a:rPr lang="id-ID" sz="2000" i="1" dirty="0" smtClean="0">
                        <a:latin typeface="Cambria Math"/>
                        <a:cs typeface="Arial" pitchFamily="34" charset="0"/>
                      </a:rPr>
                      <m:t>=</m:t>
                    </m:r>
                    <m:r>
                      <a:rPr lang="id-ID" sz="2000" i="1" dirty="0" smtClean="0">
                        <a:latin typeface="Cambria Math"/>
                        <a:cs typeface="Arial" pitchFamily="34" charset="0"/>
                      </a:rPr>
                      <m:t>𝑠𝑖𝑛𝑥</m:t>
                    </m:r>
                    <m:r>
                      <a:rPr lang="id-ID" sz="2000" i="1" dirty="0" smtClean="0">
                        <a:latin typeface="Cambria Math"/>
                        <a:cs typeface="Arial" pitchFamily="34" charset="0"/>
                      </a:rPr>
                      <m:t>, </m:t>
                    </m:r>
                    <m:r>
                      <a:rPr lang="id-ID" sz="2000" i="1" dirty="0" smtClean="0">
                        <a:latin typeface="Cambria Math"/>
                        <a:cs typeface="Arial" pitchFamily="34" charset="0"/>
                      </a:rPr>
                      <m:t>𝑦</m:t>
                    </m:r>
                    <m:r>
                      <a:rPr lang="id-ID" sz="2000" i="1" dirty="0" smtClean="0">
                        <a:latin typeface="Cambria Math"/>
                        <a:cs typeface="Arial" pitchFamily="34" charset="0"/>
                      </a:rPr>
                      <m:t>=</m:t>
                    </m:r>
                    <m:r>
                      <a:rPr lang="id-ID" sz="2000" i="1" dirty="0" smtClean="0">
                        <a:latin typeface="Cambria Math"/>
                        <a:cs typeface="Arial" pitchFamily="34" charset="0"/>
                      </a:rPr>
                      <m:t>𝑐𝑜𝑠𝑥</m:t>
                    </m:r>
                    <m:r>
                      <a:rPr lang="id-ID" sz="2000" i="1" dirty="0" smtClean="0">
                        <a:latin typeface="Cambria Math"/>
                        <a:cs typeface="Arial" pitchFamily="34" charset="0"/>
                      </a:rPr>
                      <m:t> </m:t>
                    </m:r>
                  </m:oMath>
                </a14:m>
                <a:r>
                  <a:rPr lang="id-ID" sz="2000" dirty="0">
                    <a:latin typeface="Arial" pitchFamily="34" charset="0"/>
                    <a:cs typeface="Arial" pitchFamily="34" charset="0"/>
                  </a:rPr>
                  <a:t>funksiyalar- ning grafiklarini hosil qilamiz (14 </a:t>
                </a:r>
                <a:r>
                  <a:rPr lang="id-ID" sz="2000" dirty="0" smtClean="0">
                    <a:latin typeface="Arial" pitchFamily="34" charset="0"/>
                    <a:cs typeface="Arial" pitchFamily="34" charset="0"/>
                  </a:rPr>
                  <a:t>va15-rasmlar</a:t>
                </a:r>
                <a:r>
                  <a:rPr lang="id-ID" sz="2000" dirty="0">
                    <a:latin typeface="Arial" pitchFamily="34" charset="0"/>
                    <a:cs typeface="Arial" pitchFamily="34" charset="0"/>
                  </a:rPr>
                  <a:t>).</a:t>
                </a:r>
                <a:endParaRPr lang="ru-RU" sz="20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6" name="Прямоугольник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023" y="694313"/>
                <a:ext cx="8928992" cy="707886"/>
              </a:xfrm>
              <a:prstGeom prst="rect">
                <a:avLst/>
              </a:prstGeom>
              <a:blipFill rotWithShape="1">
                <a:blip r:embed="rId3"/>
                <a:stretch>
                  <a:fillRect t="-3448" b="-1551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Прямоугольник 8"/>
              <p:cNvSpPr/>
              <p:nvPr/>
            </p:nvSpPr>
            <p:spPr>
              <a:xfrm>
                <a:off x="3419872" y="4731990"/>
                <a:ext cx="2737481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2000" dirty="0" smtClean="0">
                    <a:cs typeface="Arial" pitchFamily="34" charset="0"/>
                  </a:rPr>
                  <a:t>15-rasm. </a:t>
                </a:r>
                <a14:m>
                  <m:oMath xmlns:m="http://schemas.openxmlformats.org/officeDocument/2006/math">
                    <m:r>
                      <a:rPr lang="id-ID" sz="2000" i="1" dirty="0">
                        <a:latin typeface="Cambria Math"/>
                        <a:cs typeface="Arial" pitchFamily="34" charset="0"/>
                      </a:rPr>
                      <m:t>𝑦</m:t>
                    </m:r>
                    <m:r>
                      <a:rPr lang="id-ID" sz="2000" i="1" dirty="0">
                        <a:latin typeface="Cambria Math"/>
                        <a:cs typeface="Arial" pitchFamily="34" charset="0"/>
                      </a:rPr>
                      <m:t>=</m:t>
                    </m:r>
                    <m:r>
                      <a:rPr lang="en-US" sz="2000" b="0" i="1" dirty="0" smtClean="0">
                        <a:latin typeface="Cambria Math"/>
                        <a:cs typeface="Arial" pitchFamily="34" charset="0"/>
                      </a:rPr>
                      <m:t>𝑐𝑜𝑠</m:t>
                    </m:r>
                    <m:r>
                      <a:rPr lang="id-ID" sz="2000" i="1" dirty="0">
                        <a:latin typeface="Cambria Math"/>
                        <a:cs typeface="Arial" pitchFamily="34" charset="0"/>
                      </a:rPr>
                      <m:t>𝑥</m:t>
                    </m:r>
                    <m:r>
                      <a:rPr lang="id-ID" sz="2000" i="1" dirty="0">
                        <a:latin typeface="Cambria Math"/>
                        <a:cs typeface="Arial" pitchFamily="34" charset="0"/>
                      </a:rPr>
                      <m:t>, </m:t>
                    </m:r>
                    <m:r>
                      <a:rPr lang="en-US" sz="2000" b="0" i="1" dirty="0" smtClean="0">
                        <a:latin typeface="Cambria Math"/>
                        <a:cs typeface="Arial" pitchFamily="34" charset="0"/>
                      </a:rPr>
                      <m:t>𝑥</m:t>
                    </m:r>
                    <m:r>
                      <a:rPr lang="en-US" sz="2000" b="0" i="1" dirty="0" smtClean="0">
                        <a:latin typeface="Cambria Math"/>
                        <a:ea typeface="Cambria Math"/>
                        <a:cs typeface="Arial" pitchFamily="34" charset="0"/>
                      </a:rPr>
                      <m:t>𝜖</m:t>
                    </m:r>
                    <m:r>
                      <a:rPr lang="en-US" sz="2000" b="0" i="1" dirty="0" smtClean="0">
                        <a:latin typeface="Cambria Math"/>
                        <a:ea typeface="Cambria Math"/>
                        <a:cs typeface="Arial" pitchFamily="34" charset="0"/>
                      </a:rPr>
                      <m:t>𝑅</m:t>
                    </m:r>
                    <m:r>
                      <a:rPr lang="id-ID" sz="2000" i="1" dirty="0">
                        <a:latin typeface="Cambria Math"/>
                        <a:cs typeface="Arial" pitchFamily="34" charset="0"/>
                      </a:rPr>
                      <m:t> </m:t>
                    </m:r>
                  </m:oMath>
                </a14:m>
                <a:endParaRPr lang="ru-RU" sz="20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9" name="Прямоугольник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19872" y="4731990"/>
                <a:ext cx="2737481" cy="400110"/>
              </a:xfrm>
              <a:prstGeom prst="rect">
                <a:avLst/>
              </a:prstGeom>
              <a:blipFill rotWithShape="1">
                <a:blip r:embed="rId4"/>
                <a:stretch>
                  <a:fillRect l="-2227" t="-7576" b="-2575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7" name="image114.png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1288359" y="1491630"/>
            <a:ext cx="6974857" cy="1774544"/>
          </a:xfrm>
          <a:prstGeom prst="rect">
            <a:avLst/>
          </a:prstGeom>
        </p:spPr>
      </p:pic>
      <p:pic>
        <p:nvPicPr>
          <p:cNvPr id="10" name="image115.jpeg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395535" y="3363838"/>
            <a:ext cx="8567479" cy="13681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88583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/>
          <p:cNvSpPr/>
          <p:nvPr/>
        </p:nvSpPr>
        <p:spPr>
          <a:xfrm>
            <a:off x="0" y="0"/>
            <a:ext cx="9143998" cy="645581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" name="Прямоугольник 1"/>
              <p:cNvSpPr/>
              <p:nvPr/>
            </p:nvSpPr>
            <p:spPr>
              <a:xfrm>
                <a:off x="-2" y="61180"/>
                <a:ext cx="9143999" cy="52322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r>
                      <a:rPr lang="ru-RU" sz="2800" b="1" i="1" dirty="0">
                        <a:solidFill>
                          <a:schemeClr val="bg1"/>
                        </a:solidFill>
                        <a:latin typeface="Cambria Math"/>
                      </a:rPr>
                      <m:t>𝒚</m:t>
                    </m:r>
                    <m:r>
                      <a:rPr lang="ru-RU" sz="2800" b="1" i="1" dirty="0">
                        <a:solidFill>
                          <a:schemeClr val="bg1"/>
                        </a:solidFill>
                        <a:latin typeface="Cambria Math"/>
                      </a:rPr>
                      <m:t>=</m:t>
                    </m:r>
                    <m:r>
                      <a:rPr lang="ru-RU" sz="2800" b="1" i="1" dirty="0">
                        <a:solidFill>
                          <a:schemeClr val="bg1"/>
                        </a:solidFill>
                        <a:latin typeface="Cambria Math"/>
                      </a:rPr>
                      <m:t>𝒔𝒊𝒏𝒙</m:t>
                    </m:r>
                    <m:r>
                      <a:rPr lang="ru-RU" sz="2800" b="1" i="1" dirty="0">
                        <a:solidFill>
                          <a:schemeClr val="bg1"/>
                        </a:solidFill>
                        <a:latin typeface="Cambria Math"/>
                      </a:rPr>
                      <m:t>, </m:t>
                    </m:r>
                    <m:r>
                      <a:rPr lang="ru-RU" sz="2800" b="1" i="1" dirty="0">
                        <a:solidFill>
                          <a:schemeClr val="bg1"/>
                        </a:solidFill>
                        <a:latin typeface="Cambria Math"/>
                      </a:rPr>
                      <m:t>𝒚</m:t>
                    </m:r>
                    <m:r>
                      <a:rPr lang="ru-RU" sz="2800" b="1" i="1" dirty="0">
                        <a:solidFill>
                          <a:schemeClr val="bg1"/>
                        </a:solidFill>
                        <a:latin typeface="Cambria Math"/>
                      </a:rPr>
                      <m:t>=</m:t>
                    </m:r>
                    <m:r>
                      <a:rPr lang="ru-RU" sz="2800" b="1" i="1" dirty="0">
                        <a:solidFill>
                          <a:schemeClr val="bg1"/>
                        </a:solidFill>
                        <a:latin typeface="Cambria Math"/>
                      </a:rPr>
                      <m:t>𝒄𝒐𝒔𝒙</m:t>
                    </m:r>
                    <m:r>
                      <a:rPr lang="ru-RU" sz="2800" b="1" i="1" dirty="0">
                        <a:solidFill>
                          <a:schemeClr val="bg1"/>
                        </a:solidFill>
                        <a:latin typeface="Cambria Math"/>
                      </a:rPr>
                      <m:t> </m:t>
                    </m:r>
                  </m:oMath>
                </a14:m>
                <a:r>
                  <a:rPr lang="en-US" sz="2800" b="1" dirty="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</a:rPr>
                  <a:t>funksiyalar</a:t>
                </a:r>
                <a:endParaRPr lang="ru-RU" sz="28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>
          <p:sp>
            <p:nvSpPr>
              <p:cNvPr id="2" name="Прямоугольник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2" y="61180"/>
                <a:ext cx="9143999" cy="523220"/>
              </a:xfrm>
              <a:prstGeom prst="rect">
                <a:avLst/>
              </a:prstGeom>
              <a:blipFill rotWithShape="1">
                <a:blip r:embed="rId2"/>
                <a:stretch>
                  <a:fillRect t="-11628" b="-3139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Прямоугольник 5"/>
              <p:cNvSpPr/>
              <p:nvPr/>
            </p:nvSpPr>
            <p:spPr>
              <a:xfrm>
                <a:off x="34023" y="694313"/>
                <a:ext cx="8928992" cy="105035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/>
                <a14:m>
                  <m:oMath xmlns:m="http://schemas.openxmlformats.org/officeDocument/2006/math">
                    <m:r>
                      <a:rPr lang="id-ID" sz="2400" b="1" i="1" dirty="0" smtClean="0">
                        <a:solidFill>
                          <a:srgbClr val="00B050"/>
                        </a:solidFill>
                        <a:latin typeface="Cambria Math"/>
                      </a:rPr>
                      <m:t>𝒚</m:t>
                    </m:r>
                    <m:r>
                      <a:rPr lang="id-ID" sz="2400" b="1" i="1" dirty="0" smtClean="0">
                        <a:solidFill>
                          <a:srgbClr val="00B050"/>
                        </a:solidFill>
                        <a:latin typeface="Cambria Math"/>
                      </a:rPr>
                      <m:t>=</m:t>
                    </m:r>
                    <m:r>
                      <a:rPr lang="id-ID" sz="2400" b="1" i="1" dirty="0" smtClean="0">
                        <a:solidFill>
                          <a:srgbClr val="00B050"/>
                        </a:solidFill>
                        <a:latin typeface="Cambria Math"/>
                      </a:rPr>
                      <m:t>𝒂𝒔𝒊𝒏𝒙</m:t>
                    </m:r>
                  </m:oMath>
                </a14:m>
                <a:r>
                  <a:rPr lang="id-ID" sz="2400" b="1" i="1" dirty="0">
                    <a:solidFill>
                      <a:srgbClr val="00B050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id-ID" sz="2400" dirty="0">
                    <a:latin typeface="Arial" pitchFamily="34" charset="0"/>
                    <a:cs typeface="Arial" pitchFamily="34" charset="0"/>
                  </a:rPr>
                  <a:t>funksiyaning amplitudasi </a:t>
                </a:r>
                <a14:m>
                  <m:oMath xmlns:m="http://schemas.openxmlformats.org/officeDocument/2006/math">
                    <m:r>
                      <a:rPr lang="id-ID" sz="2400" b="1" i="1" dirty="0" smtClean="0">
                        <a:solidFill>
                          <a:srgbClr val="FF0000"/>
                        </a:solidFill>
                        <a:latin typeface="Cambria Math"/>
                      </a:rPr>
                      <m:t>|</m:t>
                    </m:r>
                    <m:r>
                      <a:rPr lang="id-ID" sz="2400" b="1" i="1" dirty="0" smtClean="0">
                        <a:solidFill>
                          <a:srgbClr val="FF0000"/>
                        </a:solidFill>
                        <a:latin typeface="Cambria Math"/>
                      </a:rPr>
                      <m:t>𝒂</m:t>
                    </m:r>
                    <m:r>
                      <a:rPr lang="en-US" sz="2400" b="1" i="1" dirty="0" smtClean="0">
                        <a:solidFill>
                          <a:srgbClr val="FF0000"/>
                        </a:solidFill>
                        <a:latin typeface="Cambria Math"/>
                      </a:rPr>
                      <m:t>|</m:t>
                    </m:r>
                  </m:oMath>
                </a14:m>
                <a:r>
                  <a:rPr lang="en-US" sz="2400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id-ID" sz="2400" dirty="0">
                    <a:latin typeface="Arial" pitchFamily="34" charset="0"/>
                    <a:cs typeface="Arial" pitchFamily="34" charset="0"/>
                  </a:rPr>
                  <a:t>ga </a:t>
                </a:r>
                <a:r>
                  <a:rPr lang="en-US" sz="2400" dirty="0" smtClean="0">
                    <a:latin typeface="Arial" pitchFamily="34" charset="0"/>
                    <a:cs typeface="Arial" pitchFamily="34" charset="0"/>
                  </a:rPr>
                  <a:t>t</a:t>
                </a:r>
                <a:r>
                  <a:rPr lang="id-ID" sz="2400" dirty="0" smtClean="0">
                    <a:latin typeface="Arial" pitchFamily="34" charset="0"/>
                    <a:cs typeface="Arial" pitchFamily="34" charset="0"/>
                  </a:rPr>
                  <a:t>eng.</a:t>
                </a:r>
                <a:endParaRPr lang="en-US" sz="2400" dirty="0" smtClean="0">
                  <a:latin typeface="Arial" pitchFamily="34" charset="0"/>
                  <a:cs typeface="Arial" pitchFamily="34" charset="0"/>
                </a:endParaRPr>
              </a:p>
              <a:p>
                <a:pPr algn="just"/>
                <a14:m>
                  <m:oMath xmlns:m="http://schemas.openxmlformats.org/officeDocument/2006/math">
                    <m:r>
                      <a:rPr lang="id-ID" sz="2400" b="1" i="1" dirty="0" smtClean="0">
                        <a:solidFill>
                          <a:srgbClr val="7030A0"/>
                        </a:solidFill>
                        <a:latin typeface="Cambria Math"/>
                      </a:rPr>
                      <m:t>𝒚</m:t>
                    </m:r>
                    <m:r>
                      <a:rPr lang="id-ID" sz="2400" b="1" i="1" dirty="0" smtClean="0">
                        <a:solidFill>
                          <a:srgbClr val="7030A0"/>
                        </a:solidFill>
                        <a:latin typeface="Cambria Math"/>
                      </a:rPr>
                      <m:t>=</m:t>
                    </m:r>
                    <m:r>
                      <a:rPr lang="id-ID" sz="2400" b="1" i="1" dirty="0" smtClean="0">
                        <a:solidFill>
                          <a:srgbClr val="7030A0"/>
                        </a:solidFill>
                        <a:latin typeface="Cambria Math"/>
                      </a:rPr>
                      <m:t>𝒔𝒊𝒏𝒃𝒙</m:t>
                    </m:r>
                  </m:oMath>
                </a14:m>
                <a:r>
                  <a:rPr lang="id-ID" sz="2400" b="1" i="1" dirty="0">
                    <a:solidFill>
                      <a:srgbClr val="7030A0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id-ID" sz="2400" dirty="0">
                    <a:latin typeface="Arial" pitchFamily="34" charset="0"/>
                    <a:cs typeface="Arial" pitchFamily="34" charset="0"/>
                  </a:rPr>
                  <a:t>funksiyaning </a:t>
                </a:r>
                <a:r>
                  <a:rPr lang="id-ID" sz="2400" dirty="0" smtClean="0">
                    <a:latin typeface="Arial" pitchFamily="34" charset="0"/>
                    <a:cs typeface="Arial" pitchFamily="34" charset="0"/>
                  </a:rPr>
                  <a:t>davri</a:t>
                </a:r>
                <a:r>
                  <a:rPr lang="en-US" sz="2400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id-ID" sz="2400" dirty="0" smtClean="0"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400" b="1" i="1" smtClean="0">
                            <a:solidFill>
                              <a:srgbClr val="FF0000"/>
                            </a:solidFill>
                            <a:latin typeface="Cambria Math"/>
                            <a:cs typeface="Arial" pitchFamily="34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en-US" sz="2400" b="1" i="1">
                                <a:solidFill>
                                  <a:srgbClr val="FF0000"/>
                                </a:solidFill>
                                <a:latin typeface="Cambria Math"/>
                                <a:cs typeface="Arial" pitchFamily="34" charset="0"/>
                              </a:rPr>
                            </m:ctrlPr>
                          </m:sSupPr>
                          <m:e>
                            <m:r>
                              <a:rPr lang="en-US" sz="2400" b="1" i="1" smtClean="0">
                                <a:solidFill>
                                  <a:srgbClr val="FF0000"/>
                                </a:solidFill>
                                <a:latin typeface="Cambria Math"/>
                                <a:cs typeface="Arial" pitchFamily="34" charset="0"/>
                              </a:rPr>
                              <m:t>𝟑𝟔𝟎</m:t>
                            </m:r>
                          </m:e>
                          <m:sup>
                            <m:r>
                              <a:rPr lang="en-US" sz="2400" b="1" i="1">
                                <a:solidFill>
                                  <a:srgbClr val="FF0000"/>
                                </a:solidFill>
                                <a:latin typeface="Cambria Math"/>
                                <a:cs typeface="Arial" pitchFamily="34" charset="0"/>
                              </a:rPr>
                              <m:t>𝟎</m:t>
                            </m:r>
                          </m:sup>
                        </m:sSup>
                      </m:num>
                      <m:den>
                        <m:r>
                          <a:rPr lang="en-US" sz="2400" b="1" i="1" smtClean="0">
                            <a:solidFill>
                              <a:srgbClr val="FF0000"/>
                            </a:solidFill>
                            <a:latin typeface="Cambria Math"/>
                            <a:ea typeface="Cambria Math"/>
                            <a:cs typeface="Arial" pitchFamily="34" charset="0"/>
                          </a:rPr>
                          <m:t>𝒃</m:t>
                        </m:r>
                      </m:den>
                    </m:f>
                  </m:oMath>
                </a14:m>
                <a:r>
                  <a:rPr lang="en-US" sz="2400" i="1" dirty="0">
                    <a:latin typeface="Arial" pitchFamily="34" charset="0"/>
                    <a:cs typeface="Arial" pitchFamily="34" charset="0"/>
                  </a:rPr>
                  <a:t> </a:t>
                </a:r>
                <a:endParaRPr lang="ru-RU" sz="24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6" name="Прямоугольник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023" y="694313"/>
                <a:ext cx="8928992" cy="1050352"/>
              </a:xfrm>
              <a:prstGeom prst="rect">
                <a:avLst/>
              </a:prstGeom>
              <a:blipFill rotWithShape="1">
                <a:blip r:embed="rId3"/>
                <a:stretch>
                  <a:fillRect l="-273" t="-4070" b="-465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Прямоугольник 2"/>
              <p:cNvSpPr/>
              <p:nvPr/>
            </p:nvSpPr>
            <p:spPr>
              <a:xfrm>
                <a:off x="62534" y="1727733"/>
                <a:ext cx="8783503" cy="83099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id-ID" sz="2400" b="1" i="1" dirty="0" smtClean="0">
                        <a:solidFill>
                          <a:srgbClr val="7030A0"/>
                        </a:solidFill>
                        <a:latin typeface="Cambria Math"/>
                        <a:ea typeface="Cambria Math"/>
                      </a:rPr>
                      <m:t>←</m:t>
                    </m:r>
                    <m:r>
                      <a:rPr lang="id-ID" sz="2400" b="1" i="1" dirty="0">
                        <a:solidFill>
                          <a:srgbClr val="7030A0"/>
                        </a:solidFill>
                        <a:latin typeface="Cambria Math"/>
                      </a:rPr>
                      <m:t>|</m:t>
                    </m:r>
                    <m:r>
                      <a:rPr lang="id-ID" sz="2400" b="1" i="1" dirty="0">
                        <a:solidFill>
                          <a:srgbClr val="7030A0"/>
                        </a:solidFill>
                        <a:latin typeface="Cambria Math"/>
                      </a:rPr>
                      <m:t>𝒂</m:t>
                    </m:r>
                    <m:r>
                      <a:rPr lang="id-ID" sz="2400" b="1" i="1" dirty="0">
                        <a:solidFill>
                          <a:srgbClr val="7030A0"/>
                        </a:solidFill>
                        <a:latin typeface="Cambria Math"/>
                      </a:rPr>
                      <m:t>|&gt;</m:t>
                    </m:r>
                    <m:r>
                      <a:rPr lang="id-ID" sz="2400" b="1" i="1" dirty="0">
                        <a:solidFill>
                          <a:srgbClr val="7030A0"/>
                        </a:solidFill>
                        <a:latin typeface="Cambria Math"/>
                      </a:rPr>
                      <m:t>𝟏</m:t>
                    </m:r>
                    <m:r>
                      <a:rPr lang="id-ID" sz="2400" b="1" i="1" dirty="0" smtClean="0">
                        <a:solidFill>
                          <a:srgbClr val="7030A0"/>
                        </a:solidFill>
                        <a:latin typeface="Cambria Math"/>
                        <a:ea typeface="Cambria Math"/>
                      </a:rPr>
                      <m:t>→</m:t>
                    </m:r>
                  </m:oMath>
                </a14:m>
                <a:r>
                  <a:rPr lang="en-US" sz="2400" b="1" dirty="0" smtClean="0">
                    <a:solidFill>
                      <a:srgbClr val="7030A0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id-ID" sz="2400" dirty="0" smtClean="0">
                    <a:latin typeface="Arial" pitchFamily="34" charset="0"/>
                    <a:cs typeface="Arial" pitchFamily="34" charset="0"/>
                  </a:rPr>
                  <a:t>ordinata </a:t>
                </a:r>
                <a:r>
                  <a:rPr lang="id-ID" sz="2400" dirty="0">
                    <a:latin typeface="Arial" pitchFamily="34" charset="0"/>
                    <a:cs typeface="Arial" pitchFamily="34" charset="0"/>
                  </a:rPr>
                  <a:t>o‘qi bo‘yicha </a:t>
                </a:r>
                <a:r>
                  <a:rPr lang="id-ID" sz="2400" b="1" dirty="0">
                    <a:solidFill>
                      <a:srgbClr val="7030A0"/>
                    </a:solidFill>
                    <a:latin typeface="Arial" pitchFamily="34" charset="0"/>
                    <a:cs typeface="Arial" pitchFamily="34" charset="0"/>
                  </a:rPr>
                  <a:t>cho‘zish</a:t>
                </a:r>
                <a:r>
                  <a:rPr lang="id-ID" sz="2400" b="1" dirty="0" smtClean="0">
                    <a:solidFill>
                      <a:srgbClr val="7030A0"/>
                    </a:solidFill>
                    <a:latin typeface="Arial" pitchFamily="34" charset="0"/>
                    <a:cs typeface="Arial" pitchFamily="34" charset="0"/>
                  </a:rPr>
                  <a:t>,</a:t>
                </a:r>
                <a:endParaRPr lang="en-US" sz="2400" b="1" dirty="0" smtClean="0">
                  <a:solidFill>
                    <a:srgbClr val="7030A0"/>
                  </a:solidFill>
                  <a:latin typeface="Arial" pitchFamily="34" charset="0"/>
                  <a:cs typeface="Arial" pitchFamily="34" charset="0"/>
                </a:endParaRPr>
              </a:p>
              <a:p>
                <a14:m>
                  <m:oMath xmlns:m="http://schemas.openxmlformats.org/officeDocument/2006/math">
                    <m:r>
                      <a:rPr lang="id-ID" sz="2400" b="1" i="1" dirty="0" smtClean="0">
                        <a:solidFill>
                          <a:srgbClr val="7030A0"/>
                        </a:solidFill>
                        <a:latin typeface="Cambria Math"/>
                        <a:ea typeface="Cambria Math"/>
                      </a:rPr>
                      <m:t>→</m:t>
                    </m:r>
                    <m:r>
                      <a:rPr lang="id-ID" sz="2400" b="1" i="1" dirty="0">
                        <a:solidFill>
                          <a:srgbClr val="7030A0"/>
                        </a:solidFill>
                        <a:latin typeface="Cambria Math"/>
                      </a:rPr>
                      <m:t>|</m:t>
                    </m:r>
                    <m:r>
                      <a:rPr lang="id-ID" sz="2400" b="1" i="1" dirty="0">
                        <a:solidFill>
                          <a:srgbClr val="7030A0"/>
                        </a:solidFill>
                        <a:latin typeface="Cambria Math"/>
                      </a:rPr>
                      <m:t>𝒂</m:t>
                    </m:r>
                    <m:r>
                      <a:rPr lang="id-ID" sz="2400" b="1" i="1" dirty="0">
                        <a:solidFill>
                          <a:srgbClr val="7030A0"/>
                        </a:solidFill>
                        <a:latin typeface="Cambria Math"/>
                      </a:rPr>
                      <m:t>|&lt;</m:t>
                    </m:r>
                    <m:r>
                      <a:rPr lang="id-ID" sz="2400" b="1" i="1" dirty="0">
                        <a:solidFill>
                          <a:srgbClr val="7030A0"/>
                        </a:solidFill>
                        <a:latin typeface="Cambria Math"/>
                      </a:rPr>
                      <m:t>𝟏</m:t>
                    </m:r>
                    <m:r>
                      <a:rPr lang="id-ID" sz="2400" b="1" i="1" dirty="0" smtClean="0">
                        <a:solidFill>
                          <a:srgbClr val="7030A0"/>
                        </a:solidFill>
                        <a:latin typeface="Cambria Math"/>
                        <a:ea typeface="Cambria Math"/>
                      </a:rPr>
                      <m:t>←</m:t>
                    </m:r>
                    <m:r>
                      <a:rPr lang="id-ID" sz="2400" b="1" i="1" dirty="0">
                        <a:solidFill>
                          <a:srgbClr val="7030A0"/>
                        </a:solidFill>
                        <a:latin typeface="Cambria Math"/>
                      </a:rPr>
                      <m:t> </m:t>
                    </m:r>
                  </m:oMath>
                </a14:m>
                <a:r>
                  <a:rPr lang="id-ID" sz="2400" b="1" dirty="0" smtClean="0">
                    <a:solidFill>
                      <a:srgbClr val="7030A0"/>
                    </a:solidFill>
                    <a:latin typeface="Arial" pitchFamily="34" charset="0"/>
                    <a:cs typeface="Arial" pitchFamily="34" charset="0"/>
                  </a:rPr>
                  <a:t>siqish</a:t>
                </a:r>
                <a:r>
                  <a:rPr lang="id-ID" sz="2400" b="1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id-ID" sz="2400" dirty="0">
                    <a:latin typeface="Arial" pitchFamily="34" charset="0"/>
                    <a:cs typeface="Arial" pitchFamily="34" charset="0"/>
                  </a:rPr>
                  <a:t>natijasida hosil bo‘ladi. </a:t>
                </a:r>
                <a:endParaRPr lang="ru-RU" sz="24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3" name="Прямоугольник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534" y="1727733"/>
                <a:ext cx="8783503" cy="830997"/>
              </a:xfrm>
              <a:prstGeom prst="rect">
                <a:avLst/>
              </a:prstGeom>
              <a:blipFill rotWithShape="1">
                <a:blip r:embed="rId4"/>
                <a:stretch>
                  <a:fillRect t="-5109" b="-1605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Прямоугольник 7"/>
              <p:cNvSpPr/>
              <p:nvPr/>
            </p:nvSpPr>
            <p:spPr>
              <a:xfrm>
                <a:off x="29309" y="2558730"/>
                <a:ext cx="8928992" cy="83099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id-ID" sz="2400" b="1" i="1" dirty="0" smtClean="0">
                        <a:solidFill>
                          <a:srgbClr val="7030A0"/>
                        </a:solidFill>
                        <a:latin typeface="Cambria Math"/>
                        <a:ea typeface="Cambria Math"/>
                      </a:rPr>
                      <m:t>←</m:t>
                    </m:r>
                    <m:r>
                      <a:rPr lang="id-ID" sz="2400" b="1" i="1" dirty="0" smtClean="0">
                        <a:solidFill>
                          <a:srgbClr val="7030A0"/>
                        </a:solidFill>
                        <a:latin typeface="Cambria Math"/>
                      </a:rPr>
                      <m:t>𝟎</m:t>
                    </m:r>
                    <m:r>
                      <a:rPr lang="id-ID" sz="2400" b="1" i="1" dirty="0" smtClean="0">
                        <a:solidFill>
                          <a:srgbClr val="7030A0"/>
                        </a:solidFill>
                        <a:latin typeface="Cambria Math"/>
                      </a:rPr>
                      <m:t>&lt;|</m:t>
                    </m:r>
                    <m:r>
                      <a:rPr lang="id-ID" sz="2400" b="1" i="1" dirty="0" smtClean="0">
                        <a:solidFill>
                          <a:srgbClr val="7030A0"/>
                        </a:solidFill>
                        <a:latin typeface="Cambria Math"/>
                      </a:rPr>
                      <m:t>𝒃</m:t>
                    </m:r>
                    <m:r>
                      <a:rPr lang="id-ID" sz="2400" b="1" i="1" dirty="0" smtClean="0">
                        <a:solidFill>
                          <a:srgbClr val="7030A0"/>
                        </a:solidFill>
                        <a:latin typeface="Cambria Math"/>
                      </a:rPr>
                      <m:t>|&lt;</m:t>
                    </m:r>
                    <m:r>
                      <a:rPr lang="id-ID" sz="2400" b="1" i="1" dirty="0" smtClean="0">
                        <a:solidFill>
                          <a:srgbClr val="7030A0"/>
                        </a:solidFill>
                        <a:latin typeface="Cambria Math"/>
                      </a:rPr>
                      <m:t>𝟏</m:t>
                    </m:r>
                    <m:r>
                      <a:rPr lang="id-ID" sz="2400" b="1" i="1" dirty="0" smtClean="0">
                        <a:solidFill>
                          <a:srgbClr val="7030A0"/>
                        </a:solidFill>
                        <a:latin typeface="Cambria Math"/>
                        <a:ea typeface="Cambria Math"/>
                      </a:rPr>
                      <m:t>→</m:t>
                    </m:r>
                  </m:oMath>
                </a14:m>
                <a:r>
                  <a:rPr lang="en-US" sz="2400" b="1" dirty="0" smtClean="0">
                    <a:solidFill>
                      <a:srgbClr val="7030A0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id-ID" sz="2400" dirty="0" smtClean="0">
                    <a:latin typeface="Arial" pitchFamily="34" charset="0"/>
                    <a:cs typeface="Arial" pitchFamily="34" charset="0"/>
                  </a:rPr>
                  <a:t>abssissa </a:t>
                </a:r>
                <a:r>
                  <a:rPr lang="id-ID" sz="2400" dirty="0">
                    <a:latin typeface="Arial" pitchFamily="34" charset="0"/>
                    <a:cs typeface="Arial" pitchFamily="34" charset="0"/>
                  </a:rPr>
                  <a:t>o‘qi bo‘yicha </a:t>
                </a:r>
                <a:r>
                  <a:rPr lang="id-ID" sz="2400" b="1" dirty="0">
                    <a:solidFill>
                      <a:srgbClr val="7030A0"/>
                    </a:solidFill>
                    <a:latin typeface="Arial" pitchFamily="34" charset="0"/>
                    <a:cs typeface="Arial" pitchFamily="34" charset="0"/>
                  </a:rPr>
                  <a:t>cho‘zish, </a:t>
                </a:r>
                <a:endParaRPr lang="en-US" sz="2400" b="1" dirty="0" smtClean="0">
                  <a:solidFill>
                    <a:srgbClr val="7030A0"/>
                  </a:solidFill>
                  <a:latin typeface="Arial" pitchFamily="34" charset="0"/>
                  <a:cs typeface="Arial" pitchFamily="34" charset="0"/>
                </a:endParaRPr>
              </a:p>
              <a:p>
                <a14:m>
                  <m:oMath xmlns:m="http://schemas.openxmlformats.org/officeDocument/2006/math">
                    <m:r>
                      <a:rPr lang="id-ID" sz="2400" b="1" i="1" dirty="0" smtClean="0">
                        <a:solidFill>
                          <a:srgbClr val="7030A0"/>
                        </a:solidFill>
                        <a:latin typeface="Cambria Math"/>
                        <a:ea typeface="Cambria Math"/>
                      </a:rPr>
                      <m:t>→</m:t>
                    </m:r>
                    <m:r>
                      <a:rPr lang="id-ID" sz="2400" b="1" i="1" dirty="0" smtClean="0">
                        <a:solidFill>
                          <a:srgbClr val="7030A0"/>
                        </a:solidFill>
                        <a:latin typeface="Cambria Math"/>
                      </a:rPr>
                      <m:t>|</m:t>
                    </m:r>
                    <m:r>
                      <a:rPr lang="id-ID" sz="2400" b="1" i="1" dirty="0" smtClean="0">
                        <a:solidFill>
                          <a:srgbClr val="7030A0"/>
                        </a:solidFill>
                        <a:latin typeface="Cambria Math"/>
                      </a:rPr>
                      <m:t>𝒃</m:t>
                    </m:r>
                    <m:r>
                      <a:rPr lang="id-ID" sz="2400" b="1" i="1" dirty="0" smtClean="0">
                        <a:solidFill>
                          <a:srgbClr val="7030A0"/>
                        </a:solidFill>
                        <a:latin typeface="Cambria Math"/>
                      </a:rPr>
                      <m:t>|&gt;</m:t>
                    </m:r>
                    <m:r>
                      <a:rPr lang="id-ID" sz="2400" b="1" i="1" dirty="0" smtClean="0">
                        <a:solidFill>
                          <a:srgbClr val="7030A0"/>
                        </a:solidFill>
                        <a:latin typeface="Cambria Math"/>
                      </a:rPr>
                      <m:t>𝟏</m:t>
                    </m:r>
                    <m:r>
                      <a:rPr lang="id-ID" sz="2400" b="1" i="1" dirty="0" smtClean="0">
                        <a:solidFill>
                          <a:srgbClr val="7030A0"/>
                        </a:solidFill>
                        <a:latin typeface="Cambria Math"/>
                        <a:ea typeface="Cambria Math"/>
                      </a:rPr>
                      <m:t>←</m:t>
                    </m:r>
                  </m:oMath>
                </a14:m>
                <a:r>
                  <a:rPr lang="en-US" sz="2400" b="1" dirty="0" smtClean="0">
                    <a:solidFill>
                      <a:srgbClr val="7030A0"/>
                    </a:solidFill>
                    <a:latin typeface="Arial" pitchFamily="34" charset="0"/>
                    <a:cs typeface="Arial" pitchFamily="34" charset="0"/>
                  </a:rPr>
                  <a:t>  </a:t>
                </a:r>
                <a:r>
                  <a:rPr lang="id-ID" sz="2400" b="1" dirty="0" smtClean="0">
                    <a:solidFill>
                      <a:srgbClr val="7030A0"/>
                    </a:solidFill>
                    <a:latin typeface="Arial" pitchFamily="34" charset="0"/>
                    <a:cs typeface="Arial" pitchFamily="34" charset="0"/>
                  </a:rPr>
                  <a:t>siqish </a:t>
                </a:r>
                <a:r>
                  <a:rPr lang="id-ID" sz="2400" dirty="0">
                    <a:latin typeface="Arial" pitchFamily="34" charset="0"/>
                    <a:cs typeface="Arial" pitchFamily="34" charset="0"/>
                  </a:rPr>
                  <a:t>natijasida hosil bo‘ladi.</a:t>
                </a:r>
                <a:endParaRPr lang="ru-RU" sz="24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8" name="Прямоугольник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309" y="2558730"/>
                <a:ext cx="8928992" cy="830997"/>
              </a:xfrm>
              <a:prstGeom prst="rect">
                <a:avLst/>
              </a:prstGeom>
              <a:blipFill rotWithShape="1">
                <a:blip r:embed="rId5"/>
                <a:stretch>
                  <a:fillRect t="-5147" b="-1691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1" name="Прямоугольник 10"/>
              <p:cNvSpPr/>
              <p:nvPr/>
            </p:nvSpPr>
            <p:spPr>
              <a:xfrm>
                <a:off x="18611" y="3379453"/>
                <a:ext cx="9093855" cy="1200329"/>
              </a:xfrm>
              <a:prstGeom prst="rect">
                <a:avLst/>
              </a:prstGeom>
              <a:solidFill>
                <a:schemeClr val="accent5">
                  <a:lumMod val="60000"/>
                  <a:lumOff val="40000"/>
                </a:schemeClr>
              </a:solidFill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id-ID" sz="2400" b="1" i="1" dirty="0" smtClean="0">
                        <a:solidFill>
                          <a:srgbClr val="FF0000"/>
                        </a:solidFill>
                        <a:latin typeface="Cambria Math"/>
                      </a:rPr>
                      <m:t>𝒚</m:t>
                    </m:r>
                    <m:r>
                      <a:rPr lang="id-ID" sz="2400" b="1" i="1" dirty="0" smtClean="0">
                        <a:solidFill>
                          <a:srgbClr val="FF0000"/>
                        </a:solidFill>
                        <a:latin typeface="Cambria Math"/>
                      </a:rPr>
                      <m:t>=</m:t>
                    </m:r>
                    <m:r>
                      <a:rPr lang="id-ID" sz="2400" b="1" i="1" dirty="0" smtClean="0">
                        <a:solidFill>
                          <a:srgbClr val="FF0000"/>
                        </a:solidFill>
                        <a:latin typeface="Cambria Math"/>
                      </a:rPr>
                      <m:t>𝒔𝒊𝒏𝒙</m:t>
                    </m:r>
                    <m:r>
                      <a:rPr lang="id-ID" sz="2400" b="1" i="1" dirty="0" smtClean="0">
                        <a:solidFill>
                          <a:srgbClr val="FF0000"/>
                        </a:solidFill>
                        <a:latin typeface="Cambria Math"/>
                      </a:rPr>
                      <m:t>+</m:t>
                    </m:r>
                    <m:r>
                      <a:rPr lang="id-ID" sz="2400" b="1" i="1" dirty="0" smtClean="0">
                        <a:solidFill>
                          <a:srgbClr val="FF0000"/>
                        </a:solidFill>
                        <a:latin typeface="Cambria Math"/>
                      </a:rPr>
                      <m:t>𝒄</m:t>
                    </m:r>
                  </m:oMath>
                </a14:m>
                <a:r>
                  <a:rPr lang="id-ID" sz="2400" b="1" i="1" dirty="0" smtClean="0">
                    <a:solidFill>
                      <a:srgbClr val="FF0000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id-ID" sz="2400" dirty="0">
                    <a:latin typeface="Arial" pitchFamily="34" charset="0"/>
                    <a:cs typeface="Arial" pitchFamily="34" charset="0"/>
                  </a:rPr>
                  <a:t>ko‘rinishdagi funksiya grafigi </a:t>
                </a:r>
                <a14:m>
                  <m:oMath xmlns:m="http://schemas.openxmlformats.org/officeDocument/2006/math">
                    <m:r>
                      <a:rPr lang="id-ID" sz="2400" i="1" dirty="0" smtClean="0">
                        <a:latin typeface="Cambria Math"/>
                      </a:rPr>
                      <m:t>𝑦</m:t>
                    </m:r>
                    <m:r>
                      <a:rPr lang="id-ID" sz="2400" i="1" dirty="0" smtClean="0">
                        <a:latin typeface="Cambria Math"/>
                      </a:rPr>
                      <m:t>=</m:t>
                    </m:r>
                    <m:r>
                      <a:rPr lang="id-ID" sz="2400" i="1" dirty="0" smtClean="0">
                        <a:latin typeface="Cambria Math"/>
                      </a:rPr>
                      <m:t>𝑠𝑖𝑛𝑥</m:t>
                    </m:r>
                    <m:r>
                      <a:rPr lang="id-ID" sz="2400" i="1" dirty="0" smtClean="0">
                        <a:latin typeface="Cambria Math"/>
                      </a:rPr>
                      <m:t> </m:t>
                    </m:r>
                  </m:oMath>
                </a14:m>
                <a:r>
                  <a:rPr lang="id-ID" sz="2400" dirty="0">
                    <a:latin typeface="Arial" pitchFamily="34" charset="0"/>
                    <a:cs typeface="Arial" pitchFamily="34" charset="0"/>
                  </a:rPr>
                  <a:t>funksiya grafigini </a:t>
                </a:r>
                <a:r>
                  <a:rPr lang="id-ID" sz="2400" i="1" dirty="0">
                    <a:latin typeface="Arial" pitchFamily="34" charset="0"/>
                    <a:cs typeface="Arial" pitchFamily="34" charset="0"/>
                  </a:rPr>
                  <a:t>c </a:t>
                </a:r>
                <a:r>
                  <a:rPr lang="id-ID" sz="2400" dirty="0" smtClean="0">
                    <a:latin typeface="Arial" pitchFamily="34" charset="0"/>
                    <a:cs typeface="Arial" pitchFamily="34" charset="0"/>
                  </a:rPr>
                  <a:t>birlikka </a:t>
                </a:r>
                <a:r>
                  <a:rPr lang="id-ID" sz="2400" dirty="0">
                    <a:latin typeface="Arial" pitchFamily="34" charset="0"/>
                    <a:cs typeface="Arial" pitchFamily="34" charset="0"/>
                  </a:rPr>
                  <a:t>parallel ko‘chirish natijasida hosil bo‘ladi va bunda </a:t>
                </a:r>
                <a14:m>
                  <m:oMath xmlns:m="http://schemas.openxmlformats.org/officeDocument/2006/math">
                    <m:r>
                      <a:rPr lang="id-ID" sz="2400" i="1" dirty="0" smtClean="0">
                        <a:latin typeface="Cambria Math"/>
                      </a:rPr>
                      <m:t>𝑦</m:t>
                    </m:r>
                    <m:r>
                      <a:rPr lang="id-ID" sz="2400" i="1" dirty="0" smtClean="0">
                        <a:latin typeface="Cambria Math"/>
                      </a:rPr>
                      <m:t>=</m:t>
                    </m:r>
                    <m:r>
                      <a:rPr lang="id-ID" sz="2400" i="1" dirty="0" smtClean="0">
                        <a:latin typeface="Cambria Math"/>
                      </a:rPr>
                      <m:t>𝑠𝑖𝑛𝑥</m:t>
                    </m:r>
                    <m:r>
                      <a:rPr lang="id-ID" sz="2400" i="1" dirty="0" smtClean="0">
                        <a:latin typeface="Cambria Math"/>
                      </a:rPr>
                      <m:t>+</m:t>
                    </m:r>
                    <m:r>
                      <a:rPr lang="id-ID" sz="2400" i="1" dirty="0" smtClean="0">
                        <a:latin typeface="Cambria Math"/>
                      </a:rPr>
                      <m:t>𝑐</m:t>
                    </m:r>
                  </m:oMath>
                </a14:m>
                <a:r>
                  <a:rPr lang="id-ID" sz="2400" i="1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id-ID" sz="2400" dirty="0" smtClean="0">
                    <a:latin typeface="Arial" pitchFamily="34" charset="0"/>
                    <a:cs typeface="Arial" pitchFamily="34" charset="0"/>
                  </a:rPr>
                  <a:t>funksiyaning</a:t>
                </a:r>
                <a:r>
                  <a:rPr lang="en-US" sz="240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id-ID" sz="2400" dirty="0" smtClean="0">
                    <a:latin typeface="Arial" pitchFamily="34" charset="0"/>
                    <a:cs typeface="Arial" pitchFamily="34" charset="0"/>
                  </a:rPr>
                  <a:t>bosh </a:t>
                </a:r>
                <a:r>
                  <a:rPr lang="id-ID" sz="2400" dirty="0">
                    <a:latin typeface="Arial" pitchFamily="34" charset="0"/>
                    <a:cs typeface="Arial" pitchFamily="34" charset="0"/>
                  </a:rPr>
                  <a:t>o‘qi </a:t>
                </a:r>
                <a14:m>
                  <m:oMath xmlns:m="http://schemas.openxmlformats.org/officeDocument/2006/math">
                    <m:r>
                      <a:rPr lang="id-ID" sz="2400" i="1" dirty="0" smtClean="0">
                        <a:latin typeface="Cambria Math"/>
                      </a:rPr>
                      <m:t>𝑦</m:t>
                    </m:r>
                    <m:r>
                      <a:rPr lang="id-ID" sz="2400" i="1" dirty="0" smtClean="0">
                        <a:latin typeface="Cambria Math"/>
                      </a:rPr>
                      <m:t>=</m:t>
                    </m:r>
                    <m:r>
                      <a:rPr lang="id-ID" sz="2400" i="1" dirty="0" smtClean="0">
                        <a:latin typeface="Cambria Math"/>
                      </a:rPr>
                      <m:t>𝑐</m:t>
                    </m:r>
                  </m:oMath>
                </a14:m>
                <a:r>
                  <a:rPr lang="id-ID" sz="2400" i="1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id-ID" sz="2400" dirty="0">
                    <a:latin typeface="Arial" pitchFamily="34" charset="0"/>
                    <a:cs typeface="Arial" pitchFamily="34" charset="0"/>
                  </a:rPr>
                  <a:t>tenglamaga ega.</a:t>
                </a:r>
                <a:endParaRPr lang="ru-RU" sz="24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>
          <p:sp>
            <p:nvSpPr>
              <p:cNvPr id="11" name="Прямоугольник 1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611" y="3379453"/>
                <a:ext cx="9093855" cy="1200329"/>
              </a:xfrm>
              <a:prstGeom prst="rect">
                <a:avLst/>
              </a:prstGeom>
              <a:blipFill rotWithShape="1">
                <a:blip r:embed="rId6"/>
                <a:stretch>
                  <a:fillRect l="-1005" t="-3553" r="-402" b="-1116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Прямоугольник 11"/>
              <p:cNvSpPr/>
              <p:nvPr/>
            </p:nvSpPr>
            <p:spPr>
              <a:xfrm>
                <a:off x="3059832" y="4507255"/>
                <a:ext cx="3139001" cy="58477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id-ID" sz="3200" b="1" i="1" dirty="0" smtClean="0">
                        <a:solidFill>
                          <a:srgbClr val="0070C0"/>
                        </a:solidFill>
                        <a:latin typeface="Cambria Math"/>
                      </a:rPr>
                      <m:t>𝒚</m:t>
                    </m:r>
                    <m:r>
                      <a:rPr lang="id-ID" sz="3200" b="1" i="1" dirty="0" smtClean="0">
                        <a:solidFill>
                          <a:srgbClr val="0070C0"/>
                        </a:solidFill>
                        <a:latin typeface="Cambria Math"/>
                      </a:rPr>
                      <m:t>=</m:t>
                    </m:r>
                    <m:r>
                      <a:rPr lang="en-US" sz="3200" b="1" i="1" dirty="0" smtClean="0">
                        <a:solidFill>
                          <a:srgbClr val="0070C0"/>
                        </a:solidFill>
                        <a:latin typeface="Cambria Math"/>
                      </a:rPr>
                      <m:t>𝒂</m:t>
                    </m:r>
                    <m:r>
                      <a:rPr lang="id-ID" sz="3200" b="1" i="1" dirty="0">
                        <a:solidFill>
                          <a:srgbClr val="0070C0"/>
                        </a:solidFill>
                        <a:latin typeface="Cambria Math"/>
                      </a:rPr>
                      <m:t>𝒔𝒊𝒏</m:t>
                    </m:r>
                    <m:r>
                      <a:rPr lang="en-US" sz="3200" b="1" i="1" dirty="0" smtClean="0">
                        <a:solidFill>
                          <a:srgbClr val="0070C0"/>
                        </a:solidFill>
                        <a:latin typeface="Cambria Math"/>
                      </a:rPr>
                      <m:t>𝒃</m:t>
                    </m:r>
                    <m:r>
                      <a:rPr lang="id-ID" sz="3200" b="1" i="1" dirty="0">
                        <a:solidFill>
                          <a:srgbClr val="0070C0"/>
                        </a:solidFill>
                        <a:latin typeface="Cambria Math"/>
                      </a:rPr>
                      <m:t>𝒙</m:t>
                    </m:r>
                    <m:r>
                      <a:rPr lang="id-ID" sz="3200" b="1" i="1" dirty="0">
                        <a:solidFill>
                          <a:srgbClr val="0070C0"/>
                        </a:solidFill>
                        <a:latin typeface="Cambria Math"/>
                      </a:rPr>
                      <m:t>+</m:t>
                    </m:r>
                    <m:r>
                      <a:rPr lang="id-ID" sz="3200" b="1" i="1" dirty="0">
                        <a:solidFill>
                          <a:srgbClr val="0070C0"/>
                        </a:solidFill>
                        <a:latin typeface="Cambria Math"/>
                      </a:rPr>
                      <m:t>𝒄</m:t>
                    </m:r>
                  </m:oMath>
                </a14:m>
                <a:r>
                  <a:rPr lang="id-ID" sz="3200" b="1" i="1" dirty="0">
                    <a:solidFill>
                      <a:srgbClr val="0070C0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endParaRPr lang="ru-RU" b="1" dirty="0">
                  <a:solidFill>
                    <a:srgbClr val="0070C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2" name="Прямоугольник 1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59832" y="4507255"/>
                <a:ext cx="3139001" cy="584775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26830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3" grpId="0"/>
      <p:bldP spid="8" grpId="0"/>
      <p:bldP spid="11" grpId="0" animBg="1"/>
      <p:bldP spid="12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/>
          <p:cNvSpPr/>
          <p:nvPr/>
        </p:nvSpPr>
        <p:spPr>
          <a:xfrm>
            <a:off x="0" y="0"/>
            <a:ext cx="9143998" cy="645581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-2" y="61180"/>
            <a:ext cx="914399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Misollar</a:t>
            </a:r>
            <a:r>
              <a:rPr lang="en-US" sz="2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yechish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Прямоугольник 5"/>
              <p:cNvSpPr/>
              <p:nvPr/>
            </p:nvSpPr>
            <p:spPr>
              <a:xfrm>
                <a:off x="34023" y="694313"/>
                <a:ext cx="8928992" cy="83099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id-ID" sz="2400" b="1" i="1" dirty="0" smtClean="0">
                    <a:solidFill>
                      <a:srgbClr val="00B050"/>
                    </a:solidFill>
                    <a:latin typeface="Arial" pitchFamily="34" charset="0"/>
                    <a:cs typeface="Arial" pitchFamily="34" charset="0"/>
                  </a:rPr>
                  <a:t>1-misol</a:t>
                </a:r>
                <a:r>
                  <a:rPr lang="id-ID" sz="2400" b="1" i="1" dirty="0">
                    <a:solidFill>
                      <a:srgbClr val="00B050"/>
                    </a:solidFill>
                    <a:latin typeface="Arial" pitchFamily="34" charset="0"/>
                    <a:cs typeface="Arial" pitchFamily="34" charset="0"/>
                  </a:rPr>
                  <a:t>. </a:t>
                </a:r>
                <a14:m>
                  <m:oMath xmlns:m="http://schemas.openxmlformats.org/officeDocument/2006/math">
                    <m:r>
                      <a:rPr lang="en-US" sz="2400" b="0" i="1" dirty="0" smtClean="0">
                        <a:latin typeface="Cambria Math"/>
                      </a:rPr>
                      <m:t>𝑎</m:t>
                    </m:r>
                    <m:r>
                      <a:rPr lang="en-US" sz="2400" b="0" i="1" dirty="0" smtClean="0">
                        <a:latin typeface="Cambria Math"/>
                      </a:rPr>
                      <m:t>) </m:t>
                    </m:r>
                    <m:r>
                      <a:rPr lang="id-ID" sz="2400" i="1" dirty="0" smtClean="0">
                        <a:latin typeface="Cambria Math"/>
                      </a:rPr>
                      <m:t>𝑦</m:t>
                    </m:r>
                    <m:r>
                      <a:rPr lang="id-ID" sz="2400" i="1" dirty="0" smtClean="0">
                        <a:latin typeface="Cambria Math"/>
                      </a:rPr>
                      <m:t>=2</m:t>
                    </m:r>
                    <m:r>
                      <a:rPr lang="id-ID" sz="2400" i="1" dirty="0" smtClean="0">
                        <a:latin typeface="Cambria Math"/>
                      </a:rPr>
                      <m:t>𝑠𝑖𝑛𝑥</m:t>
                    </m:r>
                    <m:r>
                      <a:rPr lang="id-ID" sz="2400" i="1" dirty="0" smtClean="0">
                        <a:latin typeface="Cambria Math"/>
                      </a:rPr>
                      <m:t>,  </m:t>
                    </m:r>
                    <m:r>
                      <a:rPr lang="en-US" sz="2400" b="0" i="1" dirty="0" smtClean="0">
                        <a:latin typeface="Cambria Math"/>
                      </a:rPr>
                      <m:t>𝑏</m:t>
                    </m:r>
                    <m:r>
                      <a:rPr lang="en-US" sz="2400" b="0" i="1" dirty="0" smtClean="0">
                        <a:latin typeface="Cambria Math"/>
                      </a:rPr>
                      <m:t>) </m:t>
                    </m:r>
                    <m:r>
                      <a:rPr lang="id-ID" sz="2400" i="1" dirty="0" smtClean="0">
                        <a:latin typeface="Cambria Math"/>
                      </a:rPr>
                      <m:t>𝑦</m:t>
                    </m:r>
                    <m:r>
                      <a:rPr lang="id-ID" sz="2400" i="1" dirty="0" smtClean="0">
                        <a:latin typeface="Cambria Math"/>
                      </a:rPr>
                      <m:t>=−2</m:t>
                    </m:r>
                    <m:r>
                      <a:rPr lang="id-ID" sz="2400" i="1" dirty="0" smtClean="0">
                        <a:latin typeface="Cambria Math"/>
                      </a:rPr>
                      <m:t>𝑠𝑖𝑛𝑥</m:t>
                    </m:r>
                    <m:r>
                      <a:rPr lang="id-ID" sz="2400" i="1" dirty="0" smtClean="0">
                        <a:latin typeface="Cambria Math"/>
                      </a:rPr>
                      <m:t>,  </m:t>
                    </m:r>
                    <m:r>
                      <a:rPr lang="en-US" sz="2400" b="0" i="1" dirty="0" smtClean="0">
                        <a:latin typeface="Cambria Math"/>
                      </a:rPr>
                      <m:t>𝑐</m:t>
                    </m:r>
                    <m:r>
                      <a:rPr lang="en-US" sz="2400" b="0" i="1" dirty="0" smtClean="0">
                        <a:latin typeface="Cambria Math"/>
                      </a:rPr>
                      <m:t>) </m:t>
                    </m:r>
                    <m:r>
                      <a:rPr lang="id-ID" sz="2400" i="1" dirty="0" smtClean="0">
                        <a:latin typeface="Cambria Math"/>
                      </a:rPr>
                      <m:t>𝑦</m:t>
                    </m:r>
                    <m:r>
                      <a:rPr lang="id-ID" sz="2400" i="1" dirty="0" smtClean="0">
                        <a:latin typeface="Cambria Math"/>
                      </a:rPr>
                      <m:t>=</m:t>
                    </m:r>
                    <m:r>
                      <m:rPr>
                        <m:sty m:val="p"/>
                      </m:rPr>
                      <a:rPr lang="id-ID" sz="2400" i="1" dirty="0" smtClean="0">
                        <a:latin typeface="Cambria Math"/>
                      </a:rPr>
                      <m:t>sin</m:t>
                    </m:r>
                    <m:r>
                      <a:rPr lang="id-ID" sz="2400" i="1" dirty="0" smtClean="0">
                        <a:latin typeface="Cambria Math"/>
                      </a:rPr>
                      <m:t>2</m:t>
                    </m:r>
                    <m:r>
                      <a:rPr lang="id-ID" sz="2400" i="1" dirty="0" smtClean="0">
                        <a:latin typeface="Cambria Math"/>
                      </a:rPr>
                      <m:t>𝑥</m:t>
                    </m:r>
                    <m:r>
                      <a:rPr lang="id-ID" sz="2400" i="1" dirty="0" smtClean="0">
                        <a:latin typeface="Cambria Math"/>
                      </a:rPr>
                      <m:t> </m:t>
                    </m:r>
                  </m:oMath>
                </a14:m>
                <a:r>
                  <a:rPr lang="en-US" sz="2400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id-ID" sz="2400" dirty="0" smtClean="0">
                    <a:latin typeface="Arial" pitchFamily="34" charset="0"/>
                    <a:cs typeface="Arial" pitchFamily="34" charset="0"/>
                  </a:rPr>
                  <a:t>funksiyalar </a:t>
                </a:r>
                <a:r>
                  <a:rPr lang="id-ID" sz="2400" dirty="0">
                    <a:latin typeface="Arial" pitchFamily="34" charset="0"/>
                    <a:cs typeface="Arial" pitchFamily="34" charset="0"/>
                  </a:rPr>
                  <a:t>grafiklarini yasang, </a:t>
                </a:r>
                <a14:m>
                  <m:oMath xmlns:m="http://schemas.openxmlformats.org/officeDocument/2006/math">
                    <m:r>
                      <a:rPr lang="id-ID" sz="2400" b="0" i="1" dirty="0" smtClean="0">
                        <a:latin typeface="Cambria Math"/>
                      </a:rPr>
                      <m:t>0°≤</m:t>
                    </m:r>
                    <m:r>
                      <a:rPr lang="id-ID" sz="2400" b="0" i="1" dirty="0" smtClean="0">
                        <a:latin typeface="Cambria Math"/>
                      </a:rPr>
                      <m:t>𝑥</m:t>
                    </m:r>
                    <m:r>
                      <a:rPr lang="id-ID" sz="2400" b="0" i="1" dirty="0" smtClean="0">
                        <a:latin typeface="Cambria Math"/>
                      </a:rPr>
                      <m:t>≤360°</m:t>
                    </m:r>
                  </m:oMath>
                </a14:m>
                <a:endParaRPr lang="ru-RU" sz="24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6" name="Прямоугольник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023" y="694313"/>
                <a:ext cx="8928992" cy="830997"/>
              </a:xfrm>
              <a:prstGeom prst="rect">
                <a:avLst/>
              </a:prstGeom>
              <a:blipFill rotWithShape="1">
                <a:blip r:embed="rId3"/>
                <a:stretch>
                  <a:fillRect l="-683" t="-5147" r="-1434" b="-1691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Прямоугольник 4"/>
          <p:cNvSpPr/>
          <p:nvPr/>
        </p:nvSpPr>
        <p:spPr>
          <a:xfrm>
            <a:off x="140480" y="1519770"/>
            <a:ext cx="1546064" cy="49244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600" b="1" i="1" dirty="0" err="1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Yechish</a:t>
            </a:r>
            <a:r>
              <a:rPr lang="en-US" sz="2600" b="1" i="1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2600" dirty="0"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Прямоугольник 6"/>
              <p:cNvSpPr/>
              <p:nvPr/>
            </p:nvSpPr>
            <p:spPr>
              <a:xfrm>
                <a:off x="1807906" y="1609125"/>
                <a:ext cx="1978170" cy="43088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id-ID" sz="2200" i="1" dirty="0">
                          <a:latin typeface="Cambria Math"/>
                        </a:rPr>
                        <m:t>0°≤</m:t>
                      </m:r>
                      <m:r>
                        <a:rPr lang="id-ID" sz="2200" i="1" dirty="0">
                          <a:latin typeface="Cambria Math"/>
                        </a:rPr>
                        <m:t>𝑥</m:t>
                      </m:r>
                      <m:r>
                        <a:rPr lang="id-ID" sz="2200" i="1" dirty="0">
                          <a:latin typeface="Cambria Math"/>
                        </a:rPr>
                        <m:t>≤360°</m:t>
                      </m:r>
                    </m:oMath>
                  </m:oMathPara>
                </a14:m>
                <a:endParaRPr lang="ru-RU" sz="2200" dirty="0"/>
              </a:p>
            </p:txBody>
          </p:sp>
        </mc:Choice>
        <mc:Fallback xmlns="">
          <p:sp>
            <p:nvSpPr>
              <p:cNvPr id="7" name="Прямоугольник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07906" y="1609125"/>
                <a:ext cx="1978170" cy="430887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Стрелка вправо 8"/>
          <p:cNvSpPr/>
          <p:nvPr/>
        </p:nvSpPr>
        <p:spPr>
          <a:xfrm>
            <a:off x="3886219" y="1791191"/>
            <a:ext cx="1584176" cy="10772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Прямоугольник 13"/>
              <p:cNvSpPr/>
              <p:nvPr/>
            </p:nvSpPr>
            <p:spPr>
              <a:xfrm>
                <a:off x="5480314" y="1629608"/>
                <a:ext cx="1677895" cy="43088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id-ID" sz="2200" b="1" i="1" dirty="0" smtClean="0">
                          <a:solidFill>
                            <a:srgbClr val="0070C0"/>
                          </a:solidFill>
                          <a:latin typeface="Cambria Math"/>
                        </a:rPr>
                        <m:t>𝟎</m:t>
                      </m:r>
                      <m:r>
                        <a:rPr lang="id-ID" sz="2200" b="1" i="1" dirty="0" smtClean="0">
                          <a:solidFill>
                            <a:srgbClr val="0070C0"/>
                          </a:solidFill>
                          <a:latin typeface="Cambria Math"/>
                        </a:rPr>
                        <m:t>≤</m:t>
                      </m:r>
                      <m:r>
                        <a:rPr lang="id-ID" sz="2200" b="1" i="1" dirty="0" smtClean="0">
                          <a:solidFill>
                            <a:srgbClr val="0070C0"/>
                          </a:solidFill>
                          <a:latin typeface="Cambria Math"/>
                        </a:rPr>
                        <m:t>𝒙</m:t>
                      </m:r>
                      <m:r>
                        <a:rPr lang="id-ID" sz="2200" b="1" i="1" dirty="0" smtClean="0">
                          <a:solidFill>
                            <a:srgbClr val="0070C0"/>
                          </a:solidFill>
                          <a:latin typeface="Cambria Math"/>
                        </a:rPr>
                        <m:t>≤</m:t>
                      </m:r>
                      <m:r>
                        <a:rPr lang="en-US" sz="2200" b="1" i="1" dirty="0" smtClean="0">
                          <a:solidFill>
                            <a:srgbClr val="0070C0"/>
                          </a:solidFill>
                          <a:latin typeface="Cambria Math"/>
                        </a:rPr>
                        <m:t>𝟐</m:t>
                      </m:r>
                      <m:r>
                        <a:rPr lang="en-US" sz="2200" b="1" i="1" dirty="0" smtClean="0">
                          <a:solidFill>
                            <a:srgbClr val="0070C0"/>
                          </a:solidFill>
                          <a:latin typeface="Cambria Math"/>
                          <a:ea typeface="Cambria Math"/>
                        </a:rPr>
                        <m:t>𝝅</m:t>
                      </m:r>
                    </m:oMath>
                  </m:oMathPara>
                </a14:m>
                <a:endParaRPr lang="ru-RU" sz="2200" b="1" dirty="0">
                  <a:solidFill>
                    <a:srgbClr val="0070C0"/>
                  </a:solidFill>
                </a:endParaRPr>
              </a:p>
            </p:txBody>
          </p:sp>
        </mc:Choice>
        <mc:Fallback xmlns="">
          <p:sp>
            <p:nvSpPr>
              <p:cNvPr id="14" name="Прямоугольник 1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80314" y="1629608"/>
                <a:ext cx="1677895" cy="430887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18" name="Диаграмма 1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239886023"/>
              </p:ext>
            </p:extLst>
          </p:nvPr>
        </p:nvGraphicFramePr>
        <p:xfrm>
          <a:off x="36690" y="3003798"/>
          <a:ext cx="4461829" cy="201622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graphicFrame>
        <p:nvGraphicFramePr>
          <p:cNvPr id="19" name="Диаграмма 18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534030421"/>
              </p:ext>
            </p:extLst>
          </p:nvPr>
        </p:nvGraphicFramePr>
        <p:xfrm>
          <a:off x="4498519" y="3003798"/>
          <a:ext cx="4572000" cy="200737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20" name="Таблица 19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4229157071"/>
                  </p:ext>
                </p:extLst>
              </p:nvPr>
            </p:nvGraphicFramePr>
            <p:xfrm>
              <a:off x="140476" y="2040011"/>
              <a:ext cx="8897500" cy="963788"/>
            </p:xfrm>
            <a:graphic>
              <a:graphicData uri="http://schemas.openxmlformats.org/drawingml/2006/table">
                <a:tbl>
                  <a:tblPr>
                    <a:tableStyleId>{5C22544A-7EE6-4342-B048-85BDC9FD1C3A}</a:tableStyleId>
                  </a:tblPr>
                  <a:tblGrid>
                    <a:gridCol w="889750"/>
                    <a:gridCol w="889750"/>
                    <a:gridCol w="889750"/>
                    <a:gridCol w="889750"/>
                    <a:gridCol w="889750"/>
                    <a:gridCol w="889750"/>
                    <a:gridCol w="889750"/>
                    <a:gridCol w="889750"/>
                    <a:gridCol w="889750"/>
                    <a:gridCol w="889750"/>
                  </a:tblGrid>
                  <a:tr h="481894">
                    <a:tc>
                      <a:txBody>
                        <a:bodyPr/>
                        <a:lstStyle/>
                        <a:p>
                          <a:pPr algn="ctr" fontAlgn="b"/>
                          <a14:m>
                            <m:oMath xmlns:m="http://schemas.openxmlformats.org/officeDocument/2006/math">
                              <m:r>
                                <a:rPr lang="ru-RU" sz="1400" b="1" i="1" u="none" strike="noStrike" smtClean="0">
                                  <a:solidFill>
                                    <a:schemeClr val="bg1"/>
                                  </a:solidFill>
                                  <a:effectLst/>
                                  <a:latin typeface="Cambria Math"/>
                                  <a:ea typeface="Cambria Math"/>
                                  <a:cs typeface="Arial" pitchFamily="34" charset="0"/>
                                </a:rPr>
                                <m:t>𝜶</m:t>
                              </m:r>
                            </m:oMath>
                          </a14:m>
                          <a:r>
                            <a:rPr lang="en-US" sz="1400" b="1" i="0" u="none" strike="noStrike" dirty="0" smtClean="0">
                              <a:solidFill>
                                <a:schemeClr val="bg1"/>
                              </a:solidFill>
                              <a:effectLst/>
                              <a:latin typeface="Arial" pitchFamily="34" charset="0"/>
                              <a:cs typeface="Arial" pitchFamily="34" charset="0"/>
                            </a:rPr>
                            <a:t>(rad)</a:t>
                          </a:r>
                          <a:endParaRPr lang="ru-RU" sz="1400" b="1" i="0" u="none" strike="noStrike" dirty="0">
                            <a:solidFill>
                              <a:schemeClr val="bg1"/>
                            </a:solidFill>
                            <a:effectLst/>
                            <a:latin typeface="Arial" pitchFamily="34" charset="0"/>
                            <a:cs typeface="Arial" pitchFamily="34" charset="0"/>
                          </a:endParaRPr>
                        </a:p>
                      </a:txBody>
                      <a:tcPr marL="5636" marR="5636" marT="5636" marB="0" anchor="ctr">
                        <a:solidFill>
                          <a:srgbClr val="00B050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ru-RU" sz="1400" b="1" u="none" strike="noStrike" dirty="0">
                              <a:solidFill>
                                <a:schemeClr val="bg1"/>
                              </a:solidFill>
                              <a:effectLst/>
                              <a:latin typeface="Arial" pitchFamily="34" charset="0"/>
                              <a:cs typeface="Arial" pitchFamily="34" charset="0"/>
                            </a:rPr>
                            <a:t>0</a:t>
                          </a:r>
                          <a:endParaRPr lang="ru-RU" sz="1400" b="1" i="0" u="none" strike="noStrike" dirty="0">
                            <a:solidFill>
                              <a:schemeClr val="bg1"/>
                            </a:solidFill>
                            <a:effectLst/>
                            <a:latin typeface="Arial" pitchFamily="34" charset="0"/>
                            <a:cs typeface="Arial" pitchFamily="34" charset="0"/>
                          </a:endParaRPr>
                        </a:p>
                      </a:txBody>
                      <a:tcPr marL="5636" marR="5636" marT="5636" marB="0" anchor="ctr">
                        <a:solidFill>
                          <a:srgbClr val="00B0F0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>
                                  <m:fPr>
                                    <m:ctrlPr>
                                      <a:rPr lang="ru-RU" sz="1400" b="1" i="1" u="none" strike="noStrike" dirty="0" smtClean="0">
                                        <a:solidFill>
                                          <a:schemeClr val="bg1"/>
                                        </a:solidFill>
                                        <a:effectLst/>
                                        <a:latin typeface="Cambria Math"/>
                                        <a:cs typeface="Arial" pitchFamily="34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ru-RU" sz="1400" b="1" i="1" u="none" strike="noStrike" dirty="0" smtClean="0">
                                        <a:solidFill>
                                          <a:schemeClr val="bg1"/>
                                        </a:solidFill>
                                        <a:effectLst/>
                                        <a:latin typeface="Cambria Math"/>
                                        <a:ea typeface="Cambria Math"/>
                                        <a:cs typeface="Arial" pitchFamily="34" charset="0"/>
                                      </a:rPr>
                                      <m:t>𝝅</m:t>
                                    </m:r>
                                  </m:num>
                                  <m:den>
                                    <m:r>
                                      <a:rPr lang="en-US" sz="1400" b="1" i="1" u="none" strike="noStrike" dirty="0" smtClean="0">
                                        <a:solidFill>
                                          <a:schemeClr val="bg1"/>
                                        </a:solidFill>
                                        <a:effectLst/>
                                        <a:latin typeface="Cambria Math"/>
                                        <a:cs typeface="Arial" pitchFamily="34" charset="0"/>
                                      </a:rPr>
                                      <m:t>𝟔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ru-RU" sz="1400" b="1" i="0" u="none" strike="noStrike" dirty="0">
                            <a:solidFill>
                              <a:schemeClr val="bg1"/>
                            </a:solidFill>
                            <a:effectLst/>
                            <a:latin typeface="Arial" pitchFamily="34" charset="0"/>
                            <a:cs typeface="Arial" pitchFamily="34" charset="0"/>
                          </a:endParaRPr>
                        </a:p>
                      </a:txBody>
                      <a:tcPr marL="5636" marR="5636" marT="5636" marB="0" anchor="ctr">
                        <a:solidFill>
                          <a:srgbClr val="00B0F0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>
                                  <m:fPr>
                                    <m:ctrlPr>
                                      <a:rPr lang="ru-RU" sz="1400" b="1" i="1" u="none" strike="noStrike" dirty="0" smtClean="0">
                                        <a:solidFill>
                                          <a:schemeClr val="bg1"/>
                                        </a:solidFill>
                                        <a:effectLst/>
                                        <a:latin typeface="Cambria Math"/>
                                        <a:cs typeface="Arial" pitchFamily="34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ru-RU" sz="1400" b="1" i="1" u="none" strike="noStrike" dirty="0" smtClean="0">
                                        <a:solidFill>
                                          <a:schemeClr val="bg1"/>
                                        </a:solidFill>
                                        <a:effectLst/>
                                        <a:latin typeface="Cambria Math"/>
                                        <a:ea typeface="Cambria Math"/>
                                        <a:cs typeface="Arial" pitchFamily="34" charset="0"/>
                                      </a:rPr>
                                      <m:t>𝝅</m:t>
                                    </m:r>
                                  </m:num>
                                  <m:den>
                                    <m:r>
                                      <a:rPr lang="en-US" sz="1400" b="1" i="1" u="none" strike="noStrike" dirty="0" smtClean="0">
                                        <a:solidFill>
                                          <a:schemeClr val="bg1"/>
                                        </a:solidFill>
                                        <a:effectLst/>
                                        <a:latin typeface="Cambria Math"/>
                                        <a:ea typeface="Cambria Math"/>
                                        <a:cs typeface="Arial" pitchFamily="34" charset="0"/>
                                      </a:rPr>
                                      <m:t>𝟒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ru-RU" sz="1400" b="1" i="0" u="none" strike="noStrike" dirty="0">
                            <a:solidFill>
                              <a:schemeClr val="bg1"/>
                            </a:solidFill>
                            <a:effectLst/>
                            <a:latin typeface="Arial" pitchFamily="34" charset="0"/>
                            <a:cs typeface="Arial" pitchFamily="34" charset="0"/>
                          </a:endParaRPr>
                        </a:p>
                      </a:txBody>
                      <a:tcPr marL="5636" marR="5636" marT="5636" marB="0" anchor="ctr">
                        <a:solidFill>
                          <a:srgbClr val="00B0F0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>
                                  <m:fPr>
                                    <m:ctrlPr>
                                      <a:rPr lang="ru-RU" sz="1400" b="1" i="1" u="none" strike="noStrike" dirty="0" smtClean="0">
                                        <a:solidFill>
                                          <a:schemeClr val="bg1"/>
                                        </a:solidFill>
                                        <a:effectLst/>
                                        <a:latin typeface="Cambria Math"/>
                                        <a:cs typeface="Arial" pitchFamily="34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ru-RU" sz="1400" b="1" i="1" u="none" strike="noStrike" dirty="0" smtClean="0">
                                        <a:solidFill>
                                          <a:schemeClr val="bg1"/>
                                        </a:solidFill>
                                        <a:effectLst/>
                                        <a:latin typeface="Cambria Math"/>
                                        <a:ea typeface="Cambria Math"/>
                                        <a:cs typeface="Arial" pitchFamily="34" charset="0"/>
                                      </a:rPr>
                                      <m:t>𝝅</m:t>
                                    </m:r>
                                  </m:num>
                                  <m:den>
                                    <m:r>
                                      <a:rPr lang="en-US" sz="1400" b="1" i="1" u="none" strike="noStrike" dirty="0" smtClean="0">
                                        <a:solidFill>
                                          <a:schemeClr val="bg1"/>
                                        </a:solidFill>
                                        <a:effectLst/>
                                        <a:latin typeface="Cambria Math"/>
                                        <a:ea typeface="Cambria Math"/>
                                        <a:cs typeface="Arial" pitchFamily="34" charset="0"/>
                                      </a:rPr>
                                      <m:t>𝟑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ru-RU" sz="1400" b="1" i="0" u="none" strike="noStrike" dirty="0">
                            <a:solidFill>
                              <a:schemeClr val="bg1"/>
                            </a:solidFill>
                            <a:effectLst/>
                            <a:latin typeface="Arial" pitchFamily="34" charset="0"/>
                            <a:cs typeface="Arial" pitchFamily="34" charset="0"/>
                          </a:endParaRPr>
                        </a:p>
                      </a:txBody>
                      <a:tcPr marL="5636" marR="5636" marT="5636" marB="0" anchor="ctr">
                        <a:solidFill>
                          <a:srgbClr val="00B0F0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>
                                  <m:fPr>
                                    <m:ctrlPr>
                                      <a:rPr lang="ru-RU" sz="1400" b="1" i="1" u="none" strike="noStrike" dirty="0" smtClean="0">
                                        <a:solidFill>
                                          <a:schemeClr val="bg1"/>
                                        </a:solidFill>
                                        <a:effectLst/>
                                        <a:latin typeface="Cambria Math"/>
                                        <a:cs typeface="Arial" pitchFamily="34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ru-RU" sz="1400" b="1" i="1" u="none" strike="noStrike" dirty="0" smtClean="0">
                                        <a:solidFill>
                                          <a:schemeClr val="bg1"/>
                                        </a:solidFill>
                                        <a:effectLst/>
                                        <a:latin typeface="Cambria Math"/>
                                        <a:ea typeface="Cambria Math"/>
                                        <a:cs typeface="Arial" pitchFamily="34" charset="0"/>
                                      </a:rPr>
                                      <m:t>𝝅</m:t>
                                    </m:r>
                                  </m:num>
                                  <m:den>
                                    <m:r>
                                      <a:rPr lang="en-US" sz="1400" b="1" i="1" u="none" strike="noStrike" dirty="0" smtClean="0">
                                        <a:solidFill>
                                          <a:schemeClr val="bg1"/>
                                        </a:solidFill>
                                        <a:effectLst/>
                                        <a:latin typeface="Cambria Math"/>
                                        <a:ea typeface="Cambria Math"/>
                                        <a:cs typeface="Arial" pitchFamily="34" charset="0"/>
                                      </a:rPr>
                                      <m:t>𝟐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ru-RU" sz="1400" b="1" i="0" u="none" strike="noStrike" dirty="0">
                            <a:solidFill>
                              <a:schemeClr val="bg1"/>
                            </a:solidFill>
                            <a:effectLst/>
                            <a:latin typeface="Arial" pitchFamily="34" charset="0"/>
                            <a:cs typeface="Arial" pitchFamily="34" charset="0"/>
                          </a:endParaRPr>
                        </a:p>
                      </a:txBody>
                      <a:tcPr marL="5636" marR="5636" marT="5636" marB="0" anchor="ctr">
                        <a:solidFill>
                          <a:srgbClr val="00B0F0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>
                                  <m:fPr>
                                    <m:ctrlPr>
                                      <a:rPr lang="ru-RU" sz="1400" b="1" i="1" u="none" strike="noStrike" dirty="0" smtClean="0">
                                        <a:solidFill>
                                          <a:schemeClr val="bg1"/>
                                        </a:solidFill>
                                        <a:effectLst/>
                                        <a:latin typeface="Cambria Math"/>
                                        <a:cs typeface="Arial" pitchFamily="34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US" sz="1400" b="1" i="1" u="none" strike="noStrike" dirty="0" smtClean="0">
                                        <a:solidFill>
                                          <a:schemeClr val="bg1"/>
                                        </a:solidFill>
                                        <a:effectLst/>
                                        <a:latin typeface="Cambria Math"/>
                                        <a:cs typeface="Arial" pitchFamily="34" charset="0"/>
                                      </a:rPr>
                                      <m:t>𝟐</m:t>
                                    </m:r>
                                    <m:r>
                                      <a:rPr lang="ru-RU" sz="1400" b="1" i="1" u="none" strike="noStrike" dirty="0" smtClean="0">
                                        <a:solidFill>
                                          <a:schemeClr val="bg1"/>
                                        </a:solidFill>
                                        <a:effectLst/>
                                        <a:latin typeface="Cambria Math"/>
                                        <a:ea typeface="Cambria Math"/>
                                        <a:cs typeface="Arial" pitchFamily="34" charset="0"/>
                                      </a:rPr>
                                      <m:t>𝝅</m:t>
                                    </m:r>
                                  </m:num>
                                  <m:den>
                                    <m:r>
                                      <a:rPr lang="en-US" sz="1400" b="1" i="1" u="none" strike="noStrike" dirty="0" smtClean="0">
                                        <a:solidFill>
                                          <a:schemeClr val="bg1"/>
                                        </a:solidFill>
                                        <a:effectLst/>
                                        <a:latin typeface="Cambria Math"/>
                                        <a:ea typeface="Cambria Math"/>
                                        <a:cs typeface="Arial" pitchFamily="34" charset="0"/>
                                      </a:rPr>
                                      <m:t>𝟑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ru-RU" sz="1400" b="1" i="0" u="none" strike="noStrike" dirty="0">
                            <a:solidFill>
                              <a:schemeClr val="bg1"/>
                            </a:solidFill>
                            <a:effectLst/>
                            <a:latin typeface="Arial" pitchFamily="34" charset="0"/>
                            <a:cs typeface="Arial" pitchFamily="34" charset="0"/>
                          </a:endParaRPr>
                        </a:p>
                      </a:txBody>
                      <a:tcPr marL="5636" marR="5636" marT="5636" marB="0" anchor="ctr">
                        <a:solidFill>
                          <a:srgbClr val="00B0F0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>
                                  <m:fPr>
                                    <m:ctrlPr>
                                      <a:rPr lang="ru-RU" sz="1400" b="1" i="1" u="none" strike="noStrike" dirty="0" smtClean="0">
                                        <a:solidFill>
                                          <a:schemeClr val="bg1"/>
                                        </a:solidFill>
                                        <a:effectLst/>
                                        <a:latin typeface="Cambria Math"/>
                                        <a:cs typeface="Arial" pitchFamily="34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US" sz="1400" b="1" i="1" u="none" strike="noStrike" dirty="0" smtClean="0">
                                        <a:solidFill>
                                          <a:schemeClr val="bg1"/>
                                        </a:solidFill>
                                        <a:effectLst/>
                                        <a:latin typeface="Cambria Math"/>
                                        <a:cs typeface="Arial" pitchFamily="34" charset="0"/>
                                      </a:rPr>
                                      <m:t>𝟑</m:t>
                                    </m:r>
                                    <m:r>
                                      <a:rPr lang="ru-RU" sz="1400" b="1" i="1" u="none" strike="noStrike" dirty="0" smtClean="0">
                                        <a:solidFill>
                                          <a:schemeClr val="bg1"/>
                                        </a:solidFill>
                                        <a:effectLst/>
                                        <a:latin typeface="Cambria Math"/>
                                        <a:ea typeface="Cambria Math"/>
                                        <a:cs typeface="Arial" pitchFamily="34" charset="0"/>
                                      </a:rPr>
                                      <m:t>𝝅</m:t>
                                    </m:r>
                                  </m:num>
                                  <m:den>
                                    <m:r>
                                      <a:rPr lang="en-US" sz="1400" b="1" i="1" u="none" strike="noStrike" dirty="0" smtClean="0">
                                        <a:solidFill>
                                          <a:schemeClr val="bg1"/>
                                        </a:solidFill>
                                        <a:effectLst/>
                                        <a:latin typeface="Cambria Math"/>
                                        <a:ea typeface="Cambria Math"/>
                                        <a:cs typeface="Arial" pitchFamily="34" charset="0"/>
                                      </a:rPr>
                                      <m:t>𝟒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ru-RU" sz="1400" b="1" i="0" u="none" strike="noStrike" dirty="0">
                            <a:solidFill>
                              <a:schemeClr val="bg1"/>
                            </a:solidFill>
                            <a:effectLst/>
                            <a:latin typeface="Arial" pitchFamily="34" charset="0"/>
                            <a:cs typeface="Arial" pitchFamily="34" charset="0"/>
                          </a:endParaRPr>
                        </a:p>
                      </a:txBody>
                      <a:tcPr marL="5636" marR="5636" marT="5636" marB="0" anchor="ctr">
                        <a:solidFill>
                          <a:srgbClr val="00B0F0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>
                                  <m:fPr>
                                    <m:ctrlPr>
                                      <a:rPr lang="ru-RU" sz="1400" b="1" i="1" u="none" strike="noStrike" dirty="0" smtClean="0">
                                        <a:solidFill>
                                          <a:schemeClr val="bg1"/>
                                        </a:solidFill>
                                        <a:effectLst/>
                                        <a:latin typeface="Cambria Math"/>
                                        <a:cs typeface="Arial" pitchFamily="34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US" sz="1400" b="1" i="1" u="none" strike="noStrike" dirty="0" smtClean="0">
                                        <a:solidFill>
                                          <a:schemeClr val="bg1"/>
                                        </a:solidFill>
                                        <a:effectLst/>
                                        <a:latin typeface="Cambria Math"/>
                                        <a:cs typeface="Arial" pitchFamily="34" charset="0"/>
                                      </a:rPr>
                                      <m:t>𝟓</m:t>
                                    </m:r>
                                    <m:r>
                                      <a:rPr lang="ru-RU" sz="1400" b="1" i="1" u="none" strike="noStrike" dirty="0" smtClean="0">
                                        <a:solidFill>
                                          <a:schemeClr val="bg1"/>
                                        </a:solidFill>
                                        <a:effectLst/>
                                        <a:latin typeface="Cambria Math"/>
                                        <a:ea typeface="Cambria Math"/>
                                        <a:cs typeface="Arial" pitchFamily="34" charset="0"/>
                                      </a:rPr>
                                      <m:t>𝝅</m:t>
                                    </m:r>
                                  </m:num>
                                  <m:den>
                                    <m:r>
                                      <a:rPr lang="en-US" sz="1400" b="1" i="1" u="none" strike="noStrike" dirty="0" smtClean="0">
                                        <a:solidFill>
                                          <a:schemeClr val="bg1"/>
                                        </a:solidFill>
                                        <a:effectLst/>
                                        <a:latin typeface="Cambria Math"/>
                                        <a:ea typeface="Cambria Math"/>
                                        <a:cs typeface="Arial" pitchFamily="34" charset="0"/>
                                      </a:rPr>
                                      <m:t>𝟔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ru-RU" sz="1400" b="1" i="0" u="none" strike="noStrike" dirty="0">
                            <a:solidFill>
                              <a:schemeClr val="bg1"/>
                            </a:solidFill>
                            <a:effectLst/>
                            <a:latin typeface="Arial" pitchFamily="34" charset="0"/>
                            <a:cs typeface="Arial" pitchFamily="34" charset="0"/>
                          </a:endParaRPr>
                        </a:p>
                      </a:txBody>
                      <a:tcPr marL="5636" marR="5636" marT="5636" marB="0" anchor="ctr">
                        <a:solidFill>
                          <a:srgbClr val="00B0F0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ru-RU" sz="1400" b="1" i="1" u="none" strike="noStrike" dirty="0" smtClean="0">
                                    <a:solidFill>
                                      <a:schemeClr val="bg1"/>
                                    </a:solidFill>
                                    <a:effectLst/>
                                    <a:latin typeface="Cambria Math"/>
                                    <a:ea typeface="Cambria Math"/>
                                    <a:cs typeface="Arial" pitchFamily="34" charset="0"/>
                                  </a:rPr>
                                  <m:t>𝝅</m:t>
                                </m:r>
                              </m:oMath>
                            </m:oMathPara>
                          </a14:m>
                          <a:endParaRPr lang="ru-RU" sz="1400" b="1" i="0" u="none" strike="noStrike" dirty="0">
                            <a:solidFill>
                              <a:schemeClr val="bg1"/>
                            </a:solidFill>
                            <a:effectLst/>
                            <a:latin typeface="Arial" pitchFamily="34" charset="0"/>
                            <a:cs typeface="Arial" pitchFamily="34" charset="0"/>
                          </a:endParaRPr>
                        </a:p>
                      </a:txBody>
                      <a:tcPr marL="5636" marR="5636" marT="5636" marB="0" anchor="ctr">
                        <a:solidFill>
                          <a:srgbClr val="00B0F0"/>
                        </a:solidFill>
                      </a:tcPr>
                    </a:tc>
                  </a:tr>
                  <a:tr h="481894">
                    <a:tc>
                      <a:txBody>
                        <a:bodyPr/>
                        <a:lstStyle/>
                        <a:p>
                          <a:pPr algn="ctr" fontAlgn="b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1400" b="1" i="1" u="none" strike="noStrike" smtClean="0">
                                    <a:solidFill>
                                      <a:schemeClr val="bg1"/>
                                    </a:solidFill>
                                    <a:effectLst/>
                                    <a:latin typeface="Cambria Math"/>
                                    <a:ea typeface="Cambria Math"/>
                                    <a:cs typeface="Arial" pitchFamily="34" charset="0"/>
                                  </a:rPr>
                                  <m:t>𝒔𝒊𝒏</m:t>
                                </m:r>
                                <m:r>
                                  <a:rPr lang="ru-RU" sz="1400" b="1" i="1" u="none" strike="noStrike" smtClean="0">
                                    <a:solidFill>
                                      <a:schemeClr val="bg1"/>
                                    </a:solidFill>
                                    <a:effectLst/>
                                    <a:latin typeface="Cambria Math"/>
                                    <a:ea typeface="Cambria Math"/>
                                    <a:cs typeface="Arial" pitchFamily="34" charset="0"/>
                                  </a:rPr>
                                  <m:t>𝜶</m:t>
                                </m:r>
                              </m:oMath>
                            </m:oMathPara>
                          </a14:m>
                          <a:endParaRPr lang="ru-RU" sz="1400" b="1" i="0" u="none" strike="noStrike" dirty="0">
                            <a:solidFill>
                              <a:schemeClr val="bg1"/>
                            </a:solidFill>
                            <a:effectLst/>
                            <a:latin typeface="Arial" pitchFamily="34" charset="0"/>
                            <a:cs typeface="Arial" pitchFamily="34" charset="0"/>
                          </a:endParaRPr>
                        </a:p>
                      </a:txBody>
                      <a:tcPr marL="5636" marR="5636" marT="5636" marB="0" anchor="ctr">
                        <a:solidFill>
                          <a:srgbClr val="00B050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ru-RU" sz="1400" b="1" u="none" strike="noStrike">
                              <a:solidFill>
                                <a:schemeClr val="bg1"/>
                              </a:solidFill>
                              <a:effectLst/>
                              <a:latin typeface="Arial" pitchFamily="34" charset="0"/>
                              <a:cs typeface="Arial" pitchFamily="34" charset="0"/>
                            </a:rPr>
                            <a:t>0</a:t>
                          </a:r>
                          <a:endParaRPr lang="ru-RU" sz="1400" b="1" i="0" u="none" strike="noStrike">
                            <a:solidFill>
                              <a:schemeClr val="bg1"/>
                            </a:solidFill>
                            <a:effectLst/>
                            <a:latin typeface="Arial" pitchFamily="34" charset="0"/>
                            <a:cs typeface="Arial" pitchFamily="34" charset="0"/>
                          </a:endParaRPr>
                        </a:p>
                      </a:txBody>
                      <a:tcPr marL="5636" marR="5636" marT="5636" marB="0" anchor="ctr">
                        <a:solidFill>
                          <a:srgbClr val="00B0F0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ru-RU" sz="1400" b="1" u="none" strike="noStrike">
                              <a:solidFill>
                                <a:schemeClr val="bg1"/>
                              </a:solidFill>
                              <a:effectLst/>
                              <a:latin typeface="Arial" pitchFamily="34" charset="0"/>
                              <a:cs typeface="Arial" pitchFamily="34" charset="0"/>
                            </a:rPr>
                            <a:t>0,479</a:t>
                          </a:r>
                          <a:endParaRPr lang="ru-RU" sz="1400" b="1" i="0" u="none" strike="noStrike">
                            <a:solidFill>
                              <a:schemeClr val="bg1"/>
                            </a:solidFill>
                            <a:effectLst/>
                            <a:latin typeface="Arial" pitchFamily="34" charset="0"/>
                            <a:cs typeface="Arial" pitchFamily="34" charset="0"/>
                          </a:endParaRPr>
                        </a:p>
                      </a:txBody>
                      <a:tcPr marL="5636" marR="5636" marT="5636" marB="0" anchor="ctr">
                        <a:solidFill>
                          <a:srgbClr val="00B0F0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ru-RU" sz="1400" b="1" u="none" strike="noStrike" dirty="0">
                              <a:solidFill>
                                <a:schemeClr val="bg1"/>
                              </a:solidFill>
                              <a:effectLst/>
                              <a:latin typeface="Arial" pitchFamily="34" charset="0"/>
                              <a:cs typeface="Arial" pitchFamily="34" charset="0"/>
                            </a:rPr>
                            <a:t>0,707</a:t>
                          </a:r>
                          <a:endParaRPr lang="ru-RU" sz="1400" b="1" i="0" u="none" strike="noStrike" dirty="0">
                            <a:solidFill>
                              <a:schemeClr val="bg1"/>
                            </a:solidFill>
                            <a:effectLst/>
                            <a:latin typeface="Arial" pitchFamily="34" charset="0"/>
                            <a:cs typeface="Arial" pitchFamily="34" charset="0"/>
                          </a:endParaRPr>
                        </a:p>
                      </a:txBody>
                      <a:tcPr marL="5636" marR="5636" marT="5636" marB="0" anchor="ctr">
                        <a:solidFill>
                          <a:srgbClr val="00B0F0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ru-RU" sz="1400" b="1" u="none" strike="noStrike" dirty="0">
                              <a:solidFill>
                                <a:schemeClr val="bg1"/>
                              </a:solidFill>
                              <a:effectLst/>
                              <a:latin typeface="Arial" pitchFamily="34" charset="0"/>
                              <a:cs typeface="Arial" pitchFamily="34" charset="0"/>
                            </a:rPr>
                            <a:t>0,866</a:t>
                          </a:r>
                          <a:endParaRPr lang="ru-RU" sz="1400" b="1" i="0" u="none" strike="noStrike" dirty="0">
                            <a:solidFill>
                              <a:schemeClr val="bg1"/>
                            </a:solidFill>
                            <a:effectLst/>
                            <a:latin typeface="Arial" pitchFamily="34" charset="0"/>
                            <a:cs typeface="Arial" pitchFamily="34" charset="0"/>
                          </a:endParaRPr>
                        </a:p>
                      </a:txBody>
                      <a:tcPr marL="5636" marR="5636" marT="5636" marB="0" anchor="ctr">
                        <a:solidFill>
                          <a:srgbClr val="00B0F0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ru-RU" sz="1400" b="1" u="none" strike="noStrike" dirty="0">
                              <a:solidFill>
                                <a:schemeClr val="bg1"/>
                              </a:solidFill>
                              <a:effectLst/>
                              <a:latin typeface="Arial" pitchFamily="34" charset="0"/>
                              <a:cs typeface="Arial" pitchFamily="34" charset="0"/>
                            </a:rPr>
                            <a:t>1,000</a:t>
                          </a:r>
                          <a:endParaRPr lang="ru-RU" sz="1400" b="1" i="0" u="none" strike="noStrike" dirty="0">
                            <a:solidFill>
                              <a:schemeClr val="bg1"/>
                            </a:solidFill>
                            <a:effectLst/>
                            <a:latin typeface="Arial" pitchFamily="34" charset="0"/>
                            <a:cs typeface="Arial" pitchFamily="34" charset="0"/>
                          </a:endParaRPr>
                        </a:p>
                      </a:txBody>
                      <a:tcPr marL="5636" marR="5636" marT="5636" marB="0" anchor="ctr">
                        <a:solidFill>
                          <a:srgbClr val="00B0F0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ru-RU" sz="1400" b="1" u="none" strike="noStrike" dirty="0">
                              <a:solidFill>
                                <a:schemeClr val="bg1"/>
                              </a:solidFill>
                              <a:effectLst/>
                              <a:latin typeface="Arial" pitchFamily="34" charset="0"/>
                              <a:cs typeface="Arial" pitchFamily="34" charset="0"/>
                            </a:rPr>
                            <a:t>0,866</a:t>
                          </a:r>
                          <a:endParaRPr lang="ru-RU" sz="1400" b="1" i="0" u="none" strike="noStrike" dirty="0">
                            <a:solidFill>
                              <a:schemeClr val="bg1"/>
                            </a:solidFill>
                            <a:effectLst/>
                            <a:latin typeface="Arial" pitchFamily="34" charset="0"/>
                            <a:cs typeface="Arial" pitchFamily="34" charset="0"/>
                          </a:endParaRPr>
                        </a:p>
                      </a:txBody>
                      <a:tcPr marL="5636" marR="5636" marT="5636" marB="0" anchor="ctr">
                        <a:solidFill>
                          <a:srgbClr val="00B0F0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ru-RU" sz="1400" b="1" u="none" strike="noStrike" dirty="0">
                              <a:solidFill>
                                <a:schemeClr val="bg1"/>
                              </a:solidFill>
                              <a:effectLst/>
                              <a:latin typeface="Arial" pitchFamily="34" charset="0"/>
                              <a:cs typeface="Arial" pitchFamily="34" charset="0"/>
                            </a:rPr>
                            <a:t>0,707</a:t>
                          </a:r>
                          <a:endParaRPr lang="ru-RU" sz="1400" b="1" i="0" u="none" strike="noStrike" dirty="0">
                            <a:solidFill>
                              <a:schemeClr val="bg1"/>
                            </a:solidFill>
                            <a:effectLst/>
                            <a:latin typeface="Arial" pitchFamily="34" charset="0"/>
                            <a:cs typeface="Arial" pitchFamily="34" charset="0"/>
                          </a:endParaRPr>
                        </a:p>
                      </a:txBody>
                      <a:tcPr marL="5636" marR="5636" marT="5636" marB="0" anchor="ctr">
                        <a:solidFill>
                          <a:srgbClr val="00B0F0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ru-RU" sz="1400" b="1" u="none" strike="noStrike" dirty="0">
                              <a:solidFill>
                                <a:schemeClr val="bg1"/>
                              </a:solidFill>
                              <a:effectLst/>
                              <a:latin typeface="Arial" pitchFamily="34" charset="0"/>
                              <a:cs typeface="Arial" pitchFamily="34" charset="0"/>
                            </a:rPr>
                            <a:t>0,500</a:t>
                          </a:r>
                          <a:endParaRPr lang="ru-RU" sz="1400" b="1" i="0" u="none" strike="noStrike" dirty="0">
                            <a:solidFill>
                              <a:schemeClr val="bg1"/>
                            </a:solidFill>
                            <a:effectLst/>
                            <a:latin typeface="Arial" pitchFamily="34" charset="0"/>
                            <a:cs typeface="Arial" pitchFamily="34" charset="0"/>
                          </a:endParaRPr>
                        </a:p>
                      </a:txBody>
                      <a:tcPr marL="5636" marR="5636" marT="5636" marB="0" anchor="ctr">
                        <a:solidFill>
                          <a:srgbClr val="00B0F0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ru-RU" sz="1400" b="1" u="none" strike="noStrike" dirty="0">
                              <a:solidFill>
                                <a:schemeClr val="bg1"/>
                              </a:solidFill>
                              <a:effectLst/>
                              <a:latin typeface="Arial" pitchFamily="34" charset="0"/>
                              <a:cs typeface="Arial" pitchFamily="34" charset="0"/>
                            </a:rPr>
                            <a:t>0,000</a:t>
                          </a:r>
                          <a:endParaRPr lang="ru-RU" sz="1400" b="1" i="0" u="none" strike="noStrike" dirty="0">
                            <a:solidFill>
                              <a:schemeClr val="bg1"/>
                            </a:solidFill>
                            <a:effectLst/>
                            <a:latin typeface="Arial" pitchFamily="34" charset="0"/>
                            <a:cs typeface="Arial" pitchFamily="34" charset="0"/>
                          </a:endParaRPr>
                        </a:p>
                      </a:txBody>
                      <a:tcPr marL="5636" marR="5636" marT="5636" marB="0" anchor="ctr">
                        <a:solidFill>
                          <a:srgbClr val="00B0F0"/>
                        </a:solidFill>
                      </a:tcPr>
                    </a:tc>
                  </a:tr>
                </a:tbl>
              </a:graphicData>
            </a:graphic>
          </p:graphicFrame>
        </mc:Choice>
        <mc:Fallback xmlns="">
          <p:graphicFrame>
            <p:nvGraphicFramePr>
              <p:cNvPr id="20" name="Таблица 19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4229157071"/>
                  </p:ext>
                </p:extLst>
              </p:nvPr>
            </p:nvGraphicFramePr>
            <p:xfrm>
              <a:off x="140476" y="2040011"/>
              <a:ext cx="8897500" cy="963788"/>
            </p:xfrm>
            <a:graphic>
              <a:graphicData uri="http://schemas.openxmlformats.org/drawingml/2006/table">
                <a:tbl>
                  <a:tblPr>
                    <a:tableStyleId>{5C22544A-7EE6-4342-B048-85BDC9FD1C3A}</a:tableStyleId>
                  </a:tblPr>
                  <a:tblGrid>
                    <a:gridCol w="889750"/>
                    <a:gridCol w="889750"/>
                    <a:gridCol w="889750"/>
                    <a:gridCol w="889750"/>
                    <a:gridCol w="889750"/>
                    <a:gridCol w="889750"/>
                    <a:gridCol w="889750"/>
                    <a:gridCol w="889750"/>
                    <a:gridCol w="889750"/>
                    <a:gridCol w="889750"/>
                  </a:tblGrid>
                  <a:tr h="481894"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 marL="5636" marR="5636" marT="5636" marB="0" anchor="ctr">
                        <a:blipFill rotWithShape="1">
                          <a:blip r:embed="rId8"/>
                          <a:stretch>
                            <a:fillRect t="-1266" r="-900000" b="-10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ru-RU" sz="1400" b="1" u="none" strike="noStrike" dirty="0">
                              <a:solidFill>
                                <a:schemeClr val="bg1"/>
                              </a:solidFill>
                              <a:effectLst/>
                              <a:latin typeface="Arial" pitchFamily="34" charset="0"/>
                              <a:cs typeface="Arial" pitchFamily="34" charset="0"/>
                            </a:rPr>
                            <a:t>0</a:t>
                          </a:r>
                          <a:endParaRPr lang="ru-RU" sz="1400" b="1" i="0" u="none" strike="noStrike" dirty="0">
                            <a:solidFill>
                              <a:schemeClr val="bg1"/>
                            </a:solidFill>
                            <a:effectLst/>
                            <a:latin typeface="Arial" pitchFamily="34" charset="0"/>
                            <a:cs typeface="Arial" pitchFamily="34" charset="0"/>
                          </a:endParaRPr>
                        </a:p>
                      </a:txBody>
                      <a:tcPr marL="5636" marR="5636" marT="5636" marB="0" anchor="ctr">
                        <a:solidFill>
                          <a:srgbClr val="00B0F0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 marL="5636" marR="5636" marT="5636" marB="0" anchor="ctr">
                        <a:blipFill rotWithShape="1">
                          <a:blip r:embed="rId8"/>
                          <a:stretch>
                            <a:fillRect l="-200000" t="-1266" r="-700000" b="-10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 marL="5636" marR="5636" marT="5636" marB="0" anchor="ctr">
                        <a:blipFill rotWithShape="1">
                          <a:blip r:embed="rId8"/>
                          <a:stretch>
                            <a:fillRect l="-300000" t="-1266" r="-600000" b="-10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 marL="5636" marR="5636" marT="5636" marB="0" anchor="ctr">
                        <a:blipFill rotWithShape="1">
                          <a:blip r:embed="rId8"/>
                          <a:stretch>
                            <a:fillRect l="-400000" t="-1266" r="-500000" b="-10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 marL="5636" marR="5636" marT="5636" marB="0" anchor="ctr">
                        <a:blipFill rotWithShape="1">
                          <a:blip r:embed="rId8"/>
                          <a:stretch>
                            <a:fillRect l="-500000" t="-1266" r="-400000" b="-10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 marL="5636" marR="5636" marT="5636" marB="0" anchor="ctr">
                        <a:blipFill rotWithShape="1">
                          <a:blip r:embed="rId8"/>
                          <a:stretch>
                            <a:fillRect l="-600000" t="-1266" r="-300000" b="-10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 marL="5636" marR="5636" marT="5636" marB="0" anchor="ctr">
                        <a:blipFill rotWithShape="1">
                          <a:blip r:embed="rId8"/>
                          <a:stretch>
                            <a:fillRect l="-700000" t="-1266" r="-200000" b="-10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 marL="5636" marR="5636" marT="5636" marB="0" anchor="ctr">
                        <a:blipFill rotWithShape="1">
                          <a:blip r:embed="rId8"/>
                          <a:stretch>
                            <a:fillRect l="-800000" t="-1266" r="-100000" b="-10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 marL="5636" marR="5636" marT="5636" marB="0" anchor="ctr">
                        <a:blipFill rotWithShape="1">
                          <a:blip r:embed="rId8"/>
                          <a:stretch>
                            <a:fillRect l="-900000" t="-1266" b="-100000"/>
                          </a:stretch>
                        </a:blipFill>
                      </a:tcPr>
                    </a:tc>
                  </a:tr>
                  <a:tr h="481894"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 marL="5636" marR="5636" marT="5636" marB="0" anchor="ctr">
                        <a:blipFill rotWithShape="1">
                          <a:blip r:embed="rId8"/>
                          <a:stretch>
                            <a:fillRect t="-101266" r="-90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ru-RU" sz="1400" b="1" u="none" strike="noStrike">
                              <a:solidFill>
                                <a:schemeClr val="bg1"/>
                              </a:solidFill>
                              <a:effectLst/>
                              <a:latin typeface="Arial" pitchFamily="34" charset="0"/>
                              <a:cs typeface="Arial" pitchFamily="34" charset="0"/>
                            </a:rPr>
                            <a:t>0</a:t>
                          </a:r>
                          <a:endParaRPr lang="ru-RU" sz="1400" b="1" i="0" u="none" strike="noStrike">
                            <a:solidFill>
                              <a:schemeClr val="bg1"/>
                            </a:solidFill>
                            <a:effectLst/>
                            <a:latin typeface="Arial" pitchFamily="34" charset="0"/>
                            <a:cs typeface="Arial" pitchFamily="34" charset="0"/>
                          </a:endParaRPr>
                        </a:p>
                      </a:txBody>
                      <a:tcPr marL="5636" marR="5636" marT="5636" marB="0" anchor="ctr">
                        <a:solidFill>
                          <a:srgbClr val="00B0F0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ru-RU" sz="1400" b="1" u="none" strike="noStrike">
                              <a:solidFill>
                                <a:schemeClr val="bg1"/>
                              </a:solidFill>
                              <a:effectLst/>
                              <a:latin typeface="Arial" pitchFamily="34" charset="0"/>
                              <a:cs typeface="Arial" pitchFamily="34" charset="0"/>
                            </a:rPr>
                            <a:t>0,479</a:t>
                          </a:r>
                          <a:endParaRPr lang="ru-RU" sz="1400" b="1" i="0" u="none" strike="noStrike">
                            <a:solidFill>
                              <a:schemeClr val="bg1"/>
                            </a:solidFill>
                            <a:effectLst/>
                            <a:latin typeface="Arial" pitchFamily="34" charset="0"/>
                            <a:cs typeface="Arial" pitchFamily="34" charset="0"/>
                          </a:endParaRPr>
                        </a:p>
                      </a:txBody>
                      <a:tcPr marL="5636" marR="5636" marT="5636" marB="0" anchor="ctr">
                        <a:solidFill>
                          <a:srgbClr val="00B0F0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ru-RU" sz="1400" b="1" u="none" strike="noStrike" dirty="0">
                              <a:solidFill>
                                <a:schemeClr val="bg1"/>
                              </a:solidFill>
                              <a:effectLst/>
                              <a:latin typeface="Arial" pitchFamily="34" charset="0"/>
                              <a:cs typeface="Arial" pitchFamily="34" charset="0"/>
                            </a:rPr>
                            <a:t>0,707</a:t>
                          </a:r>
                          <a:endParaRPr lang="ru-RU" sz="1400" b="1" i="0" u="none" strike="noStrike" dirty="0">
                            <a:solidFill>
                              <a:schemeClr val="bg1"/>
                            </a:solidFill>
                            <a:effectLst/>
                            <a:latin typeface="Arial" pitchFamily="34" charset="0"/>
                            <a:cs typeface="Arial" pitchFamily="34" charset="0"/>
                          </a:endParaRPr>
                        </a:p>
                      </a:txBody>
                      <a:tcPr marL="5636" marR="5636" marT="5636" marB="0" anchor="ctr">
                        <a:solidFill>
                          <a:srgbClr val="00B0F0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ru-RU" sz="1400" b="1" u="none" strike="noStrike" dirty="0">
                              <a:solidFill>
                                <a:schemeClr val="bg1"/>
                              </a:solidFill>
                              <a:effectLst/>
                              <a:latin typeface="Arial" pitchFamily="34" charset="0"/>
                              <a:cs typeface="Arial" pitchFamily="34" charset="0"/>
                            </a:rPr>
                            <a:t>0,866</a:t>
                          </a:r>
                          <a:endParaRPr lang="ru-RU" sz="1400" b="1" i="0" u="none" strike="noStrike" dirty="0">
                            <a:solidFill>
                              <a:schemeClr val="bg1"/>
                            </a:solidFill>
                            <a:effectLst/>
                            <a:latin typeface="Arial" pitchFamily="34" charset="0"/>
                            <a:cs typeface="Arial" pitchFamily="34" charset="0"/>
                          </a:endParaRPr>
                        </a:p>
                      </a:txBody>
                      <a:tcPr marL="5636" marR="5636" marT="5636" marB="0" anchor="ctr">
                        <a:solidFill>
                          <a:srgbClr val="00B0F0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ru-RU" sz="1400" b="1" u="none" strike="noStrike" dirty="0">
                              <a:solidFill>
                                <a:schemeClr val="bg1"/>
                              </a:solidFill>
                              <a:effectLst/>
                              <a:latin typeface="Arial" pitchFamily="34" charset="0"/>
                              <a:cs typeface="Arial" pitchFamily="34" charset="0"/>
                            </a:rPr>
                            <a:t>1,000</a:t>
                          </a:r>
                          <a:endParaRPr lang="ru-RU" sz="1400" b="1" i="0" u="none" strike="noStrike" dirty="0">
                            <a:solidFill>
                              <a:schemeClr val="bg1"/>
                            </a:solidFill>
                            <a:effectLst/>
                            <a:latin typeface="Arial" pitchFamily="34" charset="0"/>
                            <a:cs typeface="Arial" pitchFamily="34" charset="0"/>
                          </a:endParaRPr>
                        </a:p>
                      </a:txBody>
                      <a:tcPr marL="5636" marR="5636" marT="5636" marB="0" anchor="ctr">
                        <a:solidFill>
                          <a:srgbClr val="00B0F0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ru-RU" sz="1400" b="1" u="none" strike="noStrike" dirty="0">
                              <a:solidFill>
                                <a:schemeClr val="bg1"/>
                              </a:solidFill>
                              <a:effectLst/>
                              <a:latin typeface="Arial" pitchFamily="34" charset="0"/>
                              <a:cs typeface="Arial" pitchFamily="34" charset="0"/>
                            </a:rPr>
                            <a:t>0,866</a:t>
                          </a:r>
                          <a:endParaRPr lang="ru-RU" sz="1400" b="1" i="0" u="none" strike="noStrike" dirty="0">
                            <a:solidFill>
                              <a:schemeClr val="bg1"/>
                            </a:solidFill>
                            <a:effectLst/>
                            <a:latin typeface="Arial" pitchFamily="34" charset="0"/>
                            <a:cs typeface="Arial" pitchFamily="34" charset="0"/>
                          </a:endParaRPr>
                        </a:p>
                      </a:txBody>
                      <a:tcPr marL="5636" marR="5636" marT="5636" marB="0" anchor="ctr">
                        <a:solidFill>
                          <a:srgbClr val="00B0F0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ru-RU" sz="1400" b="1" u="none" strike="noStrike" dirty="0">
                              <a:solidFill>
                                <a:schemeClr val="bg1"/>
                              </a:solidFill>
                              <a:effectLst/>
                              <a:latin typeface="Arial" pitchFamily="34" charset="0"/>
                              <a:cs typeface="Arial" pitchFamily="34" charset="0"/>
                            </a:rPr>
                            <a:t>0,707</a:t>
                          </a:r>
                          <a:endParaRPr lang="ru-RU" sz="1400" b="1" i="0" u="none" strike="noStrike" dirty="0">
                            <a:solidFill>
                              <a:schemeClr val="bg1"/>
                            </a:solidFill>
                            <a:effectLst/>
                            <a:latin typeface="Arial" pitchFamily="34" charset="0"/>
                            <a:cs typeface="Arial" pitchFamily="34" charset="0"/>
                          </a:endParaRPr>
                        </a:p>
                      </a:txBody>
                      <a:tcPr marL="5636" marR="5636" marT="5636" marB="0" anchor="ctr">
                        <a:solidFill>
                          <a:srgbClr val="00B0F0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ru-RU" sz="1400" b="1" u="none" strike="noStrike" dirty="0">
                              <a:solidFill>
                                <a:schemeClr val="bg1"/>
                              </a:solidFill>
                              <a:effectLst/>
                              <a:latin typeface="Arial" pitchFamily="34" charset="0"/>
                              <a:cs typeface="Arial" pitchFamily="34" charset="0"/>
                            </a:rPr>
                            <a:t>0,500</a:t>
                          </a:r>
                          <a:endParaRPr lang="ru-RU" sz="1400" b="1" i="0" u="none" strike="noStrike" dirty="0">
                            <a:solidFill>
                              <a:schemeClr val="bg1"/>
                            </a:solidFill>
                            <a:effectLst/>
                            <a:latin typeface="Arial" pitchFamily="34" charset="0"/>
                            <a:cs typeface="Arial" pitchFamily="34" charset="0"/>
                          </a:endParaRPr>
                        </a:p>
                      </a:txBody>
                      <a:tcPr marL="5636" marR="5636" marT="5636" marB="0" anchor="ctr">
                        <a:solidFill>
                          <a:srgbClr val="00B0F0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ru-RU" sz="1400" b="1" u="none" strike="noStrike" dirty="0">
                              <a:solidFill>
                                <a:schemeClr val="bg1"/>
                              </a:solidFill>
                              <a:effectLst/>
                              <a:latin typeface="Arial" pitchFamily="34" charset="0"/>
                              <a:cs typeface="Arial" pitchFamily="34" charset="0"/>
                            </a:rPr>
                            <a:t>0,000</a:t>
                          </a:r>
                          <a:endParaRPr lang="ru-RU" sz="1400" b="1" i="0" u="none" strike="noStrike" dirty="0">
                            <a:solidFill>
                              <a:schemeClr val="bg1"/>
                            </a:solidFill>
                            <a:effectLst/>
                            <a:latin typeface="Arial" pitchFamily="34" charset="0"/>
                            <a:cs typeface="Arial" pitchFamily="34" charset="0"/>
                          </a:endParaRPr>
                        </a:p>
                      </a:txBody>
                      <a:tcPr marL="5636" marR="5636" marT="5636" marB="0" anchor="ctr">
                        <a:solidFill>
                          <a:srgbClr val="00B0F0"/>
                        </a:solidFill>
                      </a:tcPr>
                    </a:tc>
                  </a:tr>
                </a:tbl>
              </a:graphicData>
            </a:graphic>
          </p:graphicFrame>
        </mc:Fallback>
      </mc:AlternateContent>
      <p:sp>
        <p:nvSpPr>
          <p:cNvPr id="21" name="Прямоугольник 20"/>
          <p:cNvSpPr/>
          <p:nvPr/>
        </p:nvSpPr>
        <p:spPr>
          <a:xfrm>
            <a:off x="4229305" y="1451560"/>
            <a:ext cx="898003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dirty="0" smtClean="0">
                <a:latin typeface="Arial" pitchFamily="34" charset="0"/>
                <a:cs typeface="Arial" pitchFamily="34" charset="0"/>
              </a:rPr>
              <a:t>radian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19852104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/>
      <p:bldP spid="9" grpId="0" animBg="1"/>
      <p:bldP spid="14" grpId="0"/>
      <p:bldGraphic spid="18" grpId="0">
        <p:bldAsOne/>
      </p:bldGraphic>
      <p:bldGraphic spid="19" grpId="0">
        <p:bldAsOne/>
      </p:bldGraphic>
      <p:bldP spid="21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/>
          <p:cNvSpPr/>
          <p:nvPr/>
        </p:nvSpPr>
        <p:spPr>
          <a:xfrm>
            <a:off x="0" y="0"/>
            <a:ext cx="9143998" cy="645581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-2" y="61180"/>
            <a:ext cx="914399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Misollar</a:t>
            </a:r>
            <a:r>
              <a:rPr lang="en-US" sz="2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yechish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18" name="Диаграмма 1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882639203"/>
              </p:ext>
            </p:extLst>
          </p:nvPr>
        </p:nvGraphicFramePr>
        <p:xfrm>
          <a:off x="110168" y="699542"/>
          <a:ext cx="4461829" cy="220036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1" name="Диаграмма 10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469858830"/>
              </p:ext>
            </p:extLst>
          </p:nvPr>
        </p:nvGraphicFramePr>
        <p:xfrm>
          <a:off x="110168" y="2926335"/>
          <a:ext cx="4461829" cy="220036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3" name="Диаграмма 1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550165729"/>
              </p:ext>
            </p:extLst>
          </p:nvPr>
        </p:nvGraphicFramePr>
        <p:xfrm>
          <a:off x="4499992" y="699542"/>
          <a:ext cx="4572000" cy="216024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15" name="Диаграмма 1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546080814"/>
              </p:ext>
            </p:extLst>
          </p:nvPr>
        </p:nvGraphicFramePr>
        <p:xfrm>
          <a:off x="4499992" y="2859782"/>
          <a:ext cx="4572000" cy="228371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</p:spTree>
    <p:extLst>
      <p:ext uri="{BB962C8B-B14F-4D97-AF65-F5344CB8AC3E}">
        <p14:creationId xmlns:p14="http://schemas.microsoft.com/office/powerpoint/2010/main" val="11963280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18" grpId="0">
        <p:bldAsOne/>
      </p:bldGraphic>
      <p:bldGraphic spid="11" grpId="0">
        <p:bldAsOne/>
      </p:bldGraphic>
      <p:bldGraphic spid="13" grpId="0">
        <p:bldAsOne/>
      </p:bldGraphic>
      <p:bldGraphic spid="15" grpId="0">
        <p:bldAsOne/>
      </p:bldGraphic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/>
          <p:cNvSpPr/>
          <p:nvPr/>
        </p:nvSpPr>
        <p:spPr>
          <a:xfrm>
            <a:off x="0" y="0"/>
            <a:ext cx="9143998" cy="645581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-2" y="61180"/>
            <a:ext cx="914399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Misollar</a:t>
            </a:r>
            <a:r>
              <a:rPr lang="en-US" sz="2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yechish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Прямоугольник 5"/>
              <p:cNvSpPr/>
              <p:nvPr/>
            </p:nvSpPr>
            <p:spPr>
              <a:xfrm>
                <a:off x="34023" y="694313"/>
                <a:ext cx="9002473" cy="83099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/>
                <a:r>
                  <a:rPr lang="en-US" sz="2400" b="1" i="1" dirty="0" smtClean="0">
                    <a:solidFill>
                      <a:srgbClr val="00B050"/>
                    </a:solidFill>
                  </a:rPr>
                  <a:t>2-</a:t>
                </a:r>
                <a:r>
                  <a:rPr lang="id-ID" sz="2400" b="1" i="1" dirty="0" smtClean="0">
                    <a:solidFill>
                      <a:srgbClr val="00B050"/>
                    </a:solidFill>
                  </a:rPr>
                  <a:t>misol</a:t>
                </a:r>
                <a:r>
                  <a:rPr lang="en-US" sz="2400" b="1" i="1" dirty="0" smtClean="0">
                    <a:solidFill>
                      <a:srgbClr val="00B050"/>
                    </a:solidFill>
                  </a:rPr>
                  <a:t>.</a:t>
                </a:r>
                <a:endParaRPr lang="en-US" sz="2400" b="1" i="1" dirty="0">
                  <a:solidFill>
                    <a:srgbClr val="00B050"/>
                  </a:solidFill>
                  <a:latin typeface="Cambria Math"/>
                </a:endParaRPr>
              </a:p>
              <a:p>
                <a:pPr lvl="0" algn="ctr"/>
                <a14:m>
                  <m:oMath xmlns:m="http://schemas.openxmlformats.org/officeDocument/2006/math">
                    <m:r>
                      <a:rPr lang="id-ID" sz="2400" i="1" dirty="0" smtClean="0">
                        <a:latin typeface="Cambria Math"/>
                      </a:rPr>
                      <m:t>0°⩽</m:t>
                    </m:r>
                    <m:r>
                      <a:rPr lang="id-ID" sz="2400" i="1" dirty="0" smtClean="0">
                        <a:latin typeface="Cambria Math"/>
                      </a:rPr>
                      <m:t>𝑥</m:t>
                    </m:r>
                    <m:r>
                      <a:rPr lang="id-ID" sz="2400" i="1" dirty="0" smtClean="0">
                        <a:latin typeface="Cambria Math"/>
                      </a:rPr>
                      <m:t>⩽360° </m:t>
                    </m:r>
                  </m:oMath>
                </a14:m>
                <a:r>
                  <a:rPr lang="id-ID" sz="2400" dirty="0"/>
                  <a:t>kesmada </a:t>
                </a:r>
                <a14:m>
                  <m:oMath xmlns:m="http://schemas.openxmlformats.org/officeDocument/2006/math">
                    <m:r>
                      <a:rPr lang="id-ID" sz="2400" i="1" dirty="0" smtClean="0">
                        <a:latin typeface="Cambria Math"/>
                      </a:rPr>
                      <m:t>𝑦</m:t>
                    </m:r>
                    <m:r>
                      <a:rPr lang="id-ID" sz="2400" i="1" dirty="0" smtClean="0">
                        <a:latin typeface="Cambria Math"/>
                      </a:rPr>
                      <m:t>=2</m:t>
                    </m:r>
                    <m:r>
                      <m:rPr>
                        <m:sty m:val="p"/>
                      </m:rPr>
                      <a:rPr lang="id-ID" sz="2400" i="1" dirty="0" smtClean="0">
                        <a:latin typeface="Cambria Math"/>
                      </a:rPr>
                      <m:t>cos</m:t>
                    </m:r>
                    <m:r>
                      <a:rPr lang="id-ID" sz="2400" i="1" dirty="0" smtClean="0">
                        <a:latin typeface="Cambria Math"/>
                      </a:rPr>
                      <m:t>2</m:t>
                    </m:r>
                    <m:r>
                      <a:rPr lang="id-ID" sz="2400" i="1" dirty="0" smtClean="0">
                        <a:latin typeface="Cambria Math"/>
                      </a:rPr>
                      <m:t>𝑥</m:t>
                    </m:r>
                  </m:oMath>
                </a14:m>
                <a:r>
                  <a:rPr lang="id-ID" sz="2400" i="1" dirty="0"/>
                  <a:t> </a:t>
                </a:r>
                <a:r>
                  <a:rPr lang="id-ID" sz="2400" dirty="0"/>
                  <a:t>funksiya grafigini </a:t>
                </a:r>
                <a:r>
                  <a:rPr lang="id-ID" sz="2400" dirty="0" smtClean="0"/>
                  <a:t>yasa</a:t>
                </a:r>
                <a:r>
                  <a:rPr lang="en-US" sz="2400" dirty="0" err="1" smtClean="0"/>
                  <a:t>ng</a:t>
                </a:r>
                <a:r>
                  <a:rPr lang="id-ID" sz="2400" dirty="0" smtClean="0"/>
                  <a:t>.</a:t>
                </a:r>
                <a:endParaRPr lang="ru-RU" sz="24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6" name="Прямоугольник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023" y="694313"/>
                <a:ext cx="9002473" cy="830997"/>
              </a:xfrm>
              <a:prstGeom prst="rect">
                <a:avLst/>
              </a:prstGeom>
              <a:blipFill rotWithShape="1">
                <a:blip r:embed="rId3"/>
                <a:stretch>
                  <a:fillRect l="-1084" t="-5882" b="-1617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Прямоугольник 4"/>
          <p:cNvSpPr/>
          <p:nvPr/>
        </p:nvSpPr>
        <p:spPr>
          <a:xfrm>
            <a:off x="3707904" y="1707654"/>
            <a:ext cx="1546064" cy="49244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600" b="1" i="1" dirty="0" err="1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Yechish</a:t>
            </a:r>
            <a:r>
              <a:rPr lang="en-US" sz="2600" b="1" i="1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2600" dirty="0"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Прямоугольник 2"/>
              <p:cNvSpPr/>
              <p:nvPr/>
            </p:nvSpPr>
            <p:spPr>
              <a:xfrm>
                <a:off x="139946" y="2427734"/>
                <a:ext cx="4645678" cy="214398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lnSpc>
                    <a:spcPct val="150000"/>
                  </a:lnSpc>
                </a:pPr>
                <a14:m>
                  <m:oMath xmlns:m="http://schemas.openxmlformats.org/officeDocument/2006/math">
                    <m:r>
                      <a:rPr lang="id-ID" sz="2000" i="1" dirty="0" smtClean="0">
                        <a:latin typeface="Cambria Math"/>
                        <a:cs typeface="Arial" pitchFamily="34" charset="0"/>
                      </a:rPr>
                      <m:t>𝑎</m:t>
                    </m:r>
                    <m:r>
                      <a:rPr lang="id-ID" sz="2000" i="1" dirty="0" smtClean="0">
                        <a:latin typeface="Cambria Math"/>
                        <a:cs typeface="Arial" pitchFamily="34" charset="0"/>
                      </a:rPr>
                      <m:t>=2. </m:t>
                    </m:r>
                  </m:oMath>
                </a14:m>
                <a:r>
                  <a:rPr lang="id-ID" sz="2000" dirty="0">
                    <a:latin typeface="Arial" pitchFamily="34" charset="0"/>
                    <a:cs typeface="Arial" pitchFamily="34" charset="0"/>
                  </a:rPr>
                  <a:t>Demak, funksiya ampli- tudasi </a:t>
                </a:r>
                <a14:m>
                  <m:oMath xmlns:m="http://schemas.openxmlformats.org/officeDocument/2006/math">
                    <m:r>
                      <a:rPr lang="id-ID" sz="2000" i="1" dirty="0" smtClean="0">
                        <a:latin typeface="Cambria Math"/>
                        <a:cs typeface="Arial" pitchFamily="34" charset="0"/>
                      </a:rPr>
                      <m:t>|2|=2 </m:t>
                    </m:r>
                  </m:oMath>
                </a14:m>
                <a:r>
                  <a:rPr lang="id-ID" sz="2000" dirty="0">
                    <a:latin typeface="Arial" pitchFamily="34" charset="0"/>
                    <a:cs typeface="Arial" pitchFamily="34" charset="0"/>
                  </a:rPr>
                  <a:t>bo‘ladi, </a:t>
                </a:r>
                <a14:m>
                  <m:oMath xmlns:m="http://schemas.openxmlformats.org/officeDocument/2006/math">
                    <m:r>
                      <a:rPr lang="id-ID" sz="2000" i="1" dirty="0" smtClean="0">
                        <a:latin typeface="Cambria Math"/>
                        <a:cs typeface="Arial" pitchFamily="34" charset="0"/>
                      </a:rPr>
                      <m:t>𝑏</m:t>
                    </m:r>
                    <m:r>
                      <a:rPr lang="id-ID" sz="2000" i="1" dirty="0" smtClean="0">
                        <a:latin typeface="Cambria Math"/>
                        <a:cs typeface="Arial" pitchFamily="34" charset="0"/>
                      </a:rPr>
                      <m:t>=2 </m:t>
                    </m:r>
                  </m:oMath>
                </a14:m>
                <a:r>
                  <a:rPr lang="id-ID" sz="200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id-ID" sz="2000" dirty="0" smtClean="0">
                    <a:latin typeface="Arial" pitchFamily="34" charset="0"/>
                    <a:cs typeface="Arial" pitchFamily="34" charset="0"/>
                  </a:rPr>
                  <a:t>bo‘lgani </a:t>
                </a:r>
                <a:r>
                  <a:rPr lang="id-ID" sz="2000" dirty="0">
                    <a:latin typeface="Arial" pitchFamily="34" charset="0"/>
                    <a:cs typeface="Arial" pitchFamily="34" charset="0"/>
                  </a:rPr>
                  <a:t>uchun funksiyaning davri  esa</a:t>
                </a:r>
                <a:r>
                  <a:rPr lang="en-US" sz="2000" dirty="0" smtClean="0">
                    <a:latin typeface="Arial" pitchFamily="34" charset="0"/>
                    <a:cs typeface="Arial" pitchFamily="34" charset="0"/>
                  </a:rPr>
                  <a:t>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id-ID" sz="2000" i="1" dirty="0">
                            <a:latin typeface="Cambria Math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id-ID" sz="2000" i="1" dirty="0">
                            <a:latin typeface="Cambria Math"/>
                            <a:cs typeface="Arial" pitchFamily="34" charset="0"/>
                          </a:rPr>
                          <m:t>360°</m:t>
                        </m:r>
                      </m:num>
                      <m:den>
                        <m:r>
                          <a:rPr lang="en-US" sz="2000" i="1" dirty="0">
                            <a:latin typeface="Cambria Math"/>
                            <a:cs typeface="Arial" pitchFamily="34" charset="0"/>
                          </a:rPr>
                          <m:t>|</m:t>
                        </m:r>
                        <m:r>
                          <a:rPr lang="en-US" sz="2000" b="0" i="1" dirty="0" smtClean="0">
                            <a:latin typeface="Cambria Math"/>
                            <a:cs typeface="Arial" pitchFamily="34" charset="0"/>
                          </a:rPr>
                          <m:t>𝑏</m:t>
                        </m:r>
                        <m:r>
                          <a:rPr lang="en-US" sz="2000" i="1" dirty="0">
                            <a:latin typeface="Cambria Math"/>
                            <a:cs typeface="Arial" pitchFamily="34" charset="0"/>
                          </a:rPr>
                          <m:t>|</m:t>
                        </m:r>
                      </m:den>
                    </m:f>
                    <m:r>
                      <a:rPr lang="id-ID" sz="2000" i="1" dirty="0" smtClean="0">
                        <a:latin typeface="Cambria Math"/>
                        <a:cs typeface="Arial" pitchFamily="34" charset="0"/>
                      </a:rPr>
                      <m:t>= </m:t>
                    </m:r>
                    <m:f>
                      <m:fPr>
                        <m:ctrlPr>
                          <a:rPr lang="id-ID" sz="2000" i="1" dirty="0" smtClean="0">
                            <a:latin typeface="Cambria Math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id-ID" sz="2000" i="1" dirty="0">
                            <a:latin typeface="Cambria Math"/>
                            <a:cs typeface="Arial" pitchFamily="34" charset="0"/>
                          </a:rPr>
                          <m:t>360°</m:t>
                        </m:r>
                      </m:num>
                      <m:den>
                        <m:r>
                          <a:rPr lang="en-US" sz="2000" b="0" i="1" dirty="0" smtClean="0">
                            <a:latin typeface="Cambria Math"/>
                            <a:cs typeface="Arial" pitchFamily="34" charset="0"/>
                          </a:rPr>
                          <m:t>|2|</m:t>
                        </m:r>
                      </m:den>
                    </m:f>
                    <m:r>
                      <a:rPr lang="id-ID" sz="2000" i="1" dirty="0" smtClean="0">
                        <a:latin typeface="Cambria Math"/>
                        <a:cs typeface="Arial" pitchFamily="34" charset="0"/>
                      </a:rPr>
                      <m:t>= 180° </m:t>
                    </m:r>
                  </m:oMath>
                </a14:m>
                <a:r>
                  <a:rPr lang="id-ID" sz="2000" dirty="0">
                    <a:latin typeface="Arial" pitchFamily="34" charset="0"/>
                    <a:cs typeface="Arial" pitchFamily="34" charset="0"/>
                  </a:rPr>
                  <a:t>bo‘ladi. </a:t>
                </a:r>
                <a:endParaRPr lang="ru-RU" sz="20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3" name="Прямоугольник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9946" y="2427734"/>
                <a:ext cx="4645678" cy="2143985"/>
              </a:xfrm>
              <a:prstGeom prst="rect">
                <a:avLst/>
              </a:prstGeom>
              <a:blipFill rotWithShape="1">
                <a:blip r:embed="rId4"/>
                <a:stretch>
                  <a:fillRect l="-1444" b="-426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4697"/>
          <a:stretch/>
        </p:blipFill>
        <p:spPr bwMode="auto">
          <a:xfrm>
            <a:off x="4571999" y="2427734"/>
            <a:ext cx="4113931" cy="19901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704126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3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2" descr="C:\Users\Iroda\Downloads\VQpq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648" y="2355726"/>
            <a:ext cx="6192688" cy="2592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object 2">
            <a:extLst>
              <a:ext uri="{FF2B5EF4-FFF2-40B4-BE49-F238E27FC236}">
                <a16:creationId xmlns="" xmlns:a16="http://schemas.microsoft.com/office/drawing/2014/main" id="{7FC1F883-1236-4202-BC5C-D62FD599365E}"/>
              </a:ext>
            </a:extLst>
          </p:cNvPr>
          <p:cNvSpPr/>
          <p:nvPr/>
        </p:nvSpPr>
        <p:spPr>
          <a:xfrm>
            <a:off x="0" y="3733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Содержимое 17">
            <a:extLst>
              <a:ext uri="{FF2B5EF4-FFF2-40B4-BE49-F238E27FC236}">
                <a16:creationId xmlns="" xmlns:a16="http://schemas.microsoft.com/office/drawing/2014/main" id="{4B89BF52-4653-4201-BE3B-EC0C2DD63791}"/>
              </a:ext>
            </a:extLst>
          </p:cNvPr>
          <p:cNvSpPr txBox="1">
            <a:spLocks/>
          </p:cNvSpPr>
          <p:nvPr/>
        </p:nvSpPr>
        <p:spPr>
          <a:xfrm>
            <a:off x="251520" y="41235"/>
            <a:ext cx="8835601" cy="5862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2200" b="0" i="0">
                <a:solidFill>
                  <a:srgbClr val="FEFEFE"/>
                </a:solidFill>
                <a:latin typeface="Arial"/>
                <a:ea typeface="+mn-ea"/>
                <a:cs typeface="Arial"/>
              </a:defRPr>
            </a:lvl1pPr>
            <a:lvl2pPr marL="724883">
              <a:defRPr>
                <a:latin typeface="+mn-lt"/>
                <a:ea typeface="+mn-ea"/>
                <a:cs typeface="+mn-cs"/>
              </a:defRPr>
            </a:lvl2pPr>
            <a:lvl3pPr marL="1449768">
              <a:defRPr>
                <a:latin typeface="+mn-lt"/>
                <a:ea typeface="+mn-ea"/>
                <a:cs typeface="+mn-cs"/>
              </a:defRPr>
            </a:lvl3pPr>
            <a:lvl4pPr marL="2174652">
              <a:defRPr>
                <a:latin typeface="+mn-lt"/>
                <a:ea typeface="+mn-ea"/>
                <a:cs typeface="+mn-cs"/>
              </a:defRPr>
            </a:lvl4pPr>
            <a:lvl5pPr marL="2899537">
              <a:defRPr>
                <a:latin typeface="+mn-lt"/>
                <a:ea typeface="+mn-ea"/>
                <a:cs typeface="+mn-cs"/>
              </a:defRPr>
            </a:lvl5pPr>
            <a:lvl6pPr marL="3624422">
              <a:defRPr>
                <a:latin typeface="+mn-lt"/>
                <a:ea typeface="+mn-ea"/>
                <a:cs typeface="+mn-cs"/>
              </a:defRPr>
            </a:lvl6pPr>
            <a:lvl7pPr marL="4349305">
              <a:defRPr>
                <a:latin typeface="+mn-lt"/>
                <a:ea typeface="+mn-ea"/>
                <a:cs typeface="+mn-cs"/>
              </a:defRPr>
            </a:lvl7pPr>
            <a:lvl8pPr marL="5074190">
              <a:defRPr>
                <a:latin typeface="+mn-lt"/>
                <a:ea typeface="+mn-ea"/>
                <a:cs typeface="+mn-cs"/>
              </a:defRPr>
            </a:lvl8pPr>
            <a:lvl9pPr marL="5799074">
              <a:defRPr>
                <a:latin typeface="+mn-lt"/>
                <a:ea typeface="+mn-ea"/>
                <a:cs typeface="+mn-cs"/>
              </a:defRPr>
            </a:lvl9pPr>
          </a:lstStyle>
          <a:p>
            <a:pPr algn="ctr" defTabSz="914400"/>
            <a:r>
              <a:rPr lang="en-US" sz="3800" kern="0" dirty="0" err="1"/>
              <a:t>Mustaqil</a:t>
            </a:r>
            <a:r>
              <a:rPr lang="en-US" sz="3800" kern="0" dirty="0"/>
              <a:t> </a:t>
            </a:r>
            <a:r>
              <a:rPr lang="en-US" sz="3800" kern="0" dirty="0" err="1"/>
              <a:t>yechish</a:t>
            </a:r>
            <a:r>
              <a:rPr lang="en-US" sz="3800" kern="0" dirty="0"/>
              <a:t> </a:t>
            </a:r>
            <a:r>
              <a:rPr lang="en-US" sz="3800" kern="0" dirty="0" err="1"/>
              <a:t>uchun</a:t>
            </a:r>
            <a:r>
              <a:rPr lang="en-US" sz="3800" kern="0" dirty="0"/>
              <a:t> </a:t>
            </a:r>
            <a:r>
              <a:rPr lang="en-US" sz="3800" kern="0" dirty="0" err="1" smtClean="0"/>
              <a:t>topshiriqlar</a:t>
            </a:r>
            <a:endParaRPr lang="ru-RU" sz="3800" b="1" kern="0" dirty="0"/>
          </a:p>
        </p:txBody>
      </p:sp>
      <p:sp>
        <p:nvSpPr>
          <p:cNvPr id="7" name="Объект 2"/>
          <p:cNvSpPr>
            <a:spLocks noGrp="1"/>
          </p:cNvSpPr>
          <p:nvPr>
            <p:ph idx="4294967295"/>
          </p:nvPr>
        </p:nvSpPr>
        <p:spPr>
          <a:xfrm>
            <a:off x="107504" y="843557"/>
            <a:ext cx="8979617" cy="574884"/>
          </a:xfrm>
          <a:prstGeom prst="rect">
            <a:avLst/>
          </a:prstGeom>
        </p:spPr>
        <p:txBody>
          <a:bodyPr lIns="81643" tIns="40822" rIns="81643" bIns="40822"/>
          <a:lstStyle/>
          <a:p>
            <a:r>
              <a:rPr lang="en-US" sz="3200" b="1" dirty="0" smtClean="0"/>
              <a:t> </a:t>
            </a:r>
            <a:r>
              <a:rPr lang="en-US" sz="3200" b="1" i="1" dirty="0" smtClean="0"/>
              <a:t> </a:t>
            </a:r>
            <a:r>
              <a:rPr lang="en-US" sz="3200" b="1" dirty="0" smtClean="0"/>
              <a:t> 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77394" y="987574"/>
            <a:ext cx="879516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Darslik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 II 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qismining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37-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sahifasidagi  </a:t>
            </a:r>
          </a:p>
          <a:p>
            <a:pPr algn="ctr"/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117-118-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mashqlarni 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yechish</a:t>
            </a:r>
            <a:endParaRPr lang="en-US" sz="2800" b="1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909471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/>
          <p:cNvSpPr/>
          <p:nvPr/>
        </p:nvSpPr>
        <p:spPr>
          <a:xfrm>
            <a:off x="0" y="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-2" y="122361"/>
            <a:ext cx="914399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Mustaqil</a:t>
            </a:r>
            <a:r>
              <a:rPr lang="en-US" sz="2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bajarish</a:t>
            </a:r>
            <a:r>
              <a:rPr lang="en-US" sz="2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uchun</a:t>
            </a:r>
            <a:r>
              <a:rPr lang="en-US" sz="2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berilgan</a:t>
            </a:r>
            <a:r>
              <a:rPr lang="en-US" sz="2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mashqlarni</a:t>
            </a:r>
            <a:r>
              <a:rPr lang="en-US" sz="2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tekshirish</a:t>
            </a:r>
            <a:r>
              <a:rPr lang="en-US" sz="2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818"/>
          <a:stretch/>
        </p:blipFill>
        <p:spPr bwMode="auto">
          <a:xfrm>
            <a:off x="85711" y="1229607"/>
            <a:ext cx="8784976" cy="29747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8" name="Прямоугольник 17"/>
          <p:cNvSpPr/>
          <p:nvPr/>
        </p:nvSpPr>
        <p:spPr>
          <a:xfrm>
            <a:off x="-2" y="767942"/>
            <a:ext cx="907249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i="1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115-mashq</a:t>
            </a:r>
            <a:r>
              <a:rPr lang="en-US" sz="2400" b="1" i="1" dirty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id-ID" sz="2400" dirty="0"/>
              <a:t>Quyidagilardan qaysi biri davriy jarayonni ifodalaydi?</a:t>
            </a:r>
            <a:endParaRPr lang="ru-RU" sz="24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215515" y="4211603"/>
            <a:ext cx="162018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d-ID" sz="2400" b="1" dirty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a) davriy</a:t>
            </a:r>
            <a:r>
              <a:rPr lang="id-ID" sz="24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;</a:t>
            </a:r>
            <a:endParaRPr lang="ru-RU" sz="2400" b="1" dirty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2123728" y="4225074"/>
            <a:ext cx="158417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d-ID" sz="24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b</a:t>
            </a:r>
            <a:r>
              <a:rPr lang="id-ID" sz="2400" b="1" dirty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) davriy; </a:t>
            </a:r>
            <a:endParaRPr lang="ru-RU" sz="2400" b="1" dirty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4067944" y="4227305"/>
            <a:ext cx="169888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d-ID" sz="24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c</a:t>
            </a:r>
            <a:r>
              <a:rPr lang="id-ID" sz="2400" b="1" dirty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) davriy; </a:t>
            </a:r>
            <a:endParaRPr lang="ru-RU" sz="2400" b="1" dirty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6012160" y="4225074"/>
            <a:ext cx="244158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d-ID" sz="24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d</a:t>
            </a:r>
            <a:r>
              <a:rPr lang="id-ID" sz="2400" b="1" dirty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) davriy emas; </a:t>
            </a:r>
            <a:endParaRPr lang="ru-RU" sz="2400" b="1" dirty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717386" y="4630365"/>
            <a:ext cx="163859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d-ID" sz="2400" b="1" dirty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e) davriy; </a:t>
            </a:r>
            <a:endParaRPr lang="ru-RU" sz="2400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5121156" y="4597535"/>
            <a:ext cx="146706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d-ID" sz="2400" b="1" dirty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f) davriy 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469628670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21" grpId="0"/>
      <p:bldP spid="22" grpId="0"/>
      <p:bldP spid="23" grpId="0"/>
      <p:bldP spid="6" grpId="0"/>
      <p:bldP spid="7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/>
          <p:cNvSpPr/>
          <p:nvPr/>
        </p:nvSpPr>
        <p:spPr>
          <a:xfrm>
            <a:off x="0" y="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Прямоугольник 1"/>
              <p:cNvSpPr/>
              <p:nvPr/>
            </p:nvSpPr>
            <p:spPr>
              <a:xfrm>
                <a:off x="-2" y="122361"/>
                <a:ext cx="9143999" cy="52322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r>
                      <a:rPr lang="ru-RU" sz="2800" b="1" i="1" dirty="0" smtClean="0">
                        <a:solidFill>
                          <a:schemeClr val="bg1"/>
                        </a:solidFill>
                        <a:latin typeface="Cambria Math"/>
                      </a:rPr>
                      <m:t>𝒚</m:t>
                    </m:r>
                    <m:r>
                      <a:rPr lang="ru-RU" sz="2800" b="1" i="1" dirty="0" smtClean="0">
                        <a:solidFill>
                          <a:schemeClr val="bg1"/>
                        </a:solidFill>
                        <a:latin typeface="Cambria Math"/>
                      </a:rPr>
                      <m:t>=</m:t>
                    </m:r>
                    <m:r>
                      <a:rPr lang="ru-RU" sz="2800" b="1" i="1" dirty="0" smtClean="0">
                        <a:solidFill>
                          <a:schemeClr val="bg1"/>
                        </a:solidFill>
                        <a:latin typeface="Cambria Math"/>
                      </a:rPr>
                      <m:t>𝒔𝒊𝒏𝒙</m:t>
                    </m:r>
                    <m:r>
                      <a:rPr lang="ru-RU" sz="2800" b="1" i="1" dirty="0" smtClean="0">
                        <a:solidFill>
                          <a:schemeClr val="bg1"/>
                        </a:solidFill>
                        <a:latin typeface="Cambria Math"/>
                      </a:rPr>
                      <m:t>, </m:t>
                    </m:r>
                    <m:r>
                      <a:rPr lang="ru-RU" sz="2800" b="1" i="1" dirty="0" smtClean="0">
                        <a:solidFill>
                          <a:schemeClr val="bg1"/>
                        </a:solidFill>
                        <a:latin typeface="Cambria Math"/>
                      </a:rPr>
                      <m:t>𝒚</m:t>
                    </m:r>
                    <m:r>
                      <a:rPr lang="ru-RU" sz="2800" b="1" i="1" dirty="0" smtClean="0">
                        <a:solidFill>
                          <a:schemeClr val="bg1"/>
                        </a:solidFill>
                        <a:latin typeface="Cambria Math"/>
                      </a:rPr>
                      <m:t>=</m:t>
                    </m:r>
                    <m:r>
                      <a:rPr lang="ru-RU" sz="2800" b="1" i="1" dirty="0" smtClean="0">
                        <a:solidFill>
                          <a:schemeClr val="bg1"/>
                        </a:solidFill>
                        <a:latin typeface="Cambria Math"/>
                      </a:rPr>
                      <m:t>𝒄𝒐𝒔𝒙</m:t>
                    </m:r>
                    <m:r>
                      <a:rPr lang="ru-RU" sz="2800" b="1" i="1" dirty="0" smtClean="0">
                        <a:solidFill>
                          <a:schemeClr val="bg1"/>
                        </a:solidFill>
                        <a:latin typeface="Cambria Math"/>
                      </a:rPr>
                      <m:t> </m:t>
                    </m:r>
                  </m:oMath>
                </a14:m>
                <a:r>
                  <a:rPr lang="en-US" sz="2800" b="1" dirty="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</a:rPr>
                  <a:t>funksiyalar</a:t>
                </a:r>
                <a:endParaRPr lang="ru-RU" sz="28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" name="Прямоугольник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2" y="122361"/>
                <a:ext cx="9143999" cy="523220"/>
              </a:xfrm>
              <a:prstGeom prst="rect">
                <a:avLst/>
              </a:prstGeom>
              <a:blipFill rotWithShape="1">
                <a:blip r:embed="rId2"/>
                <a:stretch>
                  <a:fillRect t="-11628" b="-3139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Прямоугольник 2"/>
          <p:cNvSpPr/>
          <p:nvPr/>
        </p:nvSpPr>
        <p:spPr>
          <a:xfrm>
            <a:off x="89534" y="843558"/>
            <a:ext cx="8856984" cy="11387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 smtClean="0">
                <a:latin typeface="Arial" pitchFamily="34" charset="0"/>
                <a:cs typeface="Arial" pitchFamily="34" charset="0"/>
              </a:rPr>
              <a:t>T</a:t>
            </a:r>
            <a:r>
              <a:rPr lang="id-ID" sz="2400" dirty="0" smtClean="0">
                <a:latin typeface="Arial" pitchFamily="34" charset="0"/>
                <a:cs typeface="Arial" pitchFamily="34" charset="0"/>
              </a:rPr>
              <a:t>o‘g‘ri </a:t>
            </a:r>
            <a:r>
              <a:rPr lang="id-ID" sz="2400" dirty="0">
                <a:latin typeface="Arial" pitchFamily="34" charset="0"/>
                <a:cs typeface="Arial" pitchFamily="34" charset="0"/>
              </a:rPr>
              <a:t>burchakli uchburchakda </a:t>
            </a:r>
            <a:r>
              <a:rPr lang="id-ID" sz="2400" i="1" dirty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a, b </a:t>
            </a:r>
            <a:r>
              <a:rPr lang="id-ID" sz="2400" dirty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− katetlar</a:t>
            </a:r>
            <a:r>
              <a:rPr lang="id-ID" sz="2400" dirty="0">
                <a:latin typeface="Arial" pitchFamily="34" charset="0"/>
                <a:cs typeface="Arial" pitchFamily="34" charset="0"/>
              </a:rPr>
              <a:t>, </a:t>
            </a:r>
            <a:r>
              <a:rPr lang="id-ID" sz="2400" i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c </a:t>
            </a:r>
            <a:r>
              <a:rPr lang="id-ID" sz="24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− gipotenuza </a:t>
            </a:r>
            <a:r>
              <a:rPr lang="id-ID" sz="2400" dirty="0">
                <a:latin typeface="Arial" pitchFamily="34" charset="0"/>
                <a:cs typeface="Arial" pitchFamily="34" charset="0"/>
              </a:rPr>
              <a:t>bo‘lsin. α </a:t>
            </a:r>
            <a:r>
              <a:rPr lang="id-ID" sz="2400" dirty="0" smtClean="0">
                <a:latin typeface="Arial" pitchFamily="34" charset="0"/>
                <a:cs typeface="Arial" pitchFamily="34" charset="0"/>
              </a:rPr>
              <a:t>deb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id-ID" sz="2400" i="1" dirty="0" smtClean="0">
                <a:latin typeface="Arial" pitchFamily="34" charset="0"/>
                <a:cs typeface="Arial" pitchFamily="34" charset="0"/>
              </a:rPr>
              <a:t>a </a:t>
            </a:r>
            <a:r>
              <a:rPr lang="id-ID" sz="2400" dirty="0">
                <a:latin typeface="Arial" pitchFamily="34" charset="0"/>
                <a:cs typeface="Arial" pitchFamily="34" charset="0"/>
              </a:rPr>
              <a:t>katetga qarama-qarshi burchakni belgilaymiz 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id-ID" sz="2000" dirty="0" smtClean="0">
                <a:latin typeface="Arial" pitchFamily="34" charset="0"/>
                <a:cs typeface="Arial" pitchFamily="34" charset="0"/>
              </a:rPr>
              <a:t>(</a:t>
            </a:r>
            <a:r>
              <a:rPr lang="id-ID" sz="2000" dirty="0">
                <a:latin typeface="Arial" pitchFamily="34" charset="0"/>
                <a:cs typeface="Arial" pitchFamily="34" charset="0"/>
              </a:rPr>
              <a:t>1- rasmga qarang).</a:t>
            </a:r>
            <a:endParaRPr lang="ru-RU" sz="2000" dirty="0"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Прямоугольник 5"/>
              <p:cNvSpPr/>
              <p:nvPr/>
            </p:nvSpPr>
            <p:spPr>
              <a:xfrm>
                <a:off x="251520" y="3772643"/>
                <a:ext cx="2798010" cy="63139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400" b="1" i="1" smtClean="0">
                        <a:solidFill>
                          <a:srgbClr val="0070C0"/>
                        </a:solidFill>
                        <a:latin typeface="Cambria Math"/>
                      </a:rPr>
                      <m:t>𝒔𝒊𝒏</m:t>
                    </m:r>
                    <m:r>
                      <a:rPr lang="en-US" sz="2400" b="1" i="1" smtClean="0">
                        <a:solidFill>
                          <a:srgbClr val="0070C0"/>
                        </a:solidFill>
                        <a:latin typeface="Cambria Math"/>
                        <a:ea typeface="Cambria Math"/>
                      </a:rPr>
                      <m:t>𝜶</m:t>
                    </m:r>
                    <m:r>
                      <a:rPr lang="en-US" sz="2400" b="1" i="1" smtClean="0">
                        <a:solidFill>
                          <a:srgbClr val="0070C0"/>
                        </a:solidFill>
                        <a:latin typeface="Cambria Math"/>
                        <a:ea typeface="Cambria Math"/>
                      </a:rPr>
                      <m:t>=</m:t>
                    </m:r>
                    <m:f>
                      <m:fPr>
                        <m:ctrlPr>
                          <a:rPr lang="en-US" sz="2400" b="1" i="1" smtClean="0">
                            <a:solidFill>
                              <a:srgbClr val="0070C0"/>
                            </a:solidFill>
                            <a:latin typeface="Cambria Math"/>
                            <a:ea typeface="Cambria Math"/>
                          </a:rPr>
                        </m:ctrlPr>
                      </m:fPr>
                      <m:num>
                        <m:r>
                          <a:rPr lang="en-US" sz="2400" b="1" i="1" smtClean="0">
                            <a:solidFill>
                              <a:srgbClr val="0070C0"/>
                            </a:solidFill>
                            <a:latin typeface="Cambria Math"/>
                            <a:ea typeface="Cambria Math"/>
                          </a:rPr>
                          <m:t>𝒂</m:t>
                        </m:r>
                      </m:num>
                      <m:den>
                        <m:r>
                          <a:rPr lang="en-US" sz="2400" b="1" i="1" smtClean="0">
                            <a:solidFill>
                              <a:srgbClr val="0070C0"/>
                            </a:solidFill>
                            <a:latin typeface="Cambria Math"/>
                            <a:ea typeface="Cambria Math"/>
                          </a:rPr>
                          <m:t>𝒄</m:t>
                        </m:r>
                      </m:den>
                    </m:f>
                    <m:r>
                      <a:rPr lang="en-US" sz="2400" b="1" i="1" smtClean="0">
                        <a:solidFill>
                          <a:srgbClr val="0070C0"/>
                        </a:solidFill>
                        <a:latin typeface="Cambria Math"/>
                        <a:ea typeface="Cambria Math"/>
                      </a:rPr>
                      <m:t>,</m:t>
                    </m:r>
                  </m:oMath>
                </a14:m>
                <a:r>
                  <a:rPr lang="en-US" sz="2400" b="1" dirty="0" smtClean="0">
                    <a:solidFill>
                      <a:srgbClr val="0070C0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US" sz="2400" b="1" i="0" smtClean="0">
                        <a:solidFill>
                          <a:srgbClr val="0070C0"/>
                        </a:solidFill>
                        <a:latin typeface="Cambria Math"/>
                      </a:rPr>
                      <m:t>𝐜𝐨𝐬</m:t>
                    </m:r>
                    <m:r>
                      <a:rPr lang="ru-RU" sz="2400" b="1" i="1">
                        <a:solidFill>
                          <a:srgbClr val="0070C0"/>
                        </a:solidFill>
                        <a:latin typeface="Cambria Math"/>
                      </a:rPr>
                      <m:t>𝜶</m:t>
                    </m:r>
                    <m:r>
                      <a:rPr lang="ru-RU" sz="2400" b="1" i="1">
                        <a:solidFill>
                          <a:srgbClr val="0070C0"/>
                        </a:solidFill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ru-RU" sz="2400" b="1" i="1" smtClean="0">
                            <a:solidFill>
                              <a:srgbClr val="0070C0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en-US" sz="2400" b="1" i="1" smtClean="0">
                            <a:solidFill>
                              <a:srgbClr val="0070C0"/>
                            </a:solidFill>
                            <a:latin typeface="Cambria Math"/>
                          </a:rPr>
                          <m:t>𝒃</m:t>
                        </m:r>
                      </m:num>
                      <m:den>
                        <m:r>
                          <a:rPr lang="en-US" sz="2400" b="1" i="1" smtClean="0">
                            <a:solidFill>
                              <a:srgbClr val="0070C0"/>
                            </a:solidFill>
                            <a:latin typeface="Cambria Math"/>
                          </a:rPr>
                          <m:t>𝒄</m:t>
                        </m:r>
                      </m:den>
                    </m:f>
                  </m:oMath>
                </a14:m>
                <a:endParaRPr lang="ru-RU" sz="2400" b="1" dirty="0"/>
              </a:p>
            </p:txBody>
          </p:sp>
        </mc:Choice>
        <mc:Fallback xmlns="">
          <p:sp>
            <p:nvSpPr>
              <p:cNvPr id="6" name="Прямоугольник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1520" y="3772643"/>
                <a:ext cx="2798010" cy="631391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184" r="3159"/>
          <a:stretch/>
        </p:blipFill>
        <p:spPr bwMode="auto">
          <a:xfrm>
            <a:off x="117512" y="1982331"/>
            <a:ext cx="3014557" cy="1475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7" name="Прямоугольник 16"/>
              <p:cNvSpPr/>
              <p:nvPr/>
            </p:nvSpPr>
            <p:spPr>
              <a:xfrm>
                <a:off x="251520" y="4533693"/>
                <a:ext cx="3578224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400" b="1" i="1" smtClean="0">
                        <a:solidFill>
                          <a:srgbClr val="FF0000"/>
                        </a:solidFill>
                        <a:latin typeface="Cambria Math"/>
                        <a:ea typeface="Cambria Math"/>
                      </a:rPr>
                      <m:t>𝒂</m:t>
                    </m:r>
                    <m:r>
                      <a:rPr lang="en-US" sz="2400" b="1" i="1" smtClean="0">
                        <a:solidFill>
                          <a:srgbClr val="FF0000"/>
                        </a:solidFill>
                        <a:latin typeface="Cambria Math"/>
                        <a:ea typeface="Cambria Math"/>
                      </a:rPr>
                      <m:t>=</m:t>
                    </m:r>
                    <m:r>
                      <a:rPr lang="en-US" sz="2400" b="1" i="1">
                        <a:solidFill>
                          <a:srgbClr val="FF0000"/>
                        </a:solidFill>
                        <a:latin typeface="Cambria Math"/>
                      </a:rPr>
                      <m:t>𝒄</m:t>
                    </m:r>
                    <m:r>
                      <a:rPr lang="en-US" sz="2400" b="1" i="1">
                        <a:solidFill>
                          <a:srgbClr val="FF0000"/>
                        </a:solidFill>
                        <a:latin typeface="Cambria Math"/>
                        <a:ea typeface="Cambria Math"/>
                      </a:rPr>
                      <m:t>∙</m:t>
                    </m:r>
                    <m:r>
                      <a:rPr lang="en-US" sz="2400" b="1" i="1">
                        <a:solidFill>
                          <a:srgbClr val="FF0000"/>
                        </a:solidFill>
                        <a:latin typeface="Cambria Math"/>
                      </a:rPr>
                      <m:t>𝒔𝒊𝒏</m:t>
                    </m:r>
                    <m:r>
                      <a:rPr lang="en-US" sz="2400" b="1" i="1">
                        <a:solidFill>
                          <a:srgbClr val="FF0000"/>
                        </a:solidFill>
                        <a:latin typeface="Cambria Math"/>
                        <a:ea typeface="Cambria Math"/>
                      </a:rPr>
                      <m:t>𝜶</m:t>
                    </m:r>
                    <m:r>
                      <a:rPr lang="en-US" sz="2400" b="1" i="1" smtClean="0">
                        <a:solidFill>
                          <a:srgbClr val="FF0000"/>
                        </a:solidFill>
                        <a:latin typeface="Cambria Math"/>
                        <a:ea typeface="Cambria Math"/>
                      </a:rPr>
                      <m:t>,</m:t>
                    </m:r>
                  </m:oMath>
                </a14:m>
                <a:r>
                  <a:rPr lang="en-US" sz="2400" b="1" dirty="0" smtClean="0">
                    <a:solidFill>
                      <a:srgbClr val="FF0000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US" sz="2400" b="1" i="1" smtClean="0">
                        <a:solidFill>
                          <a:srgbClr val="FF0000"/>
                        </a:solidFill>
                        <a:latin typeface="Cambria Math"/>
                      </a:rPr>
                      <m:t>𝒃</m:t>
                    </m:r>
                    <m:r>
                      <a:rPr lang="ru-RU" sz="2400" b="1" i="1">
                        <a:solidFill>
                          <a:srgbClr val="FF0000"/>
                        </a:solidFill>
                        <a:latin typeface="Cambria Math"/>
                      </a:rPr>
                      <m:t>=</m:t>
                    </m:r>
                    <m:r>
                      <a:rPr lang="en-US" sz="2400" b="1" i="1">
                        <a:solidFill>
                          <a:srgbClr val="FF0000"/>
                        </a:solidFill>
                        <a:latin typeface="Cambria Math"/>
                      </a:rPr>
                      <m:t>𝐜</m:t>
                    </m:r>
                    <m:r>
                      <a:rPr lang="en-US" sz="2400" b="1" i="1">
                        <a:solidFill>
                          <a:srgbClr val="FF0000"/>
                        </a:solidFill>
                        <a:latin typeface="Cambria Math"/>
                        <a:ea typeface="Cambria Math"/>
                      </a:rPr>
                      <m:t>∙</m:t>
                    </m:r>
                    <m:r>
                      <a:rPr lang="en-US" sz="2400" b="1" i="1">
                        <a:solidFill>
                          <a:srgbClr val="FF0000"/>
                        </a:solidFill>
                        <a:latin typeface="Cambria Math"/>
                      </a:rPr>
                      <m:t>𝐜𝐨𝐬</m:t>
                    </m:r>
                    <m:r>
                      <a:rPr lang="ru-RU" sz="2400" b="1" i="1">
                        <a:solidFill>
                          <a:srgbClr val="FF0000"/>
                        </a:solidFill>
                        <a:latin typeface="Cambria Math"/>
                      </a:rPr>
                      <m:t>𝜶</m:t>
                    </m:r>
                  </m:oMath>
                </a14:m>
                <a:endParaRPr lang="ru-RU" sz="2400" b="1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7" name="Прямоугольник 1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1520" y="4533693"/>
                <a:ext cx="3578224" cy="461665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Прямоугольник 6"/>
          <p:cNvSpPr/>
          <p:nvPr/>
        </p:nvSpPr>
        <p:spPr>
          <a:xfrm>
            <a:off x="3132602" y="1707654"/>
            <a:ext cx="5814449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d-ID" sz="2000" dirty="0" smtClean="0">
                <a:latin typeface="Arial" pitchFamily="34" charset="0"/>
                <a:cs typeface="Arial" pitchFamily="34" charset="0"/>
              </a:rPr>
              <a:t>Gipotenuzani 1 deb olsak, 1- rasm 2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-</a:t>
            </a:r>
            <a:r>
              <a:rPr lang="id-ID" sz="2000" dirty="0" smtClean="0">
                <a:latin typeface="Arial" pitchFamily="34" charset="0"/>
                <a:cs typeface="Arial" pitchFamily="34" charset="0"/>
              </a:rPr>
              <a:t>rasmdagi ko‘rinishni oladi.</a:t>
            </a:r>
            <a:endParaRPr lang="ru-RU" sz="20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artisticCrisscrossEtching/>
                    </a14:imgEffect>
                    <a14:imgEffect>
                      <a14:sharpenSoften amount="50000"/>
                    </a14:imgEffect>
                    <a14:imgEffect>
                      <a14:brightnessContrast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0280"/>
          <a:stretch/>
        </p:blipFill>
        <p:spPr bwMode="auto">
          <a:xfrm>
            <a:off x="3419872" y="2415540"/>
            <a:ext cx="2484694" cy="15913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Прямоугольник 7"/>
          <p:cNvSpPr/>
          <p:nvPr/>
        </p:nvSpPr>
        <p:spPr>
          <a:xfrm>
            <a:off x="4048185" y="3996598"/>
            <a:ext cx="939681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600" i="1" dirty="0" smtClean="0">
                <a:latin typeface="Arial" pitchFamily="34" charset="0"/>
                <a:cs typeface="Arial" pitchFamily="34" charset="0"/>
              </a:rPr>
              <a:t>2</a:t>
            </a:r>
            <a:r>
              <a:rPr lang="id-ID" sz="1600" i="1" dirty="0" smtClean="0">
                <a:latin typeface="Arial" pitchFamily="34" charset="0"/>
                <a:cs typeface="Arial" pitchFamily="34" charset="0"/>
              </a:rPr>
              <a:t>- </a:t>
            </a:r>
            <a:r>
              <a:rPr lang="id-ID" sz="1600" i="1" dirty="0">
                <a:latin typeface="Arial" pitchFamily="34" charset="0"/>
                <a:cs typeface="Arial" pitchFamily="34" charset="0"/>
              </a:rPr>
              <a:t>rasm </a:t>
            </a:r>
            <a:endParaRPr lang="ru-RU" sz="1600" i="1" dirty="0"/>
          </a:p>
        </p:txBody>
      </p:sp>
      <p:sp>
        <p:nvSpPr>
          <p:cNvPr id="24" name="Прямоугольник 23"/>
          <p:cNvSpPr/>
          <p:nvPr/>
        </p:nvSpPr>
        <p:spPr>
          <a:xfrm>
            <a:off x="1307349" y="3457531"/>
            <a:ext cx="939681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d-ID" sz="1600" i="1" dirty="0">
                <a:latin typeface="Arial" pitchFamily="34" charset="0"/>
                <a:cs typeface="Arial" pitchFamily="34" charset="0"/>
              </a:rPr>
              <a:t>1- rasm </a:t>
            </a:r>
            <a:endParaRPr lang="ru-RU" sz="1600" i="1" dirty="0"/>
          </a:p>
        </p:txBody>
      </p:sp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46202" y="2359850"/>
            <a:ext cx="2173671" cy="19493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5" name="Прямоугольник 24"/>
          <p:cNvSpPr/>
          <p:nvPr/>
        </p:nvSpPr>
        <p:spPr>
          <a:xfrm>
            <a:off x="7363196" y="4404387"/>
            <a:ext cx="939681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600" i="1" dirty="0" smtClean="0">
                <a:latin typeface="Arial" pitchFamily="34" charset="0"/>
                <a:cs typeface="Arial" pitchFamily="34" charset="0"/>
              </a:rPr>
              <a:t>3</a:t>
            </a:r>
            <a:r>
              <a:rPr lang="id-ID" sz="1600" i="1" dirty="0" smtClean="0">
                <a:latin typeface="Arial" pitchFamily="34" charset="0"/>
                <a:cs typeface="Arial" pitchFamily="34" charset="0"/>
              </a:rPr>
              <a:t>- </a:t>
            </a:r>
            <a:r>
              <a:rPr lang="id-ID" sz="1600" i="1" dirty="0">
                <a:latin typeface="Arial" pitchFamily="34" charset="0"/>
                <a:cs typeface="Arial" pitchFamily="34" charset="0"/>
              </a:rPr>
              <a:t>rasm </a:t>
            </a:r>
            <a:endParaRPr lang="ru-RU" sz="1600" i="1" dirty="0"/>
          </a:p>
        </p:txBody>
      </p:sp>
    </p:spTree>
    <p:extLst>
      <p:ext uri="{BB962C8B-B14F-4D97-AF65-F5344CB8AC3E}">
        <p14:creationId xmlns:p14="http://schemas.microsoft.com/office/powerpoint/2010/main" val="2650995337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7" grpId="0"/>
      <p:bldP spid="7" grpId="0"/>
      <p:bldP spid="24" grpId="0"/>
      <p:bldP spid="2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/>
          <p:cNvSpPr/>
          <p:nvPr/>
        </p:nvSpPr>
        <p:spPr>
          <a:xfrm>
            <a:off x="0" y="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Прямоугольник 1"/>
              <p:cNvSpPr/>
              <p:nvPr/>
            </p:nvSpPr>
            <p:spPr>
              <a:xfrm>
                <a:off x="-2" y="122361"/>
                <a:ext cx="9143999" cy="52322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r>
                      <a:rPr lang="ru-RU" sz="2800" b="1" i="1" dirty="0">
                        <a:solidFill>
                          <a:schemeClr val="bg1"/>
                        </a:solidFill>
                        <a:latin typeface="Cambria Math"/>
                      </a:rPr>
                      <m:t>𝒚</m:t>
                    </m:r>
                    <m:r>
                      <a:rPr lang="ru-RU" sz="2800" b="1" i="1" dirty="0">
                        <a:solidFill>
                          <a:schemeClr val="bg1"/>
                        </a:solidFill>
                        <a:latin typeface="Cambria Math"/>
                      </a:rPr>
                      <m:t>=</m:t>
                    </m:r>
                    <m:r>
                      <a:rPr lang="ru-RU" sz="2800" b="1" i="1" dirty="0">
                        <a:solidFill>
                          <a:schemeClr val="bg1"/>
                        </a:solidFill>
                        <a:latin typeface="Cambria Math"/>
                      </a:rPr>
                      <m:t>𝒔𝒊𝒏𝒙</m:t>
                    </m:r>
                    <m:r>
                      <a:rPr lang="ru-RU" sz="2800" b="1" i="1" dirty="0">
                        <a:solidFill>
                          <a:schemeClr val="bg1"/>
                        </a:solidFill>
                        <a:latin typeface="Cambria Math"/>
                      </a:rPr>
                      <m:t>, </m:t>
                    </m:r>
                    <m:r>
                      <a:rPr lang="ru-RU" sz="2800" b="1" i="1" dirty="0">
                        <a:solidFill>
                          <a:schemeClr val="bg1"/>
                        </a:solidFill>
                        <a:latin typeface="Cambria Math"/>
                      </a:rPr>
                      <m:t>𝒚</m:t>
                    </m:r>
                    <m:r>
                      <a:rPr lang="ru-RU" sz="2800" b="1" i="1" dirty="0">
                        <a:solidFill>
                          <a:schemeClr val="bg1"/>
                        </a:solidFill>
                        <a:latin typeface="Cambria Math"/>
                      </a:rPr>
                      <m:t>=</m:t>
                    </m:r>
                    <m:r>
                      <a:rPr lang="ru-RU" sz="2800" b="1" i="1" dirty="0">
                        <a:solidFill>
                          <a:schemeClr val="bg1"/>
                        </a:solidFill>
                        <a:latin typeface="Cambria Math"/>
                      </a:rPr>
                      <m:t>𝒄𝒐𝒔𝒙</m:t>
                    </m:r>
                    <m:r>
                      <a:rPr lang="ru-RU" sz="2800" b="1" i="1" dirty="0">
                        <a:solidFill>
                          <a:schemeClr val="bg1"/>
                        </a:solidFill>
                        <a:latin typeface="Cambria Math"/>
                      </a:rPr>
                      <m:t> </m:t>
                    </m:r>
                  </m:oMath>
                </a14:m>
                <a:r>
                  <a:rPr lang="en-US" sz="2800" b="1" dirty="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</a:rPr>
                  <a:t>funksiyalar</a:t>
                </a:r>
                <a:endParaRPr lang="ru-RU" sz="28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" name="Прямоугольник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2" y="122361"/>
                <a:ext cx="9143999" cy="523220"/>
              </a:xfrm>
              <a:prstGeom prst="rect">
                <a:avLst/>
              </a:prstGeom>
              <a:blipFill rotWithShape="1">
                <a:blip r:embed="rId2"/>
                <a:stretch>
                  <a:fillRect t="-11628" b="-3139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Прямоугольник 4"/>
              <p:cNvSpPr/>
              <p:nvPr/>
            </p:nvSpPr>
            <p:spPr>
              <a:xfrm>
                <a:off x="3555" y="767942"/>
                <a:ext cx="9140441" cy="212365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200" i="1" dirty="0" smtClean="0">
                        <a:latin typeface="Cambria Math"/>
                        <a:cs typeface="Arial" pitchFamily="34" charset="0"/>
                      </a:rPr>
                      <m:t>       </m:t>
                    </m:r>
                    <m:r>
                      <a:rPr lang="id-ID" sz="2200" i="1" dirty="0" smtClean="0">
                        <a:latin typeface="Cambria Math"/>
                        <a:cs typeface="Arial" pitchFamily="34" charset="0"/>
                      </a:rPr>
                      <m:t>𝛼</m:t>
                    </m:r>
                  </m:oMath>
                </a14:m>
                <a:r>
                  <a:rPr lang="id-ID" sz="2200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id-ID" sz="2200" dirty="0">
                    <a:latin typeface="Arial" pitchFamily="34" charset="0"/>
                    <a:cs typeface="Arial" pitchFamily="34" charset="0"/>
                  </a:rPr>
                  <a:t>burchakning sinusi deb </a:t>
                </a:r>
                <a14:m>
                  <m:oMath xmlns:m="http://schemas.openxmlformats.org/officeDocument/2006/math">
                    <m:r>
                      <a:rPr lang="id-ID" sz="2200" i="1" dirty="0" smtClean="0">
                        <a:latin typeface="Cambria Math"/>
                        <a:cs typeface="Arial" pitchFamily="34" charset="0"/>
                      </a:rPr>
                      <m:t>(1;0) </m:t>
                    </m:r>
                  </m:oMath>
                </a14:m>
                <a:r>
                  <a:rPr lang="id-ID" sz="2200" dirty="0">
                    <a:latin typeface="Arial" pitchFamily="34" charset="0"/>
                    <a:cs typeface="Arial" pitchFamily="34" charset="0"/>
                  </a:rPr>
                  <a:t>nuqtani koordinatalar boshi atrofida </a:t>
                </a:r>
                <a14:m>
                  <m:oMath xmlns:m="http://schemas.openxmlformats.org/officeDocument/2006/math">
                    <m:r>
                      <a:rPr lang="id-ID" sz="2200" i="1" dirty="0" smtClean="0">
                        <a:latin typeface="Cambria Math"/>
                        <a:cs typeface="Arial" pitchFamily="34" charset="0"/>
                      </a:rPr>
                      <m:t>𝛼</m:t>
                    </m:r>
                  </m:oMath>
                </a14:m>
                <a:r>
                  <a:rPr lang="id-ID" sz="2200" dirty="0">
                    <a:latin typeface="Arial" pitchFamily="34" charset="0"/>
                    <a:cs typeface="Arial" pitchFamily="34" charset="0"/>
                  </a:rPr>
                  <a:t> bur- chakka burish natijasida hosil bo‘lgan </a:t>
                </a:r>
                <a14:m>
                  <m:oMath xmlns:m="http://schemas.openxmlformats.org/officeDocument/2006/math">
                    <m:r>
                      <a:rPr lang="id-ID" sz="2200" i="1" dirty="0" smtClean="0">
                        <a:latin typeface="Cambria Math"/>
                        <a:cs typeface="Arial" pitchFamily="34" charset="0"/>
                      </a:rPr>
                      <m:t>𝐴</m:t>
                    </m:r>
                    <m:r>
                      <a:rPr lang="id-ID" sz="2200" i="1" baseline="-25000" dirty="0">
                        <a:latin typeface="Cambria Math"/>
                        <a:cs typeface="Arial" pitchFamily="34" charset="0"/>
                      </a:rPr>
                      <m:t>𝛼</m:t>
                    </m:r>
                  </m:oMath>
                </a14:m>
                <a:r>
                  <a:rPr lang="id-ID" sz="2200" dirty="0">
                    <a:latin typeface="Arial" pitchFamily="34" charset="0"/>
                    <a:cs typeface="Arial" pitchFamily="34" charset="0"/>
                  </a:rPr>
                  <a:t> nuqtaning ordinatasiga aytiladi (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id-ID" sz="2200" i="1" dirty="0" smtClean="0">
                        <a:solidFill>
                          <a:srgbClr val="FF0000"/>
                        </a:solidFill>
                        <a:latin typeface="Cambria Math"/>
                        <a:cs typeface="Arial" pitchFamily="34" charset="0"/>
                      </a:rPr>
                      <m:t>sin</m:t>
                    </m:r>
                    <m:r>
                      <a:rPr lang="id-ID" sz="2200" i="1" dirty="0" smtClean="0">
                        <a:solidFill>
                          <a:srgbClr val="FF0000"/>
                        </a:solidFill>
                        <a:latin typeface="Cambria Math"/>
                        <a:cs typeface="Arial" pitchFamily="34" charset="0"/>
                      </a:rPr>
                      <m:t>𝛼</m:t>
                    </m:r>
                  </m:oMath>
                </a14:m>
                <a:r>
                  <a:rPr lang="id-ID" sz="2200" dirty="0">
                    <a:latin typeface="Arial" pitchFamily="34" charset="0"/>
                    <a:cs typeface="Arial" pitchFamily="34" charset="0"/>
                  </a:rPr>
                  <a:t> kabi belgilanadi).</a:t>
                </a:r>
                <a:endParaRPr lang="ru-RU" sz="2200" dirty="0">
                  <a:latin typeface="Arial" pitchFamily="34" charset="0"/>
                  <a:cs typeface="Arial" pitchFamily="34" charset="0"/>
                </a:endParaRPr>
              </a:p>
              <a:p>
                <a:r>
                  <a:rPr lang="en-US" sz="2200" dirty="0" smtClean="0">
                    <a:latin typeface="Arial" pitchFamily="34" charset="0"/>
                    <a:cs typeface="Arial" pitchFamily="34" charset="0"/>
                  </a:rPr>
                  <a:t>       H</a:t>
                </a:r>
                <a:r>
                  <a:rPr lang="id-ID" sz="2200" dirty="0" smtClean="0">
                    <a:latin typeface="Arial" pitchFamily="34" charset="0"/>
                    <a:cs typeface="Arial" pitchFamily="34" charset="0"/>
                  </a:rPr>
                  <a:t>uddi </a:t>
                </a:r>
                <a:r>
                  <a:rPr lang="id-ID" sz="2200" dirty="0">
                    <a:latin typeface="Arial" pitchFamily="34" charset="0"/>
                    <a:cs typeface="Arial" pitchFamily="34" charset="0"/>
                  </a:rPr>
                  <a:t>shunday, </a:t>
                </a:r>
                <a14:m>
                  <m:oMath xmlns:m="http://schemas.openxmlformats.org/officeDocument/2006/math">
                    <m:r>
                      <a:rPr lang="id-ID" sz="2200" i="1" dirty="0" smtClean="0">
                        <a:latin typeface="Cambria Math"/>
                        <a:cs typeface="Arial" pitchFamily="34" charset="0"/>
                      </a:rPr>
                      <m:t>𝛼</m:t>
                    </m:r>
                  </m:oMath>
                </a14:m>
                <a:r>
                  <a:rPr lang="id-ID" sz="2200" dirty="0">
                    <a:latin typeface="Arial" pitchFamily="34" charset="0"/>
                    <a:cs typeface="Arial" pitchFamily="34" charset="0"/>
                  </a:rPr>
                  <a:t> burchakning kosinusi deb </a:t>
                </a:r>
                <a14:m>
                  <m:oMath xmlns:m="http://schemas.openxmlformats.org/officeDocument/2006/math">
                    <m:r>
                      <a:rPr lang="id-ID" sz="2200" i="1" dirty="0" smtClean="0">
                        <a:latin typeface="Cambria Math"/>
                        <a:cs typeface="Arial" pitchFamily="34" charset="0"/>
                      </a:rPr>
                      <m:t>(1; 0) </m:t>
                    </m:r>
                  </m:oMath>
                </a14:m>
                <a:r>
                  <a:rPr lang="id-ID" sz="2200" dirty="0">
                    <a:latin typeface="Arial" pitchFamily="34" charset="0"/>
                    <a:cs typeface="Arial" pitchFamily="34" charset="0"/>
                  </a:rPr>
                  <a:t>nuqtani koordinatalar boshi atrofida </a:t>
                </a:r>
                <a14:m>
                  <m:oMath xmlns:m="http://schemas.openxmlformats.org/officeDocument/2006/math">
                    <m:r>
                      <a:rPr lang="id-ID" sz="2200" i="1" dirty="0" smtClean="0">
                        <a:latin typeface="Cambria Math"/>
                        <a:cs typeface="Arial" pitchFamily="34" charset="0"/>
                      </a:rPr>
                      <m:t>𝛼</m:t>
                    </m:r>
                  </m:oMath>
                </a14:m>
                <a:r>
                  <a:rPr lang="id-ID" sz="2200" dirty="0">
                    <a:latin typeface="Arial" pitchFamily="34" charset="0"/>
                    <a:cs typeface="Arial" pitchFamily="34" charset="0"/>
                  </a:rPr>
                  <a:t> burchakka burish natijasida hosil bo‘lgan </a:t>
                </a:r>
                <a14:m>
                  <m:oMath xmlns:m="http://schemas.openxmlformats.org/officeDocument/2006/math">
                    <m:r>
                      <a:rPr lang="id-ID" sz="2200" i="1" dirty="0" smtClean="0">
                        <a:latin typeface="Cambria Math"/>
                        <a:cs typeface="Arial" pitchFamily="34" charset="0"/>
                      </a:rPr>
                      <m:t>𝐴</m:t>
                    </m:r>
                    <m:r>
                      <a:rPr lang="id-ID" sz="2200" i="1" baseline="-25000" dirty="0">
                        <a:latin typeface="Cambria Math"/>
                        <a:cs typeface="Arial" pitchFamily="34" charset="0"/>
                      </a:rPr>
                      <m:t>𝛼</m:t>
                    </m:r>
                  </m:oMath>
                </a14:m>
                <a:r>
                  <a:rPr lang="id-ID" sz="2200" dirty="0">
                    <a:latin typeface="Arial" pitchFamily="34" charset="0"/>
                    <a:cs typeface="Arial" pitchFamily="34" charset="0"/>
                  </a:rPr>
                  <a:t> nuqtaning </a:t>
                </a:r>
                <a:r>
                  <a:rPr lang="id-ID" sz="2200" dirty="0" smtClean="0">
                    <a:latin typeface="Arial" pitchFamily="34" charset="0"/>
                    <a:cs typeface="Arial" pitchFamily="34" charset="0"/>
                  </a:rPr>
                  <a:t>abssissasiga </a:t>
                </a:r>
                <a:r>
                  <a:rPr lang="id-ID" sz="2200" dirty="0">
                    <a:latin typeface="Arial" pitchFamily="34" charset="0"/>
                    <a:cs typeface="Arial" pitchFamily="34" charset="0"/>
                  </a:rPr>
                  <a:t>aytiladi (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id-ID" sz="2200" i="1" dirty="0" smtClean="0">
                        <a:solidFill>
                          <a:srgbClr val="FF0000"/>
                        </a:solidFill>
                        <a:latin typeface="Cambria Math"/>
                        <a:cs typeface="Arial" pitchFamily="34" charset="0"/>
                      </a:rPr>
                      <m:t>cos</m:t>
                    </m:r>
                    <m:r>
                      <a:rPr lang="id-ID" sz="2200" i="1" dirty="0" smtClean="0">
                        <a:solidFill>
                          <a:srgbClr val="FF0000"/>
                        </a:solidFill>
                        <a:latin typeface="Cambria Math"/>
                        <a:cs typeface="Arial" pitchFamily="34" charset="0"/>
                      </a:rPr>
                      <m:t>𝛼</m:t>
                    </m:r>
                  </m:oMath>
                </a14:m>
                <a:r>
                  <a:rPr lang="id-ID" sz="2200" dirty="0">
                    <a:latin typeface="Arial" pitchFamily="34" charset="0"/>
                    <a:cs typeface="Arial" pitchFamily="34" charset="0"/>
                  </a:rPr>
                  <a:t> kabi belgilanadi).</a:t>
                </a:r>
                <a:endParaRPr lang="ru-RU" sz="22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5" name="Прямоугольник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55" y="767942"/>
                <a:ext cx="9140441" cy="2123658"/>
              </a:xfrm>
              <a:prstGeom prst="rect">
                <a:avLst/>
              </a:prstGeom>
              <a:blipFill rotWithShape="1">
                <a:blip r:embed="rId3"/>
                <a:stretch>
                  <a:fillRect l="-867" t="-1437" b="-517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956"/>
          <a:stretch/>
        </p:blipFill>
        <p:spPr bwMode="auto">
          <a:xfrm>
            <a:off x="251520" y="2891600"/>
            <a:ext cx="8568952" cy="2251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366552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184" r="3159"/>
          <a:stretch/>
        </p:blipFill>
        <p:spPr bwMode="auto">
          <a:xfrm>
            <a:off x="179513" y="845702"/>
            <a:ext cx="2592288" cy="16561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5" name="Прямоугольник 4"/>
              <p:cNvSpPr/>
              <p:nvPr/>
            </p:nvSpPr>
            <p:spPr>
              <a:xfrm>
                <a:off x="2797554" y="820171"/>
                <a:ext cx="3548890" cy="83933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id-ID" sz="2200" dirty="0" smtClean="0">
                    <a:latin typeface="Arial" pitchFamily="34" charset="0"/>
                    <a:cs typeface="Arial" pitchFamily="34" charset="0"/>
                  </a:rPr>
                  <a:t>Pifagor teoremasiga ko‘ra</a:t>
                </a:r>
                <a:r>
                  <a:rPr lang="en-US" sz="2200" dirty="0" smtClean="0">
                    <a:latin typeface="Arial" pitchFamily="34" charset="0"/>
                    <a:cs typeface="Arial" pitchFamily="34" charset="0"/>
                  </a:rPr>
                  <a:t>: </a:t>
                </a:r>
                <a:r>
                  <a:rPr lang="ru-RU" sz="2400" dirty="0"/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sz="2400" b="1" i="1" smtClean="0">
                            <a:solidFill>
                              <a:srgbClr val="00B050"/>
                            </a:solidFill>
                            <a:latin typeface="Cambria Math"/>
                          </a:rPr>
                        </m:ctrlPr>
                      </m:sSupPr>
                      <m:e>
                        <m:r>
                          <a:rPr lang="en-US" sz="2400" b="1" i="1" smtClean="0">
                            <a:solidFill>
                              <a:srgbClr val="00B050"/>
                            </a:solidFill>
                            <a:latin typeface="Cambria Math"/>
                          </a:rPr>
                          <m:t>𝒂</m:t>
                        </m:r>
                      </m:e>
                      <m:sup>
                        <m:r>
                          <a:rPr lang="ru-RU" sz="2400" b="1" i="1">
                            <a:solidFill>
                              <a:srgbClr val="00B050"/>
                            </a:solidFill>
                            <a:latin typeface="Cambria Math"/>
                          </a:rPr>
                          <m:t>𝟐</m:t>
                        </m:r>
                      </m:sup>
                    </m:sSup>
                    <m:r>
                      <a:rPr lang="ru-RU" sz="2400" b="1" i="1">
                        <a:solidFill>
                          <a:srgbClr val="00B050"/>
                        </a:solidFill>
                        <a:latin typeface="Cambria Math"/>
                      </a:rPr>
                      <m:t>+</m:t>
                    </m:r>
                    <m:sSup>
                      <m:sSupPr>
                        <m:ctrlPr>
                          <a:rPr lang="ru-RU" sz="2400" b="1" i="1">
                            <a:solidFill>
                              <a:srgbClr val="00B050"/>
                            </a:solidFill>
                            <a:latin typeface="Cambria Math"/>
                          </a:rPr>
                        </m:ctrlPr>
                      </m:sSupPr>
                      <m:e>
                        <m:r>
                          <a:rPr lang="en-US" sz="2400" b="1" i="1" smtClean="0">
                            <a:solidFill>
                              <a:srgbClr val="00B050"/>
                            </a:solidFill>
                            <a:latin typeface="Cambria Math"/>
                          </a:rPr>
                          <m:t>𝒃</m:t>
                        </m:r>
                      </m:e>
                      <m:sup>
                        <m:r>
                          <a:rPr lang="ru-RU" sz="2400" b="1" i="1">
                            <a:solidFill>
                              <a:srgbClr val="00B050"/>
                            </a:solidFill>
                            <a:latin typeface="Cambria Math"/>
                          </a:rPr>
                          <m:t>𝟐</m:t>
                        </m:r>
                      </m:sup>
                    </m:sSup>
                    <m:r>
                      <a:rPr lang="ru-RU" sz="2400" b="1" i="1">
                        <a:solidFill>
                          <a:srgbClr val="00B050"/>
                        </a:solidFill>
                        <a:latin typeface="Cambria Math"/>
                      </a:rPr>
                      <m:t>=</m:t>
                    </m:r>
                    <m:sSup>
                      <m:sSupPr>
                        <m:ctrlPr>
                          <a:rPr lang="ru-RU" sz="2400" b="1" i="1" smtClean="0">
                            <a:solidFill>
                              <a:srgbClr val="00B050"/>
                            </a:solidFill>
                            <a:latin typeface="Cambria Math"/>
                          </a:rPr>
                        </m:ctrlPr>
                      </m:sSupPr>
                      <m:e>
                        <m:r>
                          <a:rPr lang="en-US" sz="2400" b="1" i="1" smtClean="0">
                            <a:solidFill>
                              <a:srgbClr val="00B050"/>
                            </a:solidFill>
                            <a:latin typeface="Cambria Math"/>
                          </a:rPr>
                          <m:t>𝒄</m:t>
                        </m:r>
                      </m:e>
                      <m:sup>
                        <m:r>
                          <a:rPr lang="en-US" sz="2400" b="1" i="1" smtClean="0">
                            <a:solidFill>
                              <a:srgbClr val="00B050"/>
                            </a:solidFill>
                            <a:latin typeface="Cambria Math"/>
                          </a:rPr>
                          <m:t>𝟐</m:t>
                        </m:r>
                      </m:sup>
                    </m:sSup>
                  </m:oMath>
                </a14:m>
                <a:endParaRPr lang="ru-RU" sz="2200" b="1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5" name="Прямоугольник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97554" y="820171"/>
                <a:ext cx="3548890" cy="839332"/>
              </a:xfrm>
              <a:prstGeom prst="rect">
                <a:avLst/>
              </a:prstGeom>
              <a:blipFill rotWithShape="1">
                <a:blip r:embed="rId4"/>
                <a:stretch>
                  <a:fillRect l="-859" t="-2190" r="-292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46443" y="845702"/>
            <a:ext cx="2763889" cy="16561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7" name="Прямоугольник 6"/>
              <p:cNvSpPr/>
              <p:nvPr/>
            </p:nvSpPr>
            <p:spPr>
              <a:xfrm>
                <a:off x="2555776" y="2343751"/>
                <a:ext cx="4011483" cy="54874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ru-RU" b="1" dirty="0" smtClean="0">
                    <a:solidFill>
                      <a:srgbClr val="FF0000"/>
                    </a:solidFill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b="1" i="1">
                            <a:solidFill>
                              <a:srgbClr val="FF0000"/>
                            </a:solidFill>
                            <a:latin typeface="Cambria Math"/>
                          </a:rPr>
                        </m:ctrlPr>
                      </m:sSupPr>
                      <m:e>
                        <m:r>
                          <a:rPr lang="ru-RU" b="1" i="1">
                            <a:solidFill>
                              <a:srgbClr val="FF0000"/>
                            </a:solidFill>
                            <a:latin typeface="Cambria Math"/>
                          </a:rPr>
                          <m:t>𝒔𝒊𝒏</m:t>
                        </m:r>
                      </m:e>
                      <m:sup>
                        <m:r>
                          <a:rPr lang="ru-RU" b="1" i="1">
                            <a:solidFill>
                              <a:srgbClr val="FF0000"/>
                            </a:solidFill>
                            <a:latin typeface="Cambria Math"/>
                          </a:rPr>
                          <m:t>𝟐</m:t>
                        </m:r>
                      </m:sup>
                    </m:sSup>
                    <m:r>
                      <a:rPr lang="ru-RU" b="1" i="1">
                        <a:solidFill>
                          <a:srgbClr val="FF0000"/>
                        </a:solidFill>
                        <a:latin typeface="Cambria Math"/>
                      </a:rPr>
                      <m:t>𝜶</m:t>
                    </m:r>
                    <m:r>
                      <a:rPr lang="ru-RU" b="1" i="1">
                        <a:solidFill>
                          <a:srgbClr val="FF0000"/>
                        </a:solidFill>
                        <a:latin typeface="Cambria Math"/>
                      </a:rPr>
                      <m:t>+</m:t>
                    </m:r>
                    <m:sSup>
                      <m:sSupPr>
                        <m:ctrlPr>
                          <a:rPr lang="ru-RU" b="1" i="1">
                            <a:solidFill>
                              <a:srgbClr val="FF0000"/>
                            </a:solidFill>
                            <a:latin typeface="Cambria Math"/>
                          </a:rPr>
                        </m:ctrlPr>
                      </m:sSupPr>
                      <m:e>
                        <m:r>
                          <a:rPr lang="ru-RU" b="1" i="1">
                            <a:solidFill>
                              <a:srgbClr val="FF0000"/>
                            </a:solidFill>
                            <a:latin typeface="Cambria Math"/>
                          </a:rPr>
                          <m:t>𝒄𝒐𝒔</m:t>
                        </m:r>
                      </m:e>
                      <m:sup>
                        <m:r>
                          <a:rPr lang="ru-RU" b="1" i="1">
                            <a:solidFill>
                              <a:srgbClr val="FF0000"/>
                            </a:solidFill>
                            <a:latin typeface="Cambria Math"/>
                          </a:rPr>
                          <m:t>𝟐</m:t>
                        </m:r>
                      </m:sup>
                    </m:sSup>
                    <m:r>
                      <a:rPr lang="ru-RU" b="1" i="1">
                        <a:solidFill>
                          <a:srgbClr val="FF0000"/>
                        </a:solidFill>
                        <a:latin typeface="Cambria Math"/>
                      </a:rPr>
                      <m:t>𝜶</m:t>
                    </m:r>
                    <m:r>
                      <a:rPr lang="ru-RU" b="1" i="1">
                        <a:solidFill>
                          <a:srgbClr val="FF0000"/>
                        </a:solidFill>
                        <a:latin typeface="Cambria Math"/>
                      </a:rPr>
                      <m:t>=</m:t>
                    </m:r>
                    <m:r>
                      <a:rPr lang="ru-RU" b="1" i="1">
                        <a:solidFill>
                          <a:srgbClr val="FF0000"/>
                        </a:solidFill>
                        <a:latin typeface="Cambria Math"/>
                      </a:rPr>
                      <m:t>𝟏</m:t>
                    </m:r>
                  </m:oMath>
                </a14:m>
                <a:r>
                  <a:rPr lang="en-US" b="1" dirty="0" smtClean="0">
                    <a:solidFill>
                      <a:srgbClr val="FF0000"/>
                    </a:solidFill>
                  </a:rPr>
                  <a:t>  </a:t>
                </a:r>
                <a:r>
                  <a:rPr lang="en-US" b="1" dirty="0" smtClean="0">
                    <a:solidFill>
                      <a:srgbClr val="0070C0"/>
                    </a:solidFill>
                  </a:rPr>
                  <a:t>(1)</a:t>
                </a:r>
                <a:endParaRPr lang="ru-RU" b="1" dirty="0">
                  <a:solidFill>
                    <a:srgbClr val="0070C0"/>
                  </a:solidFill>
                </a:endParaRPr>
              </a:p>
            </p:txBody>
          </p:sp>
        </mc:Choice>
        <mc:Fallback>
          <p:sp>
            <p:nvSpPr>
              <p:cNvPr id="7" name="Прямоугольник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55776" y="2343751"/>
                <a:ext cx="4011483" cy="548740"/>
              </a:xfrm>
              <a:prstGeom prst="rect">
                <a:avLst/>
              </a:prstGeom>
              <a:blipFill rotWithShape="1">
                <a:blip r:embed="rId7"/>
                <a:stretch>
                  <a:fillRect t="-8889" r="-2432" b="-3222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Прямоугольник 7"/>
              <p:cNvSpPr/>
              <p:nvPr/>
            </p:nvSpPr>
            <p:spPr>
              <a:xfrm>
                <a:off x="3163598" y="1563638"/>
                <a:ext cx="2958887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solidFill>
                            <a:srgbClr val="0070C0"/>
                          </a:solidFill>
                          <a:latin typeface="Cambria Math"/>
                          <a:ea typeface="Cambria Math"/>
                        </a:rPr>
                        <m:t>𝒂</m:t>
                      </m:r>
                      <m:r>
                        <a:rPr lang="en-US" sz="2400" b="1" i="1" smtClean="0">
                          <a:solidFill>
                            <a:srgbClr val="0070C0"/>
                          </a:solidFill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sz="2400" b="1" i="1">
                          <a:solidFill>
                            <a:srgbClr val="0070C0"/>
                          </a:solidFill>
                          <a:latin typeface="Cambria Math"/>
                        </a:rPr>
                        <m:t>𝒄</m:t>
                      </m:r>
                      <m:r>
                        <a:rPr lang="en-US" sz="2400" b="1" i="1">
                          <a:solidFill>
                            <a:srgbClr val="0070C0"/>
                          </a:solidFill>
                          <a:latin typeface="Cambria Math"/>
                          <a:ea typeface="Cambria Math"/>
                        </a:rPr>
                        <m:t>∙</m:t>
                      </m:r>
                      <m:r>
                        <a:rPr lang="en-US" sz="2400" b="1" i="1">
                          <a:solidFill>
                            <a:srgbClr val="0070C0"/>
                          </a:solidFill>
                          <a:latin typeface="Cambria Math"/>
                        </a:rPr>
                        <m:t>𝒔𝒊𝒏</m:t>
                      </m:r>
                      <m:r>
                        <a:rPr lang="en-US" sz="2400" b="1" i="1">
                          <a:solidFill>
                            <a:srgbClr val="0070C0"/>
                          </a:solidFill>
                          <a:latin typeface="Cambria Math"/>
                          <a:ea typeface="Cambria Math"/>
                        </a:rPr>
                        <m:t>𝜶</m:t>
                      </m:r>
                      <m:r>
                        <a:rPr lang="en-US" sz="2400" b="1" i="1" smtClean="0">
                          <a:solidFill>
                            <a:srgbClr val="0070C0"/>
                          </a:solidFill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sz="2400" b="1" i="1">
                          <a:solidFill>
                            <a:srgbClr val="0070C0"/>
                          </a:solidFill>
                          <a:latin typeface="Cambria Math"/>
                        </a:rPr>
                        <m:t>𝒔𝒊𝒏</m:t>
                      </m:r>
                      <m:r>
                        <a:rPr lang="en-US" sz="2400" b="1" i="1">
                          <a:solidFill>
                            <a:srgbClr val="0070C0"/>
                          </a:solidFill>
                          <a:latin typeface="Cambria Math"/>
                          <a:ea typeface="Cambria Math"/>
                        </a:rPr>
                        <m:t>𝜶</m:t>
                      </m:r>
                    </m:oMath>
                  </m:oMathPara>
                </a14:m>
                <a:endParaRPr lang="ru-RU" sz="2400" b="1" dirty="0">
                  <a:solidFill>
                    <a:srgbClr val="0070C0"/>
                  </a:solidFill>
                </a:endParaRPr>
              </a:p>
            </p:txBody>
          </p:sp>
        </mc:Choice>
        <mc:Fallback xmlns="">
          <p:sp>
            <p:nvSpPr>
              <p:cNvPr id="8" name="Прямоугольник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63598" y="1563638"/>
                <a:ext cx="2958887" cy="461665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Прямоугольник 8"/>
              <p:cNvSpPr/>
              <p:nvPr/>
            </p:nvSpPr>
            <p:spPr>
              <a:xfrm>
                <a:off x="3163598" y="1962815"/>
                <a:ext cx="2965299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solidFill>
                            <a:srgbClr val="0070C0"/>
                          </a:solidFill>
                          <a:latin typeface="Cambria Math"/>
                        </a:rPr>
                        <m:t>𝒃</m:t>
                      </m:r>
                      <m:r>
                        <a:rPr lang="ru-RU" sz="2400" b="1" i="1">
                          <a:solidFill>
                            <a:srgbClr val="0070C0"/>
                          </a:solidFill>
                          <a:latin typeface="Cambria Math"/>
                        </a:rPr>
                        <m:t>=</m:t>
                      </m:r>
                      <m:r>
                        <a:rPr lang="en-US" sz="2400" b="1" i="1">
                          <a:solidFill>
                            <a:srgbClr val="0070C0"/>
                          </a:solidFill>
                          <a:latin typeface="Cambria Math"/>
                        </a:rPr>
                        <m:t>𝐜</m:t>
                      </m:r>
                      <m:r>
                        <a:rPr lang="en-US" sz="2400" b="1" i="1">
                          <a:solidFill>
                            <a:srgbClr val="0070C0"/>
                          </a:solidFill>
                          <a:latin typeface="Cambria Math"/>
                          <a:ea typeface="Cambria Math"/>
                        </a:rPr>
                        <m:t>∙</m:t>
                      </m:r>
                      <m:r>
                        <a:rPr lang="en-US" sz="2400" b="1" i="1">
                          <a:solidFill>
                            <a:srgbClr val="0070C0"/>
                          </a:solidFill>
                          <a:latin typeface="Cambria Math"/>
                        </a:rPr>
                        <m:t>𝐜𝐨𝐬</m:t>
                      </m:r>
                      <m:r>
                        <a:rPr lang="ru-RU" sz="2400" b="1" i="1">
                          <a:solidFill>
                            <a:srgbClr val="0070C0"/>
                          </a:solidFill>
                          <a:latin typeface="Cambria Math"/>
                        </a:rPr>
                        <m:t>𝜶</m:t>
                      </m:r>
                      <m:r>
                        <a:rPr lang="en-US" sz="2400" b="1" i="1" smtClean="0">
                          <a:solidFill>
                            <a:srgbClr val="0070C0"/>
                          </a:solidFill>
                          <a:latin typeface="Cambria Math"/>
                        </a:rPr>
                        <m:t>=</m:t>
                      </m:r>
                      <m:r>
                        <a:rPr lang="en-US" sz="2400" b="1" i="1">
                          <a:solidFill>
                            <a:srgbClr val="0070C0"/>
                          </a:solidFill>
                          <a:latin typeface="Cambria Math"/>
                        </a:rPr>
                        <m:t>𝐜𝐨𝐬</m:t>
                      </m:r>
                      <m:r>
                        <a:rPr lang="ru-RU" sz="2400" b="1" i="1">
                          <a:solidFill>
                            <a:srgbClr val="0070C0"/>
                          </a:solidFill>
                          <a:latin typeface="Cambria Math"/>
                        </a:rPr>
                        <m:t>𝜶</m:t>
                      </m:r>
                    </m:oMath>
                  </m:oMathPara>
                </a14:m>
                <a:endParaRPr lang="ru-RU" sz="2400" b="1" dirty="0">
                  <a:solidFill>
                    <a:srgbClr val="0070C0"/>
                  </a:solidFill>
                </a:endParaRPr>
              </a:p>
            </p:txBody>
          </p:sp>
        </mc:Choice>
        <mc:Fallback xmlns="">
          <p:sp>
            <p:nvSpPr>
              <p:cNvPr id="9" name="Прямоугольник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63598" y="1962815"/>
                <a:ext cx="2965299" cy="461665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Прямоугольник 9"/>
              <p:cNvSpPr/>
              <p:nvPr/>
            </p:nvSpPr>
            <p:spPr>
              <a:xfrm>
                <a:off x="62476" y="2917562"/>
                <a:ext cx="9047856" cy="40011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2000" i="1" dirty="0" smtClean="0">
                    <a:latin typeface="Arial" pitchFamily="34" charset="0"/>
                    <a:cs typeface="Arial" pitchFamily="34" charset="0"/>
                  </a:rPr>
                  <a:t>(1)</a:t>
                </a:r>
                <a:r>
                  <a:rPr lang="id-ID" sz="2000" i="1" dirty="0" smtClean="0">
                    <a:latin typeface="Arial" pitchFamily="34" charset="0"/>
                    <a:cs typeface="Arial" pitchFamily="34" charset="0"/>
                  </a:rPr>
                  <a:t>– </a:t>
                </a:r>
                <a:r>
                  <a:rPr lang="id-ID" sz="2000" i="1" dirty="0">
                    <a:latin typeface="Arial" pitchFamily="34" charset="0"/>
                    <a:cs typeface="Arial" pitchFamily="34" charset="0"/>
                  </a:rPr>
                  <a:t>asosiy trigonometrik ayniyat o‘rinli, bunda </a:t>
                </a:r>
                <a14:m>
                  <m:oMath xmlns:m="http://schemas.openxmlformats.org/officeDocument/2006/math">
                    <m:r>
                      <a:rPr lang="id-ID" sz="2000" i="1" dirty="0" smtClean="0">
                        <a:solidFill>
                          <a:srgbClr val="7030A0"/>
                        </a:solidFill>
                        <a:latin typeface="Cambria Math"/>
                        <a:cs typeface="Arial" pitchFamily="34" charset="0"/>
                      </a:rPr>
                      <m:t>0°≤</m:t>
                    </m:r>
                    <m:r>
                      <a:rPr lang="id-ID" sz="2000" i="1" dirty="0" smtClean="0">
                        <a:solidFill>
                          <a:srgbClr val="7030A0"/>
                        </a:solidFill>
                        <a:latin typeface="Cambria Math"/>
                        <a:cs typeface="Arial" pitchFamily="34" charset="0"/>
                      </a:rPr>
                      <m:t>𝛼</m:t>
                    </m:r>
                    <m:r>
                      <a:rPr lang="id-ID" sz="2000" i="1" dirty="0" smtClean="0">
                        <a:solidFill>
                          <a:srgbClr val="7030A0"/>
                        </a:solidFill>
                        <a:latin typeface="Cambria Math"/>
                        <a:cs typeface="Arial" pitchFamily="34" charset="0"/>
                      </a:rPr>
                      <m:t>≤360°.</m:t>
                    </m:r>
                  </m:oMath>
                </a14:m>
                <a:endParaRPr lang="ru-RU" sz="2000" dirty="0">
                  <a:solidFill>
                    <a:srgbClr val="7030A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0" name="Прямоугольник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476" y="2917562"/>
                <a:ext cx="9047856" cy="400110"/>
              </a:xfrm>
              <a:prstGeom prst="rect">
                <a:avLst/>
              </a:prstGeom>
              <a:blipFill rotWithShape="1">
                <a:blip r:embed="rId10"/>
                <a:stretch>
                  <a:fillRect l="-674" t="-6154" b="-2923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Прямоугольник 10"/>
              <p:cNvSpPr/>
              <p:nvPr/>
            </p:nvSpPr>
            <p:spPr>
              <a:xfrm>
                <a:off x="106586" y="3961688"/>
                <a:ext cx="8930819" cy="120545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lnSpc>
                    <a:spcPct val="125000"/>
                  </a:lnSpc>
                </a:pPr>
                <a:r>
                  <a:rPr lang="id-ID" sz="2000" dirty="0" smtClean="0">
                    <a:solidFill>
                      <a:srgbClr val="0070C0"/>
                    </a:solidFill>
                    <a:latin typeface="Arial" pitchFamily="34" charset="0"/>
                    <a:cs typeface="Arial" pitchFamily="34" charset="0"/>
                  </a:rPr>
                  <a:t>Graduslarda berilgan α burchakning radian o‘lchovi</a:t>
                </a:r>
                <a:r>
                  <a:rPr lang="en-US" sz="2000" dirty="0" smtClean="0">
                    <a:solidFill>
                      <a:srgbClr val="0070C0"/>
                    </a:solidFill>
                    <a:latin typeface="Arial" pitchFamily="34" charset="0"/>
                    <a:cs typeface="Arial" pitchFamily="34" charset="0"/>
                  </a:rPr>
                  <a:t>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000" b="1" i="1" smtClean="0">
                            <a:solidFill>
                              <a:srgbClr val="7030A0"/>
                            </a:solidFill>
                            <a:latin typeface="Cambria Math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2000" b="1" i="1" smtClean="0">
                            <a:solidFill>
                              <a:srgbClr val="7030A0"/>
                            </a:solidFill>
                            <a:latin typeface="Cambria Math"/>
                            <a:ea typeface="Cambria Math"/>
                            <a:cs typeface="Arial" pitchFamily="34" charset="0"/>
                          </a:rPr>
                          <m:t>𝝅</m:t>
                        </m:r>
                      </m:num>
                      <m:den>
                        <m:sSup>
                          <m:sSupPr>
                            <m:ctrlPr>
                              <a:rPr lang="en-US" sz="2000" b="1" i="1" smtClean="0">
                                <a:solidFill>
                                  <a:srgbClr val="7030A0"/>
                                </a:solidFill>
                                <a:latin typeface="Cambria Math"/>
                                <a:cs typeface="Arial" pitchFamily="34" charset="0"/>
                              </a:rPr>
                            </m:ctrlPr>
                          </m:sSupPr>
                          <m:e>
                            <m:r>
                              <a:rPr lang="en-US" sz="2000" b="1" i="1" smtClean="0">
                                <a:solidFill>
                                  <a:srgbClr val="7030A0"/>
                                </a:solidFill>
                                <a:latin typeface="Cambria Math"/>
                                <a:cs typeface="Arial" pitchFamily="34" charset="0"/>
                              </a:rPr>
                              <m:t>𝟏𝟖𝟎</m:t>
                            </m:r>
                          </m:e>
                          <m:sup>
                            <m:r>
                              <a:rPr lang="en-US" sz="2000" b="1" i="1" smtClean="0">
                                <a:solidFill>
                                  <a:srgbClr val="7030A0"/>
                                </a:solidFill>
                                <a:latin typeface="Cambria Math"/>
                                <a:cs typeface="Arial" pitchFamily="34" charset="0"/>
                              </a:rPr>
                              <m:t>𝟎</m:t>
                            </m:r>
                          </m:sup>
                        </m:sSup>
                      </m:den>
                    </m:f>
                    <m:r>
                      <a:rPr lang="en-US" sz="2000" b="1" i="1" smtClean="0">
                        <a:solidFill>
                          <a:srgbClr val="7030A0"/>
                        </a:solidFill>
                        <a:latin typeface="Cambria Math"/>
                        <a:ea typeface="Cambria Math"/>
                        <a:cs typeface="Arial" pitchFamily="34" charset="0"/>
                      </a:rPr>
                      <m:t>𝜶</m:t>
                    </m:r>
                  </m:oMath>
                </a14:m>
                <a:r>
                  <a:rPr lang="en-US" sz="2000" b="1" i="1" dirty="0" smtClean="0">
                    <a:solidFill>
                      <a:srgbClr val="7030A0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id-ID" sz="2000" b="1" i="1" dirty="0" smtClean="0">
                    <a:solidFill>
                      <a:srgbClr val="7030A0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id-ID" sz="2000" dirty="0">
                    <a:solidFill>
                      <a:srgbClr val="0070C0"/>
                    </a:solidFill>
                    <a:latin typeface="Arial" pitchFamily="34" charset="0"/>
                    <a:cs typeface="Arial" pitchFamily="34" charset="0"/>
                  </a:rPr>
                  <a:t>ga </a:t>
                </a:r>
                <a:r>
                  <a:rPr lang="id-ID" sz="2000" dirty="0" smtClean="0">
                    <a:solidFill>
                      <a:srgbClr val="0070C0"/>
                    </a:solidFill>
                    <a:latin typeface="Arial" pitchFamily="34" charset="0"/>
                    <a:cs typeface="Arial" pitchFamily="34" charset="0"/>
                  </a:rPr>
                  <a:t>teng</a:t>
                </a:r>
                <a:r>
                  <a:rPr lang="en-US" sz="2000" dirty="0" smtClean="0">
                    <a:solidFill>
                      <a:srgbClr val="0070C0"/>
                    </a:solidFill>
                    <a:latin typeface="Arial" pitchFamily="34" charset="0"/>
                    <a:cs typeface="Arial" pitchFamily="34" charset="0"/>
                  </a:rPr>
                  <a:t>.</a:t>
                </a:r>
              </a:p>
              <a:p>
                <a:pPr>
                  <a:lnSpc>
                    <a:spcPct val="125000"/>
                  </a:lnSpc>
                </a:pPr>
                <a:r>
                  <a:rPr lang="en-US" sz="2000" dirty="0" err="1" smtClean="0">
                    <a:solidFill>
                      <a:srgbClr val="0070C0"/>
                    </a:solidFill>
                    <a:latin typeface="Arial" pitchFamily="34" charset="0"/>
                    <a:cs typeface="Arial" pitchFamily="34" charset="0"/>
                  </a:rPr>
                  <a:t>Radianlar</a:t>
                </a:r>
                <a:r>
                  <a:rPr lang="id-ID" sz="2000" dirty="0" smtClean="0">
                    <a:solidFill>
                      <a:srgbClr val="0070C0"/>
                    </a:solidFill>
                    <a:latin typeface="Arial" pitchFamily="34" charset="0"/>
                    <a:cs typeface="Arial" pitchFamily="34" charset="0"/>
                  </a:rPr>
                  <a:t>da </a:t>
                </a:r>
                <a:r>
                  <a:rPr lang="id-ID" sz="2000" dirty="0">
                    <a:solidFill>
                      <a:srgbClr val="0070C0"/>
                    </a:solidFill>
                    <a:latin typeface="Arial" pitchFamily="34" charset="0"/>
                    <a:cs typeface="Arial" pitchFamily="34" charset="0"/>
                  </a:rPr>
                  <a:t>berilgan α burchakning </a:t>
                </a:r>
                <a:r>
                  <a:rPr lang="en-US" sz="2000" dirty="0" err="1" smtClean="0">
                    <a:solidFill>
                      <a:srgbClr val="0070C0"/>
                    </a:solidFill>
                    <a:latin typeface="Arial" pitchFamily="34" charset="0"/>
                    <a:cs typeface="Arial" pitchFamily="34" charset="0"/>
                  </a:rPr>
                  <a:t>gradus</a:t>
                </a:r>
                <a:r>
                  <a:rPr lang="en-US" sz="2000" dirty="0" smtClean="0">
                    <a:solidFill>
                      <a:srgbClr val="0070C0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id-ID" sz="2000" dirty="0" smtClean="0">
                    <a:solidFill>
                      <a:srgbClr val="0070C0"/>
                    </a:solidFill>
                    <a:latin typeface="Arial" pitchFamily="34" charset="0"/>
                    <a:cs typeface="Arial" pitchFamily="34" charset="0"/>
                  </a:rPr>
                  <a:t>o‘lchovi</a:t>
                </a:r>
                <a:r>
                  <a:rPr lang="en-US" sz="2000" dirty="0" smtClean="0">
                    <a:solidFill>
                      <a:srgbClr val="0070C0"/>
                    </a:solidFill>
                    <a:latin typeface="Arial" pitchFamily="34" charset="0"/>
                    <a:cs typeface="Arial" pitchFamily="34" charset="0"/>
                  </a:rPr>
                  <a:t>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000" b="1" i="1" smtClean="0">
                            <a:solidFill>
                              <a:srgbClr val="7030A0"/>
                            </a:solidFill>
                            <a:latin typeface="Cambria Math"/>
                            <a:cs typeface="Arial" pitchFamily="34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en-US" sz="2000" b="1" i="1" smtClean="0">
                                <a:solidFill>
                                  <a:srgbClr val="7030A0"/>
                                </a:solidFill>
                                <a:latin typeface="Cambria Math"/>
                                <a:cs typeface="Arial" pitchFamily="34" charset="0"/>
                              </a:rPr>
                            </m:ctrlPr>
                          </m:sSupPr>
                          <m:e>
                            <m:r>
                              <a:rPr lang="en-US" sz="2000" b="1" i="1" smtClean="0">
                                <a:solidFill>
                                  <a:srgbClr val="7030A0"/>
                                </a:solidFill>
                                <a:latin typeface="Cambria Math"/>
                                <a:cs typeface="Arial" pitchFamily="34" charset="0"/>
                              </a:rPr>
                              <m:t>𝟏𝟖𝟎</m:t>
                            </m:r>
                          </m:e>
                          <m:sup>
                            <m:r>
                              <a:rPr lang="en-US" sz="2000" b="1" i="1" smtClean="0">
                                <a:solidFill>
                                  <a:srgbClr val="7030A0"/>
                                </a:solidFill>
                                <a:latin typeface="Cambria Math"/>
                                <a:cs typeface="Arial" pitchFamily="34" charset="0"/>
                              </a:rPr>
                              <m:t>𝟎</m:t>
                            </m:r>
                          </m:sup>
                        </m:sSup>
                      </m:num>
                      <m:den>
                        <m:r>
                          <a:rPr lang="en-US" sz="2000" b="1" i="1" smtClean="0">
                            <a:solidFill>
                              <a:srgbClr val="7030A0"/>
                            </a:solidFill>
                            <a:latin typeface="Cambria Math"/>
                            <a:ea typeface="Cambria Math"/>
                            <a:cs typeface="Arial" pitchFamily="34" charset="0"/>
                          </a:rPr>
                          <m:t>𝝅</m:t>
                        </m:r>
                      </m:den>
                    </m:f>
                    <m:r>
                      <a:rPr lang="en-US" sz="2000" b="1" i="1" smtClean="0">
                        <a:solidFill>
                          <a:srgbClr val="7030A0"/>
                        </a:solidFill>
                        <a:latin typeface="Cambria Math"/>
                        <a:ea typeface="Cambria Math"/>
                        <a:cs typeface="Arial" pitchFamily="34" charset="0"/>
                      </a:rPr>
                      <m:t>𝜶</m:t>
                    </m:r>
                  </m:oMath>
                </a14:m>
                <a:r>
                  <a:rPr lang="en-US" sz="2000" b="1" i="1" dirty="0">
                    <a:solidFill>
                      <a:srgbClr val="7030A0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id-ID" sz="2000" b="1" i="1" dirty="0">
                    <a:solidFill>
                      <a:srgbClr val="7030A0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id-ID" sz="2000" dirty="0">
                    <a:solidFill>
                      <a:srgbClr val="0070C0"/>
                    </a:solidFill>
                    <a:latin typeface="Arial" pitchFamily="34" charset="0"/>
                    <a:cs typeface="Arial" pitchFamily="34" charset="0"/>
                  </a:rPr>
                  <a:t>ga </a:t>
                </a:r>
                <a:r>
                  <a:rPr lang="id-ID" sz="2000" dirty="0" smtClean="0">
                    <a:solidFill>
                      <a:srgbClr val="0070C0"/>
                    </a:solidFill>
                    <a:latin typeface="Arial" pitchFamily="34" charset="0"/>
                    <a:cs typeface="Arial" pitchFamily="34" charset="0"/>
                  </a:rPr>
                  <a:t>teng</a:t>
                </a:r>
                <a:r>
                  <a:rPr lang="en-US" sz="2000" dirty="0" smtClean="0">
                    <a:solidFill>
                      <a:srgbClr val="0070C0"/>
                    </a:solidFill>
                    <a:latin typeface="Arial" pitchFamily="34" charset="0"/>
                    <a:cs typeface="Arial" pitchFamily="34" charset="0"/>
                  </a:rPr>
                  <a:t>.</a:t>
                </a:r>
                <a:endParaRPr lang="ru-RU" sz="2000" dirty="0">
                  <a:solidFill>
                    <a:srgbClr val="0070C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1" name="Прямоугольник 1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6586" y="3961688"/>
                <a:ext cx="8930819" cy="1205458"/>
              </a:xfrm>
              <a:prstGeom prst="rect">
                <a:avLst/>
              </a:prstGeom>
              <a:blipFill rotWithShape="1">
                <a:blip r:embed="rId11"/>
                <a:stretch>
                  <a:fillRect l="-682" b="-101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2" name="Прямоугольник 11"/>
              <p:cNvSpPr/>
              <p:nvPr/>
            </p:nvSpPr>
            <p:spPr>
              <a:xfrm>
                <a:off x="70180" y="3291830"/>
                <a:ext cx="9040152" cy="707886"/>
              </a:xfrm>
              <a:prstGeom prst="rect">
                <a:avLst/>
              </a:prstGeom>
              <a:solidFill>
                <a:srgbClr val="00B0F0"/>
              </a:solidFill>
            </p:spPr>
            <p:txBody>
              <a:bodyPr wrap="square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r>
                      <a:rPr lang="id-ID" sz="2000" i="1" dirty="0" smtClean="0">
                        <a:latin typeface="Cambria Math"/>
                        <a:cs typeface="Arial" pitchFamily="34" charset="0"/>
                      </a:rPr>
                      <m:t>𝛼</m:t>
                    </m:r>
                  </m:oMath>
                </a14:m>
                <a:r>
                  <a:rPr lang="id-ID" sz="2000" dirty="0">
                    <a:latin typeface="Arial" pitchFamily="34" charset="0"/>
                    <a:cs typeface="Arial" pitchFamily="34" charset="0"/>
                  </a:rPr>
                  <a:t> markaziy burchakka mos yoy uzunligining o‘sha yoy radiusiga nisbati</a:t>
                </a:r>
                <a:r>
                  <a:rPr lang="en-US" sz="200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id-ID" sz="2000" dirty="0">
                    <a:latin typeface="Arial" pitchFamily="34" charset="0"/>
                    <a:cs typeface="Arial" pitchFamily="34" charset="0"/>
                  </a:rPr>
                  <a:t>shu burchakning radian o‘lchovi deyiladi.</a:t>
                </a:r>
                <a:endParaRPr lang="ru-RU" sz="20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>
          <p:sp>
            <p:nvSpPr>
              <p:cNvPr id="12" name="Прямоугольник 1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180" y="3291830"/>
                <a:ext cx="9040152" cy="707886"/>
              </a:xfrm>
              <a:prstGeom prst="rect">
                <a:avLst/>
              </a:prstGeom>
              <a:blipFill rotWithShape="1">
                <a:blip r:embed="rId12"/>
                <a:stretch>
                  <a:fillRect t="-3448" b="-1551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object 2"/>
          <p:cNvSpPr/>
          <p:nvPr/>
        </p:nvSpPr>
        <p:spPr>
          <a:xfrm>
            <a:off x="0" y="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Прямоугольник 13"/>
              <p:cNvSpPr/>
              <p:nvPr/>
            </p:nvSpPr>
            <p:spPr>
              <a:xfrm>
                <a:off x="-2" y="122361"/>
                <a:ext cx="9143999" cy="52322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r>
                      <a:rPr lang="ru-RU" sz="2800" b="1" i="1" dirty="0">
                        <a:solidFill>
                          <a:schemeClr val="bg1"/>
                        </a:solidFill>
                        <a:latin typeface="Cambria Math"/>
                      </a:rPr>
                      <m:t>𝒚</m:t>
                    </m:r>
                    <m:r>
                      <a:rPr lang="ru-RU" sz="2800" b="1" i="1" dirty="0">
                        <a:solidFill>
                          <a:schemeClr val="bg1"/>
                        </a:solidFill>
                        <a:latin typeface="Cambria Math"/>
                      </a:rPr>
                      <m:t>=</m:t>
                    </m:r>
                    <m:r>
                      <a:rPr lang="ru-RU" sz="2800" b="1" i="1" dirty="0">
                        <a:solidFill>
                          <a:schemeClr val="bg1"/>
                        </a:solidFill>
                        <a:latin typeface="Cambria Math"/>
                      </a:rPr>
                      <m:t>𝒔𝒊𝒏𝒙</m:t>
                    </m:r>
                    <m:r>
                      <a:rPr lang="ru-RU" sz="2800" b="1" i="1" dirty="0">
                        <a:solidFill>
                          <a:schemeClr val="bg1"/>
                        </a:solidFill>
                        <a:latin typeface="Cambria Math"/>
                      </a:rPr>
                      <m:t>, </m:t>
                    </m:r>
                    <m:r>
                      <a:rPr lang="ru-RU" sz="2800" b="1" i="1" dirty="0">
                        <a:solidFill>
                          <a:schemeClr val="bg1"/>
                        </a:solidFill>
                        <a:latin typeface="Cambria Math"/>
                      </a:rPr>
                      <m:t>𝒚</m:t>
                    </m:r>
                    <m:r>
                      <a:rPr lang="ru-RU" sz="2800" b="1" i="1" dirty="0">
                        <a:solidFill>
                          <a:schemeClr val="bg1"/>
                        </a:solidFill>
                        <a:latin typeface="Cambria Math"/>
                      </a:rPr>
                      <m:t>=</m:t>
                    </m:r>
                    <m:r>
                      <a:rPr lang="ru-RU" sz="2800" b="1" i="1" dirty="0">
                        <a:solidFill>
                          <a:schemeClr val="bg1"/>
                        </a:solidFill>
                        <a:latin typeface="Cambria Math"/>
                      </a:rPr>
                      <m:t>𝒄𝒐𝒔𝒙</m:t>
                    </m:r>
                    <m:r>
                      <a:rPr lang="ru-RU" sz="2800" b="1" i="1" dirty="0">
                        <a:solidFill>
                          <a:schemeClr val="bg1"/>
                        </a:solidFill>
                        <a:latin typeface="Cambria Math"/>
                      </a:rPr>
                      <m:t> </m:t>
                    </m:r>
                  </m:oMath>
                </a14:m>
                <a:r>
                  <a:rPr lang="en-US" sz="2800" b="1" dirty="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</a:rPr>
                  <a:t>funksiyalar</a:t>
                </a:r>
                <a:endParaRPr lang="ru-RU" sz="28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4" name="Прямоугольник 1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2" y="122361"/>
                <a:ext cx="9143999" cy="523220"/>
              </a:xfrm>
              <a:prstGeom prst="rect">
                <a:avLst/>
              </a:prstGeom>
              <a:blipFill rotWithShape="1">
                <a:blip r:embed="rId13"/>
                <a:stretch>
                  <a:fillRect t="-11628" b="-3139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3176309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/>
      <p:bldP spid="8" grpId="0"/>
      <p:bldP spid="9" grpId="0"/>
      <p:bldP spid="10" grpId="0"/>
      <p:bldP spid="11" grpId="0"/>
      <p:bldP spid="12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/>
          <p:cNvSpPr/>
          <p:nvPr/>
        </p:nvSpPr>
        <p:spPr>
          <a:xfrm>
            <a:off x="0" y="0"/>
            <a:ext cx="9143998" cy="645581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Прямоугольник 1"/>
              <p:cNvSpPr/>
              <p:nvPr/>
            </p:nvSpPr>
            <p:spPr>
              <a:xfrm>
                <a:off x="7272" y="61180"/>
                <a:ext cx="9143999" cy="52322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r>
                      <a:rPr lang="ru-RU" sz="2800" b="1" i="1" dirty="0">
                        <a:solidFill>
                          <a:schemeClr val="bg1"/>
                        </a:solidFill>
                        <a:latin typeface="Cambria Math"/>
                      </a:rPr>
                      <m:t>𝒚</m:t>
                    </m:r>
                    <m:r>
                      <a:rPr lang="ru-RU" sz="2800" b="1" i="1" dirty="0">
                        <a:solidFill>
                          <a:schemeClr val="bg1"/>
                        </a:solidFill>
                        <a:latin typeface="Cambria Math"/>
                      </a:rPr>
                      <m:t>=</m:t>
                    </m:r>
                    <m:r>
                      <a:rPr lang="ru-RU" sz="2800" b="1" i="1" dirty="0">
                        <a:solidFill>
                          <a:schemeClr val="bg1"/>
                        </a:solidFill>
                        <a:latin typeface="Cambria Math"/>
                      </a:rPr>
                      <m:t>𝒔𝒊𝒏𝒙</m:t>
                    </m:r>
                    <m:r>
                      <a:rPr lang="ru-RU" sz="2800" b="1" i="1" dirty="0">
                        <a:solidFill>
                          <a:schemeClr val="bg1"/>
                        </a:solidFill>
                        <a:latin typeface="Cambria Math"/>
                      </a:rPr>
                      <m:t>, </m:t>
                    </m:r>
                    <m:r>
                      <a:rPr lang="ru-RU" sz="2800" b="1" i="1" dirty="0">
                        <a:solidFill>
                          <a:schemeClr val="bg1"/>
                        </a:solidFill>
                        <a:latin typeface="Cambria Math"/>
                      </a:rPr>
                      <m:t>𝒚</m:t>
                    </m:r>
                    <m:r>
                      <a:rPr lang="ru-RU" sz="2800" b="1" i="1" dirty="0">
                        <a:solidFill>
                          <a:schemeClr val="bg1"/>
                        </a:solidFill>
                        <a:latin typeface="Cambria Math"/>
                      </a:rPr>
                      <m:t>=</m:t>
                    </m:r>
                    <m:r>
                      <a:rPr lang="ru-RU" sz="2800" b="1" i="1" dirty="0">
                        <a:solidFill>
                          <a:schemeClr val="bg1"/>
                        </a:solidFill>
                        <a:latin typeface="Cambria Math"/>
                      </a:rPr>
                      <m:t>𝒄𝒐𝒔𝒙</m:t>
                    </m:r>
                    <m:r>
                      <a:rPr lang="ru-RU" sz="2800" b="1" i="1" dirty="0">
                        <a:solidFill>
                          <a:schemeClr val="bg1"/>
                        </a:solidFill>
                        <a:latin typeface="Cambria Math"/>
                      </a:rPr>
                      <m:t> </m:t>
                    </m:r>
                  </m:oMath>
                </a14:m>
                <a:r>
                  <a:rPr lang="en-US" sz="2800" b="1" dirty="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</a:rPr>
                  <a:t>funksiyalar</a:t>
                </a:r>
                <a:endParaRPr lang="ru-RU" sz="28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" name="Прямоугольник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72" y="61180"/>
                <a:ext cx="9143999" cy="523220"/>
              </a:xfrm>
              <a:prstGeom prst="rect">
                <a:avLst/>
              </a:prstGeom>
              <a:blipFill rotWithShape="1">
                <a:blip r:embed="rId2"/>
                <a:stretch>
                  <a:fillRect t="-11628" b="-3139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8" name="Таблица 7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087945608"/>
                  </p:ext>
                </p:extLst>
              </p:nvPr>
            </p:nvGraphicFramePr>
            <p:xfrm>
              <a:off x="49769" y="1203598"/>
              <a:ext cx="9044460" cy="1728192"/>
            </p:xfrm>
            <a:graphic>
              <a:graphicData uri="http://schemas.openxmlformats.org/drawingml/2006/table">
                <a:tbl>
                  <a:tblPr firstRow="1" firstCol="1" lastRow="1" lastCol="1" bandRow="1" bandCol="1">
                    <a:tableStyleId>{5C22544A-7EE6-4342-B048-85BDC9FD1C3A}</a:tableStyleId>
                  </a:tblPr>
                  <a:tblGrid>
                    <a:gridCol w="1543004"/>
                    <a:gridCol w="937682"/>
                    <a:gridCol w="937682"/>
                    <a:gridCol w="937682"/>
                    <a:gridCol w="937682"/>
                    <a:gridCol w="937682"/>
                    <a:gridCol w="937682"/>
                    <a:gridCol w="937682"/>
                    <a:gridCol w="937682"/>
                  </a:tblGrid>
                  <a:tr h="942345">
                    <a:tc>
                      <a:txBody>
                        <a:bodyPr/>
                        <a:lstStyle/>
                        <a:p>
                          <a:pPr marL="186055" marR="173990" algn="ctr">
                            <a:lnSpc>
                              <a:spcPts val="1415"/>
                            </a:lnSpc>
                            <a:spcBef>
                              <a:spcPts val="5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id-ID" sz="2000" dirty="0">
                              <a:effectLst/>
                              <a:latin typeface="Arial" pitchFamily="34" charset="0"/>
                              <a:cs typeface="Arial" pitchFamily="34" charset="0"/>
                            </a:rPr>
                            <a:t>Gradus</a:t>
                          </a:r>
                          <a:endParaRPr lang="ru-RU" sz="2000" dirty="0">
                            <a:effectLst/>
                            <a:latin typeface="Arial" pitchFamily="34" charset="0"/>
                            <a:ea typeface="Times New Roman"/>
                            <a:cs typeface="Arial" pitchFamily="34" charset="0"/>
                          </a:endParaRPr>
                        </a:p>
                      </a:txBody>
                      <a:tcPr marL="0" marR="0" marT="0" marB="0" anchor="ctr">
                        <a:solidFill>
                          <a:srgbClr val="00B050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95250" marR="83820" algn="ctr">
                            <a:lnSpc>
                              <a:spcPts val="1415"/>
                            </a:lnSpc>
                            <a:spcBef>
                              <a:spcPts val="5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id-ID" sz="2000" dirty="0">
                              <a:effectLst/>
                              <a:latin typeface="Arial" pitchFamily="34" charset="0"/>
                              <a:cs typeface="Arial" pitchFamily="34" charset="0"/>
                            </a:rPr>
                            <a:t>0°</a:t>
                          </a:r>
                          <a:endParaRPr lang="ru-RU" sz="2000" dirty="0">
                            <a:effectLst/>
                            <a:latin typeface="Arial" pitchFamily="34" charset="0"/>
                            <a:ea typeface="Times New Roman"/>
                            <a:cs typeface="Arial" pitchFamily="34" charset="0"/>
                          </a:endParaRPr>
                        </a:p>
                      </a:txBody>
                      <a:tcPr marL="0" marR="0" marT="0" marB="0" anchor="ctr">
                        <a:solidFill>
                          <a:srgbClr val="00B050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148590" algn="ctr">
                            <a:lnSpc>
                              <a:spcPts val="1415"/>
                            </a:lnSpc>
                            <a:spcBef>
                              <a:spcPts val="5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id-ID" sz="2000">
                              <a:effectLst/>
                              <a:latin typeface="Arial" pitchFamily="34" charset="0"/>
                              <a:cs typeface="Arial" pitchFamily="34" charset="0"/>
                            </a:rPr>
                            <a:t>30°</a:t>
                          </a:r>
                          <a:endParaRPr lang="ru-RU" sz="2000">
                            <a:effectLst/>
                            <a:latin typeface="Arial" pitchFamily="34" charset="0"/>
                            <a:ea typeface="Times New Roman"/>
                            <a:cs typeface="Arial" pitchFamily="34" charset="0"/>
                          </a:endParaRPr>
                        </a:p>
                      </a:txBody>
                      <a:tcPr marL="0" marR="0" marT="0" marB="0" anchor="ctr">
                        <a:solidFill>
                          <a:srgbClr val="00B050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148590" algn="ctr">
                            <a:lnSpc>
                              <a:spcPts val="1415"/>
                            </a:lnSpc>
                            <a:spcBef>
                              <a:spcPts val="5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id-ID" sz="2000">
                              <a:effectLst/>
                              <a:latin typeface="Arial" pitchFamily="34" charset="0"/>
                              <a:cs typeface="Arial" pitchFamily="34" charset="0"/>
                            </a:rPr>
                            <a:t>45°</a:t>
                          </a:r>
                          <a:endParaRPr lang="ru-RU" sz="2000">
                            <a:effectLst/>
                            <a:latin typeface="Arial" pitchFamily="34" charset="0"/>
                            <a:ea typeface="Times New Roman"/>
                            <a:cs typeface="Arial" pitchFamily="34" charset="0"/>
                          </a:endParaRPr>
                        </a:p>
                      </a:txBody>
                      <a:tcPr marL="0" marR="0" marT="0" marB="0" anchor="ctr">
                        <a:solidFill>
                          <a:srgbClr val="00B050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148590" algn="ctr">
                            <a:lnSpc>
                              <a:spcPts val="1415"/>
                            </a:lnSpc>
                            <a:spcBef>
                              <a:spcPts val="5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id-ID" sz="2000">
                              <a:effectLst/>
                              <a:latin typeface="Arial" pitchFamily="34" charset="0"/>
                              <a:cs typeface="Arial" pitchFamily="34" charset="0"/>
                            </a:rPr>
                            <a:t>60°</a:t>
                          </a:r>
                          <a:endParaRPr lang="ru-RU" sz="2000">
                            <a:effectLst/>
                            <a:latin typeface="Arial" pitchFamily="34" charset="0"/>
                            <a:ea typeface="Times New Roman"/>
                            <a:cs typeface="Arial" pitchFamily="34" charset="0"/>
                          </a:endParaRPr>
                        </a:p>
                      </a:txBody>
                      <a:tcPr marL="0" marR="0" marT="0" marB="0" anchor="ctr">
                        <a:solidFill>
                          <a:srgbClr val="00B050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147955" algn="ctr">
                            <a:lnSpc>
                              <a:spcPts val="1415"/>
                            </a:lnSpc>
                            <a:spcBef>
                              <a:spcPts val="5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id-ID" sz="2000">
                              <a:effectLst/>
                              <a:latin typeface="Arial" pitchFamily="34" charset="0"/>
                              <a:cs typeface="Arial" pitchFamily="34" charset="0"/>
                            </a:rPr>
                            <a:t>90°</a:t>
                          </a:r>
                          <a:endParaRPr lang="ru-RU" sz="2000">
                            <a:effectLst/>
                            <a:latin typeface="Arial" pitchFamily="34" charset="0"/>
                            <a:ea typeface="Times New Roman"/>
                            <a:cs typeface="Arial" pitchFamily="34" charset="0"/>
                          </a:endParaRPr>
                        </a:p>
                      </a:txBody>
                      <a:tcPr marL="0" marR="0" marT="0" marB="0" anchor="ctr">
                        <a:solidFill>
                          <a:srgbClr val="00B050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95250" marR="85090" algn="ctr">
                            <a:lnSpc>
                              <a:spcPts val="1415"/>
                            </a:lnSpc>
                            <a:spcBef>
                              <a:spcPts val="5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id-ID" sz="2000" dirty="0">
                              <a:effectLst/>
                              <a:latin typeface="Arial" pitchFamily="34" charset="0"/>
                              <a:cs typeface="Arial" pitchFamily="34" charset="0"/>
                            </a:rPr>
                            <a:t>180°</a:t>
                          </a:r>
                          <a:endParaRPr lang="ru-RU" sz="2000" dirty="0">
                            <a:effectLst/>
                            <a:latin typeface="Arial" pitchFamily="34" charset="0"/>
                            <a:ea typeface="Times New Roman"/>
                            <a:cs typeface="Arial" pitchFamily="34" charset="0"/>
                          </a:endParaRPr>
                        </a:p>
                      </a:txBody>
                      <a:tcPr marL="0" marR="0" marT="0" marB="0" anchor="ctr">
                        <a:solidFill>
                          <a:srgbClr val="00B050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107950" algn="ctr">
                            <a:lnSpc>
                              <a:spcPts val="1415"/>
                            </a:lnSpc>
                            <a:spcBef>
                              <a:spcPts val="5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id-ID" sz="2000" dirty="0">
                              <a:effectLst/>
                              <a:latin typeface="Arial" pitchFamily="34" charset="0"/>
                              <a:cs typeface="Arial" pitchFamily="34" charset="0"/>
                            </a:rPr>
                            <a:t>270°</a:t>
                          </a:r>
                          <a:endParaRPr lang="ru-RU" sz="2000" dirty="0">
                            <a:effectLst/>
                            <a:latin typeface="Arial" pitchFamily="34" charset="0"/>
                            <a:ea typeface="Times New Roman"/>
                            <a:cs typeface="Arial" pitchFamily="34" charset="0"/>
                          </a:endParaRPr>
                        </a:p>
                      </a:txBody>
                      <a:tcPr marL="0" marR="0" marT="0" marB="0" anchor="ctr">
                        <a:solidFill>
                          <a:srgbClr val="00B050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95250" marR="85725" algn="ctr">
                            <a:lnSpc>
                              <a:spcPts val="1415"/>
                            </a:lnSpc>
                            <a:spcBef>
                              <a:spcPts val="5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id-ID" sz="2000" dirty="0">
                              <a:effectLst/>
                              <a:latin typeface="Arial" pitchFamily="34" charset="0"/>
                              <a:cs typeface="Arial" pitchFamily="34" charset="0"/>
                            </a:rPr>
                            <a:t>360°</a:t>
                          </a:r>
                          <a:endParaRPr lang="ru-RU" sz="2000" dirty="0">
                            <a:effectLst/>
                            <a:latin typeface="Arial" pitchFamily="34" charset="0"/>
                            <a:ea typeface="Times New Roman"/>
                            <a:cs typeface="Arial" pitchFamily="34" charset="0"/>
                          </a:endParaRPr>
                        </a:p>
                      </a:txBody>
                      <a:tcPr marL="0" marR="0" marT="0" marB="0" anchor="ctr">
                        <a:solidFill>
                          <a:srgbClr val="00B050"/>
                        </a:solidFill>
                      </a:tcPr>
                    </a:tc>
                  </a:tr>
                  <a:tr h="785847">
                    <a:tc>
                      <a:txBody>
                        <a:bodyPr/>
                        <a:lstStyle/>
                        <a:p>
                          <a:pPr marL="186055" marR="173990" algn="ctr">
                            <a:spcBef>
                              <a:spcPts val="1165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id-ID" sz="2000">
                              <a:effectLst/>
                              <a:latin typeface="Arial" pitchFamily="34" charset="0"/>
                              <a:cs typeface="Arial" pitchFamily="34" charset="0"/>
                            </a:rPr>
                            <a:t>Radian</a:t>
                          </a:r>
                          <a:endParaRPr lang="ru-RU" sz="2000">
                            <a:effectLst/>
                            <a:latin typeface="Arial" pitchFamily="34" charset="0"/>
                            <a:ea typeface="Times New Roman"/>
                            <a:cs typeface="Arial" pitchFamily="34" charset="0"/>
                          </a:endParaRPr>
                        </a:p>
                      </a:txBody>
                      <a:tcPr marL="0" marR="0" marT="0" marB="0" anchor="ctr">
                        <a:solidFill>
                          <a:srgbClr val="00B050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11430" algn="ctr">
                            <a:spcBef>
                              <a:spcPts val="1165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id-ID" sz="2000">
                              <a:effectLst/>
                              <a:latin typeface="Arial" pitchFamily="34" charset="0"/>
                              <a:cs typeface="Arial" pitchFamily="34" charset="0"/>
                            </a:rPr>
                            <a:t>0</a:t>
                          </a:r>
                          <a:endParaRPr lang="ru-RU" sz="2000">
                            <a:effectLst/>
                            <a:latin typeface="Arial" pitchFamily="34" charset="0"/>
                            <a:ea typeface="Times New Roman"/>
                            <a:cs typeface="Arial" pitchFamily="34" charset="0"/>
                          </a:endParaRPr>
                        </a:p>
                      </a:txBody>
                      <a:tcPr marL="0" marR="0" marT="0" marB="0" anchor="ctr">
                        <a:solidFill>
                          <a:srgbClr val="00B050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R="17145" algn="ctr">
                            <a:spcBef>
                              <a:spcPts val="235"/>
                            </a:spcBef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>
                                  <m:fPr>
                                    <m:ctrlPr>
                                      <a:rPr lang="ru-RU" sz="2000" i="1" smtClean="0">
                                        <a:effectLst/>
                                        <a:latin typeface="Cambria Math"/>
                                        <a:cs typeface="Arial" pitchFamily="34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ru-RU" sz="2000" i="1" smtClean="0">
                                        <a:effectLst/>
                                        <a:latin typeface="Cambria Math"/>
                                        <a:ea typeface="Cambria Math"/>
                                        <a:cs typeface="Arial" pitchFamily="34" charset="0"/>
                                      </a:rPr>
                                      <m:t>𝝅</m:t>
                                    </m:r>
                                  </m:num>
                                  <m:den>
                                    <m:r>
                                      <a:rPr lang="en-US" sz="2000" b="1" i="1" smtClean="0">
                                        <a:effectLst/>
                                        <a:latin typeface="Cambria Math"/>
                                        <a:cs typeface="Arial" pitchFamily="34" charset="0"/>
                                      </a:rPr>
                                      <m:t>𝟔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ru-RU" sz="2000" dirty="0">
                            <a:effectLst/>
                            <a:latin typeface="Arial" pitchFamily="34" charset="0"/>
                            <a:ea typeface="Times New Roman"/>
                            <a:cs typeface="Arial" pitchFamily="34" charset="0"/>
                          </a:endParaRPr>
                        </a:p>
                      </a:txBody>
                      <a:tcPr marL="0" marR="0" marT="0" marB="0" anchor="ctr">
                        <a:solidFill>
                          <a:srgbClr val="00B050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R="17780" algn="ctr">
                            <a:spcBef>
                              <a:spcPts val="235"/>
                            </a:spcBef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>
                                  <m:fPr>
                                    <m:ctrlPr>
                                      <a:rPr lang="ru-RU" sz="2000" i="1" smtClean="0">
                                        <a:effectLst/>
                                        <a:latin typeface="Cambria Math"/>
                                        <a:cs typeface="Arial" pitchFamily="34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ru-RU" sz="2000" i="1" smtClean="0">
                                        <a:effectLst/>
                                        <a:latin typeface="Cambria Math"/>
                                        <a:ea typeface="Cambria Math"/>
                                        <a:cs typeface="Arial" pitchFamily="34" charset="0"/>
                                      </a:rPr>
                                      <m:t>𝝅</m:t>
                                    </m:r>
                                  </m:num>
                                  <m:den>
                                    <m:r>
                                      <a:rPr lang="en-US" sz="2000" b="1" i="1" smtClean="0">
                                        <a:effectLst/>
                                        <a:latin typeface="Cambria Math"/>
                                        <a:cs typeface="Arial" pitchFamily="34" charset="0"/>
                                      </a:rPr>
                                      <m:t>𝟒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ru-RU" sz="2000" dirty="0">
                            <a:effectLst/>
                            <a:latin typeface="Arial" pitchFamily="34" charset="0"/>
                            <a:cs typeface="Arial" pitchFamily="34" charset="0"/>
                          </a:endParaRPr>
                        </a:p>
                      </a:txBody>
                      <a:tcPr marL="0" marR="0" marT="0" marB="0" anchor="ctr">
                        <a:solidFill>
                          <a:srgbClr val="00B050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R="17780" algn="ctr">
                            <a:spcBef>
                              <a:spcPts val="235"/>
                            </a:spcBef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>
                                  <m:fPr>
                                    <m:ctrlPr>
                                      <a:rPr lang="ru-RU" sz="2000" i="1" smtClean="0">
                                        <a:effectLst/>
                                        <a:latin typeface="Cambria Math"/>
                                        <a:cs typeface="Arial" pitchFamily="34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ru-RU" sz="2000" i="1" smtClean="0">
                                        <a:effectLst/>
                                        <a:latin typeface="Cambria Math"/>
                                        <a:ea typeface="Cambria Math"/>
                                        <a:cs typeface="Arial" pitchFamily="34" charset="0"/>
                                      </a:rPr>
                                      <m:t>𝝅</m:t>
                                    </m:r>
                                  </m:num>
                                  <m:den>
                                    <m:r>
                                      <a:rPr lang="en-US" sz="2000" b="1" i="1" smtClean="0">
                                        <a:effectLst/>
                                        <a:latin typeface="Cambria Math"/>
                                        <a:cs typeface="Arial" pitchFamily="34" charset="0"/>
                                      </a:rPr>
                                      <m:t>𝟑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ru-RU" sz="2000" dirty="0">
                            <a:effectLst/>
                            <a:latin typeface="Arial" pitchFamily="34" charset="0"/>
                            <a:ea typeface="Times New Roman"/>
                            <a:cs typeface="Arial" pitchFamily="34" charset="0"/>
                          </a:endParaRPr>
                        </a:p>
                      </a:txBody>
                      <a:tcPr marL="0" marR="0" marT="0" marB="0" anchor="ctr">
                        <a:solidFill>
                          <a:srgbClr val="00B050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R="18415" algn="ctr">
                            <a:spcBef>
                              <a:spcPts val="235"/>
                            </a:spcBef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>
                                  <m:fPr>
                                    <m:ctrlPr>
                                      <a:rPr lang="ru-RU" sz="2000" i="1" smtClean="0">
                                        <a:effectLst/>
                                        <a:latin typeface="Cambria Math"/>
                                        <a:cs typeface="Arial" pitchFamily="34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ru-RU" sz="2000" i="1" smtClean="0">
                                        <a:effectLst/>
                                        <a:latin typeface="Cambria Math"/>
                                        <a:ea typeface="Cambria Math"/>
                                        <a:cs typeface="Arial" pitchFamily="34" charset="0"/>
                                      </a:rPr>
                                      <m:t>𝝅</m:t>
                                    </m:r>
                                  </m:num>
                                  <m:den>
                                    <m:r>
                                      <a:rPr lang="en-US" sz="2000" b="1" i="1" smtClean="0">
                                        <a:effectLst/>
                                        <a:latin typeface="Cambria Math"/>
                                        <a:cs typeface="Arial" pitchFamily="34" charset="0"/>
                                      </a:rPr>
                                      <m:t>𝟐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ru-RU" sz="2000" dirty="0" smtClean="0">
                            <a:effectLst/>
                            <a:latin typeface="Arial" pitchFamily="34" charset="0"/>
                            <a:cs typeface="Arial" pitchFamily="34" charset="0"/>
                          </a:endParaRPr>
                        </a:p>
                      </a:txBody>
                      <a:tcPr marL="0" marR="0" marT="0" marB="0" anchor="ctr">
                        <a:solidFill>
                          <a:srgbClr val="00B050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10160" algn="ctr">
                            <a:spcBef>
                              <a:spcPts val="1165"/>
                            </a:spcBef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ru-RU" sz="2000" i="1" smtClean="0">
                                    <a:effectLst/>
                                    <a:latin typeface="Cambria Math"/>
                                    <a:ea typeface="Cambria Math"/>
                                    <a:cs typeface="Arial" pitchFamily="34" charset="0"/>
                                  </a:rPr>
                                  <m:t>𝝅</m:t>
                                </m:r>
                              </m:oMath>
                            </m:oMathPara>
                          </a14:m>
                          <a:endParaRPr lang="ru-RU" sz="2000" dirty="0">
                            <a:effectLst/>
                            <a:latin typeface="Arial" pitchFamily="34" charset="0"/>
                            <a:ea typeface="Times New Roman"/>
                            <a:cs typeface="Arial" pitchFamily="34" charset="0"/>
                          </a:endParaRPr>
                        </a:p>
                      </a:txBody>
                      <a:tcPr marL="0" marR="0" marT="0" marB="0" anchor="ctr">
                        <a:solidFill>
                          <a:srgbClr val="00B050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63500" marR="85725" indent="0" algn="ctr" defTabSz="91440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235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>
                                  <m:fPr>
                                    <m:ctrlPr>
                                      <a:rPr lang="ru-RU" sz="2000" i="1" smtClean="0">
                                        <a:effectLst/>
                                        <a:latin typeface="Cambria Math"/>
                                        <a:cs typeface="Arial" pitchFamily="34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US" sz="2000" b="1" i="1" smtClean="0">
                                        <a:effectLst/>
                                        <a:latin typeface="Cambria Math"/>
                                        <a:cs typeface="Arial" pitchFamily="34" charset="0"/>
                                      </a:rPr>
                                      <m:t>𝟑</m:t>
                                    </m:r>
                                    <m:r>
                                      <a:rPr lang="ru-RU" sz="2000" i="1" smtClean="0">
                                        <a:effectLst/>
                                        <a:latin typeface="Cambria Math"/>
                                        <a:ea typeface="Cambria Math"/>
                                        <a:cs typeface="Arial" pitchFamily="34" charset="0"/>
                                      </a:rPr>
                                      <m:t>𝝅</m:t>
                                    </m:r>
                                  </m:num>
                                  <m:den>
                                    <m:r>
                                      <a:rPr lang="en-US" sz="2000" b="1" i="1" smtClean="0">
                                        <a:effectLst/>
                                        <a:latin typeface="Cambria Math"/>
                                        <a:ea typeface="Cambria Math"/>
                                        <a:cs typeface="Arial" pitchFamily="34" charset="0"/>
                                      </a:rPr>
                                      <m:t>𝟐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ru-RU" sz="2000" dirty="0">
                            <a:effectLst/>
                            <a:latin typeface="Arial" pitchFamily="34" charset="0"/>
                            <a:ea typeface="Times New Roman"/>
                            <a:cs typeface="Arial" pitchFamily="34" charset="0"/>
                          </a:endParaRPr>
                        </a:p>
                      </a:txBody>
                      <a:tcPr marL="0" marR="0" marT="0" marB="0" anchor="ctr">
                        <a:solidFill>
                          <a:srgbClr val="00B050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95250" marR="85725" indent="0" algn="ctr" defTabSz="91440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1165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2000" b="1" i="1" smtClean="0">
                                    <a:effectLst/>
                                    <a:latin typeface="Cambria Math"/>
                                    <a:ea typeface="Cambria Math"/>
                                    <a:cs typeface="Arial" pitchFamily="34" charset="0"/>
                                  </a:rPr>
                                  <m:t>𝟐</m:t>
                                </m:r>
                                <m:r>
                                  <a:rPr lang="ru-RU" sz="2000" i="1" smtClean="0">
                                    <a:effectLst/>
                                    <a:latin typeface="Cambria Math"/>
                                    <a:ea typeface="Cambria Math"/>
                                    <a:cs typeface="Arial" pitchFamily="34" charset="0"/>
                                  </a:rPr>
                                  <m:t>𝝅</m:t>
                                </m:r>
                              </m:oMath>
                            </m:oMathPara>
                          </a14:m>
                          <a:endParaRPr lang="ru-RU" sz="2000" dirty="0">
                            <a:effectLst/>
                            <a:latin typeface="Arial" pitchFamily="34" charset="0"/>
                            <a:ea typeface="Times New Roman"/>
                            <a:cs typeface="Arial" pitchFamily="34" charset="0"/>
                          </a:endParaRPr>
                        </a:p>
                      </a:txBody>
                      <a:tcPr marL="0" marR="0" marT="0" marB="0" anchor="ctr">
                        <a:solidFill>
                          <a:srgbClr val="00B050"/>
                        </a:solidFill>
                      </a:tcPr>
                    </a:tc>
                  </a:tr>
                </a:tbl>
              </a:graphicData>
            </a:graphic>
          </p:graphicFrame>
        </mc:Choice>
        <mc:Fallback xmlns="">
          <p:graphicFrame>
            <p:nvGraphicFramePr>
              <p:cNvPr id="8" name="Таблица 7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087945608"/>
                  </p:ext>
                </p:extLst>
              </p:nvPr>
            </p:nvGraphicFramePr>
            <p:xfrm>
              <a:off x="49769" y="1203598"/>
              <a:ext cx="9044460" cy="1728192"/>
            </p:xfrm>
            <a:graphic>
              <a:graphicData uri="http://schemas.openxmlformats.org/drawingml/2006/table">
                <a:tbl>
                  <a:tblPr firstRow="1" firstCol="1" lastRow="1" lastCol="1" bandRow="1" bandCol="1">
                    <a:tableStyleId>{5C22544A-7EE6-4342-B048-85BDC9FD1C3A}</a:tableStyleId>
                  </a:tblPr>
                  <a:tblGrid>
                    <a:gridCol w="1543004"/>
                    <a:gridCol w="937682"/>
                    <a:gridCol w="937682"/>
                    <a:gridCol w="937682"/>
                    <a:gridCol w="937682"/>
                    <a:gridCol w="937682"/>
                    <a:gridCol w="937682"/>
                    <a:gridCol w="937682"/>
                    <a:gridCol w="937682"/>
                  </a:tblGrid>
                  <a:tr h="942345">
                    <a:tc>
                      <a:txBody>
                        <a:bodyPr/>
                        <a:lstStyle/>
                        <a:p>
                          <a:pPr marL="186055" marR="173990" algn="ctr">
                            <a:lnSpc>
                              <a:spcPts val="1415"/>
                            </a:lnSpc>
                            <a:spcBef>
                              <a:spcPts val="5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id-ID" sz="2000" dirty="0">
                              <a:effectLst/>
                              <a:latin typeface="Arial" pitchFamily="34" charset="0"/>
                              <a:cs typeface="Arial" pitchFamily="34" charset="0"/>
                            </a:rPr>
                            <a:t>Gradus</a:t>
                          </a:r>
                          <a:endParaRPr lang="ru-RU" sz="2000" dirty="0">
                            <a:effectLst/>
                            <a:latin typeface="Arial" pitchFamily="34" charset="0"/>
                            <a:ea typeface="Times New Roman"/>
                            <a:cs typeface="Arial" pitchFamily="34" charset="0"/>
                          </a:endParaRPr>
                        </a:p>
                      </a:txBody>
                      <a:tcPr marL="0" marR="0" marT="0" marB="0" anchor="ctr">
                        <a:solidFill>
                          <a:srgbClr val="00B050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95250" marR="83820" algn="ctr">
                            <a:lnSpc>
                              <a:spcPts val="1415"/>
                            </a:lnSpc>
                            <a:spcBef>
                              <a:spcPts val="5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id-ID" sz="2000" dirty="0">
                              <a:effectLst/>
                              <a:latin typeface="Arial" pitchFamily="34" charset="0"/>
                              <a:cs typeface="Arial" pitchFamily="34" charset="0"/>
                            </a:rPr>
                            <a:t>0°</a:t>
                          </a:r>
                          <a:endParaRPr lang="ru-RU" sz="2000" dirty="0">
                            <a:effectLst/>
                            <a:latin typeface="Arial" pitchFamily="34" charset="0"/>
                            <a:ea typeface="Times New Roman"/>
                            <a:cs typeface="Arial" pitchFamily="34" charset="0"/>
                          </a:endParaRPr>
                        </a:p>
                      </a:txBody>
                      <a:tcPr marL="0" marR="0" marT="0" marB="0" anchor="ctr">
                        <a:solidFill>
                          <a:srgbClr val="00B050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148590" algn="ctr">
                            <a:lnSpc>
                              <a:spcPts val="1415"/>
                            </a:lnSpc>
                            <a:spcBef>
                              <a:spcPts val="5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id-ID" sz="2000">
                              <a:effectLst/>
                              <a:latin typeface="Arial" pitchFamily="34" charset="0"/>
                              <a:cs typeface="Arial" pitchFamily="34" charset="0"/>
                            </a:rPr>
                            <a:t>30°</a:t>
                          </a:r>
                          <a:endParaRPr lang="ru-RU" sz="2000">
                            <a:effectLst/>
                            <a:latin typeface="Arial" pitchFamily="34" charset="0"/>
                            <a:ea typeface="Times New Roman"/>
                            <a:cs typeface="Arial" pitchFamily="34" charset="0"/>
                          </a:endParaRPr>
                        </a:p>
                      </a:txBody>
                      <a:tcPr marL="0" marR="0" marT="0" marB="0" anchor="ctr">
                        <a:solidFill>
                          <a:srgbClr val="00B050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148590" algn="ctr">
                            <a:lnSpc>
                              <a:spcPts val="1415"/>
                            </a:lnSpc>
                            <a:spcBef>
                              <a:spcPts val="5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id-ID" sz="2000">
                              <a:effectLst/>
                              <a:latin typeface="Arial" pitchFamily="34" charset="0"/>
                              <a:cs typeface="Arial" pitchFamily="34" charset="0"/>
                            </a:rPr>
                            <a:t>45°</a:t>
                          </a:r>
                          <a:endParaRPr lang="ru-RU" sz="2000">
                            <a:effectLst/>
                            <a:latin typeface="Arial" pitchFamily="34" charset="0"/>
                            <a:ea typeface="Times New Roman"/>
                            <a:cs typeface="Arial" pitchFamily="34" charset="0"/>
                          </a:endParaRPr>
                        </a:p>
                      </a:txBody>
                      <a:tcPr marL="0" marR="0" marT="0" marB="0" anchor="ctr">
                        <a:solidFill>
                          <a:srgbClr val="00B050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148590" algn="ctr">
                            <a:lnSpc>
                              <a:spcPts val="1415"/>
                            </a:lnSpc>
                            <a:spcBef>
                              <a:spcPts val="5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id-ID" sz="2000">
                              <a:effectLst/>
                              <a:latin typeface="Arial" pitchFamily="34" charset="0"/>
                              <a:cs typeface="Arial" pitchFamily="34" charset="0"/>
                            </a:rPr>
                            <a:t>60°</a:t>
                          </a:r>
                          <a:endParaRPr lang="ru-RU" sz="2000">
                            <a:effectLst/>
                            <a:latin typeface="Arial" pitchFamily="34" charset="0"/>
                            <a:ea typeface="Times New Roman"/>
                            <a:cs typeface="Arial" pitchFamily="34" charset="0"/>
                          </a:endParaRPr>
                        </a:p>
                      </a:txBody>
                      <a:tcPr marL="0" marR="0" marT="0" marB="0" anchor="ctr">
                        <a:solidFill>
                          <a:srgbClr val="00B050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147955" algn="ctr">
                            <a:lnSpc>
                              <a:spcPts val="1415"/>
                            </a:lnSpc>
                            <a:spcBef>
                              <a:spcPts val="5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id-ID" sz="2000">
                              <a:effectLst/>
                              <a:latin typeface="Arial" pitchFamily="34" charset="0"/>
                              <a:cs typeface="Arial" pitchFamily="34" charset="0"/>
                            </a:rPr>
                            <a:t>90°</a:t>
                          </a:r>
                          <a:endParaRPr lang="ru-RU" sz="2000">
                            <a:effectLst/>
                            <a:latin typeface="Arial" pitchFamily="34" charset="0"/>
                            <a:ea typeface="Times New Roman"/>
                            <a:cs typeface="Arial" pitchFamily="34" charset="0"/>
                          </a:endParaRPr>
                        </a:p>
                      </a:txBody>
                      <a:tcPr marL="0" marR="0" marT="0" marB="0" anchor="ctr">
                        <a:solidFill>
                          <a:srgbClr val="00B050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95250" marR="85090" algn="ctr">
                            <a:lnSpc>
                              <a:spcPts val="1415"/>
                            </a:lnSpc>
                            <a:spcBef>
                              <a:spcPts val="5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id-ID" sz="2000" dirty="0">
                              <a:effectLst/>
                              <a:latin typeface="Arial" pitchFamily="34" charset="0"/>
                              <a:cs typeface="Arial" pitchFamily="34" charset="0"/>
                            </a:rPr>
                            <a:t>180°</a:t>
                          </a:r>
                          <a:endParaRPr lang="ru-RU" sz="2000" dirty="0">
                            <a:effectLst/>
                            <a:latin typeface="Arial" pitchFamily="34" charset="0"/>
                            <a:ea typeface="Times New Roman"/>
                            <a:cs typeface="Arial" pitchFamily="34" charset="0"/>
                          </a:endParaRPr>
                        </a:p>
                      </a:txBody>
                      <a:tcPr marL="0" marR="0" marT="0" marB="0" anchor="ctr">
                        <a:solidFill>
                          <a:srgbClr val="00B050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107950" algn="ctr">
                            <a:lnSpc>
                              <a:spcPts val="1415"/>
                            </a:lnSpc>
                            <a:spcBef>
                              <a:spcPts val="5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id-ID" sz="2000" dirty="0">
                              <a:effectLst/>
                              <a:latin typeface="Arial" pitchFamily="34" charset="0"/>
                              <a:cs typeface="Arial" pitchFamily="34" charset="0"/>
                            </a:rPr>
                            <a:t>270°</a:t>
                          </a:r>
                          <a:endParaRPr lang="ru-RU" sz="2000" dirty="0">
                            <a:effectLst/>
                            <a:latin typeface="Arial" pitchFamily="34" charset="0"/>
                            <a:ea typeface="Times New Roman"/>
                            <a:cs typeface="Arial" pitchFamily="34" charset="0"/>
                          </a:endParaRPr>
                        </a:p>
                      </a:txBody>
                      <a:tcPr marL="0" marR="0" marT="0" marB="0" anchor="ctr">
                        <a:solidFill>
                          <a:srgbClr val="00B050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95250" marR="85725" algn="ctr">
                            <a:lnSpc>
                              <a:spcPts val="1415"/>
                            </a:lnSpc>
                            <a:spcBef>
                              <a:spcPts val="5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id-ID" sz="2000" dirty="0">
                              <a:effectLst/>
                              <a:latin typeface="Arial" pitchFamily="34" charset="0"/>
                              <a:cs typeface="Arial" pitchFamily="34" charset="0"/>
                            </a:rPr>
                            <a:t>360°</a:t>
                          </a:r>
                          <a:endParaRPr lang="ru-RU" sz="2000" dirty="0">
                            <a:effectLst/>
                            <a:latin typeface="Arial" pitchFamily="34" charset="0"/>
                            <a:ea typeface="Times New Roman"/>
                            <a:cs typeface="Arial" pitchFamily="34" charset="0"/>
                          </a:endParaRPr>
                        </a:p>
                      </a:txBody>
                      <a:tcPr marL="0" marR="0" marT="0" marB="0" anchor="ctr">
                        <a:solidFill>
                          <a:srgbClr val="00B050"/>
                        </a:solidFill>
                      </a:tcPr>
                    </a:tc>
                  </a:tr>
                  <a:tr h="785847">
                    <a:tc>
                      <a:txBody>
                        <a:bodyPr/>
                        <a:lstStyle/>
                        <a:p>
                          <a:pPr marL="186055" marR="173990" algn="ctr">
                            <a:spcBef>
                              <a:spcPts val="1165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id-ID" sz="2000">
                              <a:effectLst/>
                              <a:latin typeface="Arial" pitchFamily="34" charset="0"/>
                              <a:cs typeface="Arial" pitchFamily="34" charset="0"/>
                            </a:rPr>
                            <a:t>Radian</a:t>
                          </a:r>
                          <a:endParaRPr lang="ru-RU" sz="2000">
                            <a:effectLst/>
                            <a:latin typeface="Arial" pitchFamily="34" charset="0"/>
                            <a:ea typeface="Times New Roman"/>
                            <a:cs typeface="Arial" pitchFamily="34" charset="0"/>
                          </a:endParaRPr>
                        </a:p>
                      </a:txBody>
                      <a:tcPr marL="0" marR="0" marT="0" marB="0" anchor="ctr">
                        <a:solidFill>
                          <a:srgbClr val="00B050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11430" algn="ctr">
                            <a:spcBef>
                              <a:spcPts val="1165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id-ID" sz="2000">
                              <a:effectLst/>
                              <a:latin typeface="Arial" pitchFamily="34" charset="0"/>
                              <a:cs typeface="Arial" pitchFamily="34" charset="0"/>
                            </a:rPr>
                            <a:t>0</a:t>
                          </a:r>
                          <a:endParaRPr lang="ru-RU" sz="2000">
                            <a:effectLst/>
                            <a:latin typeface="Arial" pitchFamily="34" charset="0"/>
                            <a:ea typeface="Times New Roman"/>
                            <a:cs typeface="Arial" pitchFamily="34" charset="0"/>
                          </a:endParaRPr>
                        </a:p>
                      </a:txBody>
                      <a:tcPr marL="0" marR="0" marT="0" marB="0" anchor="ctr">
                        <a:solidFill>
                          <a:srgbClr val="00B050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 marL="0" marR="0" marT="0" marB="0" anchor="ctr">
                        <a:blipFill rotWithShape="1">
                          <a:blip r:embed="rId3"/>
                          <a:stretch>
                            <a:fillRect l="-264286" t="-120155" r="-59935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 marL="0" marR="0" marT="0" marB="0" anchor="ctr">
                        <a:blipFill rotWithShape="1">
                          <a:blip r:embed="rId3"/>
                          <a:stretch>
                            <a:fillRect l="-364286" t="-120155" r="-49935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 marL="0" marR="0" marT="0" marB="0" anchor="ctr">
                        <a:blipFill rotWithShape="1">
                          <a:blip r:embed="rId3"/>
                          <a:stretch>
                            <a:fillRect l="-464286" t="-120155" r="-39935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 marL="0" marR="0" marT="0" marB="0" anchor="ctr">
                        <a:blipFill rotWithShape="1">
                          <a:blip r:embed="rId3"/>
                          <a:stretch>
                            <a:fillRect l="-567974" t="-120155" r="-30196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 marL="0" marR="0" marT="0" marB="0" anchor="ctr">
                        <a:blipFill rotWithShape="1">
                          <a:blip r:embed="rId3"/>
                          <a:stretch>
                            <a:fillRect l="-663636" t="-120155" r="-20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 marL="0" marR="0" marT="0" marB="0" anchor="ctr">
                        <a:blipFill rotWithShape="1">
                          <a:blip r:embed="rId3"/>
                          <a:stretch>
                            <a:fillRect l="-763636" t="-120155" r="-10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 marL="0" marR="0" marT="0" marB="0" anchor="ctr">
                        <a:blipFill rotWithShape="1">
                          <a:blip r:embed="rId3"/>
                          <a:stretch>
                            <a:fillRect l="-863636" t="-120155"/>
                          </a:stretch>
                        </a:blipFill>
                      </a:tcPr>
                    </a:tc>
                  </a:tr>
                </a:tbl>
              </a:graphicData>
            </a:graphic>
          </p:graphicFrame>
        </mc:Fallback>
      </mc:AlternateContent>
      <p:sp>
        <p:nvSpPr>
          <p:cNvPr id="9" name="Rectangle 1"/>
          <p:cNvSpPr>
            <a:spLocks noChangeArrowheads="1"/>
          </p:cNvSpPr>
          <p:nvPr/>
        </p:nvSpPr>
        <p:spPr bwMode="auto">
          <a:xfrm>
            <a:off x="7272" y="660215"/>
            <a:ext cx="8943474" cy="430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200" b="0" i="0" u="none" strike="noStrike" cap="none" normalizeH="0" baseline="0" dirty="0" err="1" smtClean="0">
                <a:ln>
                  <a:noFill/>
                </a:ln>
                <a:solidFill>
                  <a:srgbClr val="231F2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Ko‘p</a:t>
            </a:r>
            <a:r>
              <a:rPr kumimoji="0" lang="ru-RU" sz="2200" b="0" i="0" u="none" strike="noStrike" cap="none" normalizeH="0" baseline="0" dirty="0" smtClean="0">
                <a:ln>
                  <a:noFill/>
                </a:ln>
                <a:solidFill>
                  <a:srgbClr val="231F2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2200" b="0" i="0" u="none" strike="noStrike" cap="none" normalizeH="0" baseline="0" dirty="0" err="1" smtClean="0">
                <a:ln>
                  <a:noFill/>
                </a:ln>
                <a:solidFill>
                  <a:srgbClr val="231F2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uchraydigan</a:t>
            </a:r>
            <a:r>
              <a:rPr kumimoji="0" lang="ru-RU" sz="2200" b="0" i="0" u="none" strike="noStrike" cap="none" normalizeH="0" baseline="0" dirty="0" smtClean="0">
                <a:ln>
                  <a:noFill/>
                </a:ln>
                <a:solidFill>
                  <a:srgbClr val="231F2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2200" b="0" i="0" u="none" strike="noStrike" cap="none" normalizeH="0" baseline="0" dirty="0" err="1" smtClean="0">
                <a:ln>
                  <a:noFill/>
                </a:ln>
                <a:solidFill>
                  <a:srgbClr val="231F2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burchaklarning</a:t>
            </a:r>
            <a:r>
              <a:rPr kumimoji="0" lang="ru-RU" sz="2200" b="0" i="0" u="none" strike="noStrike" cap="none" normalizeH="0" baseline="0" dirty="0" smtClean="0">
                <a:ln>
                  <a:noFill/>
                </a:ln>
                <a:solidFill>
                  <a:srgbClr val="231F2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2200" b="0" i="0" u="none" strike="noStrike" cap="none" normalizeH="0" baseline="0" dirty="0" err="1" smtClean="0">
                <a:ln>
                  <a:noFill/>
                </a:ln>
                <a:solidFill>
                  <a:srgbClr val="231F2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radian</a:t>
            </a:r>
            <a:r>
              <a:rPr kumimoji="0" lang="ru-RU" sz="2200" b="0" i="0" u="none" strike="noStrike" cap="none" normalizeH="0" baseline="0" dirty="0" smtClean="0">
                <a:ln>
                  <a:noFill/>
                </a:ln>
                <a:solidFill>
                  <a:srgbClr val="231F2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2200" b="0" i="0" u="none" strike="noStrike" cap="none" normalizeH="0" baseline="0" dirty="0" err="1" smtClean="0">
                <a:ln>
                  <a:noFill/>
                </a:ln>
                <a:solidFill>
                  <a:srgbClr val="231F2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o‘lchovlari</a:t>
            </a:r>
            <a:r>
              <a:rPr kumimoji="0" lang="ru-RU" sz="2200" b="0" i="0" u="none" strike="noStrike" cap="none" normalizeH="0" baseline="0" dirty="0" smtClean="0">
                <a:ln>
                  <a:noFill/>
                </a:ln>
                <a:solidFill>
                  <a:srgbClr val="231F2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2200" b="0" i="0" u="none" strike="noStrike" cap="none" normalizeH="0" baseline="0" dirty="0" err="1" smtClean="0">
                <a:ln>
                  <a:noFill/>
                </a:ln>
                <a:solidFill>
                  <a:srgbClr val="231F2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jadvalini</a:t>
            </a:r>
            <a:r>
              <a:rPr kumimoji="0" lang="ru-RU" sz="2200" b="0" i="0" u="none" strike="noStrike" cap="none" normalizeH="0" baseline="0" dirty="0" smtClean="0">
                <a:ln>
                  <a:noFill/>
                </a:ln>
                <a:solidFill>
                  <a:srgbClr val="231F2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2200" b="0" i="0" u="none" strike="noStrike" cap="none" normalizeH="0" baseline="0" dirty="0" err="1" smtClean="0">
                <a:ln>
                  <a:noFill/>
                </a:ln>
                <a:solidFill>
                  <a:srgbClr val="231F2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keltiramiz</a:t>
            </a:r>
            <a:r>
              <a:rPr kumimoji="0" lang="ru-RU" sz="2200" b="0" i="0" u="none" strike="noStrike" cap="none" normalizeH="0" baseline="0" dirty="0" smtClean="0">
                <a:ln>
                  <a:noFill/>
                </a:ln>
                <a:solidFill>
                  <a:srgbClr val="231F2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:</a:t>
            </a:r>
            <a:endParaRPr kumimoji="0" lang="ru-RU" sz="2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37069" y="3112155"/>
            <a:ext cx="9029224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d-ID" sz="2200" dirty="0">
                <a:latin typeface="Arial" pitchFamily="34" charset="0"/>
                <a:cs typeface="Arial" pitchFamily="34" charset="0"/>
              </a:rPr>
              <a:t>Ayrim α burchaklar sinusi va kosinusi qiymatlarini topaylik</a:t>
            </a:r>
            <a:r>
              <a:rPr lang="id-ID" sz="2200" dirty="0" smtClean="0">
                <a:latin typeface="Arial" pitchFamily="34" charset="0"/>
                <a:cs typeface="Arial" pitchFamily="34" charset="0"/>
              </a:rPr>
              <a:t>.</a:t>
            </a:r>
            <a:endParaRPr lang="ru-RU" sz="2200" dirty="0"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Прямоугольник 11"/>
              <p:cNvSpPr/>
              <p:nvPr/>
            </p:nvSpPr>
            <p:spPr>
              <a:xfrm>
                <a:off x="152474" y="3543043"/>
                <a:ext cx="4824536" cy="144655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/>
                <a:r>
                  <a:rPr lang="en-US" sz="2200" dirty="0" smtClean="0">
                    <a:latin typeface="Arial" pitchFamily="34" charset="0"/>
                    <a:cs typeface="Arial" pitchFamily="34" charset="0"/>
                  </a:rPr>
                  <a:t>1) </a:t>
                </a:r>
                <a14:m>
                  <m:oMath xmlns:m="http://schemas.openxmlformats.org/officeDocument/2006/math">
                    <m:r>
                      <a:rPr lang="id-ID" sz="2200" b="1" i="1" dirty="0" smtClean="0">
                        <a:solidFill>
                          <a:srgbClr val="7030A0"/>
                        </a:solidFill>
                        <a:latin typeface="Cambria Math"/>
                        <a:cs typeface="Arial" pitchFamily="34" charset="0"/>
                      </a:rPr>
                      <m:t>𝜶</m:t>
                    </m:r>
                    <m:r>
                      <a:rPr lang="id-ID" sz="2200" b="1" i="1" dirty="0" smtClean="0">
                        <a:solidFill>
                          <a:srgbClr val="7030A0"/>
                        </a:solidFill>
                        <a:latin typeface="Cambria Math"/>
                        <a:cs typeface="Arial" pitchFamily="34" charset="0"/>
                      </a:rPr>
                      <m:t>=</m:t>
                    </m:r>
                    <m:r>
                      <a:rPr lang="id-ID" sz="2200" b="1" i="1" dirty="0" smtClean="0">
                        <a:solidFill>
                          <a:srgbClr val="7030A0"/>
                        </a:solidFill>
                        <a:latin typeface="Cambria Math"/>
                        <a:cs typeface="Arial" pitchFamily="34" charset="0"/>
                      </a:rPr>
                      <m:t>𝟎</m:t>
                    </m:r>
                    <m:r>
                      <a:rPr lang="id-ID" sz="2200" b="1" i="1" dirty="0">
                        <a:solidFill>
                          <a:srgbClr val="7030A0"/>
                        </a:solidFill>
                        <a:latin typeface="Cambria Math"/>
                        <a:cs typeface="Arial" pitchFamily="34" charset="0"/>
                      </a:rPr>
                      <m:t>° </m:t>
                    </m:r>
                  </m:oMath>
                </a14:m>
                <a:r>
                  <a:rPr lang="id-ID" sz="2200" dirty="0">
                    <a:latin typeface="Arial" pitchFamily="34" charset="0"/>
                    <a:cs typeface="Arial" pitchFamily="34" charset="0"/>
                  </a:rPr>
                  <a:t>bo‘lsin (5- rasm). Bu holga mos nuqtaning abssissasi 1 ga, </a:t>
                </a:r>
                <a:r>
                  <a:rPr lang="id-ID" sz="2200" dirty="0" smtClean="0">
                    <a:latin typeface="Arial" pitchFamily="34" charset="0"/>
                    <a:cs typeface="Arial" pitchFamily="34" charset="0"/>
                  </a:rPr>
                  <a:t>ordinatasi </a:t>
                </a:r>
                <a:r>
                  <a:rPr lang="id-ID" sz="2200" dirty="0">
                    <a:latin typeface="Arial" pitchFamily="34" charset="0"/>
                    <a:cs typeface="Arial" pitchFamily="34" charset="0"/>
                  </a:rPr>
                  <a:t>esa 0 ga teng, demak,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id-ID" sz="2200" b="1" i="1" dirty="0" smtClean="0">
                        <a:solidFill>
                          <a:srgbClr val="0070C0"/>
                        </a:solidFill>
                        <a:latin typeface="Cambria Math"/>
                        <a:cs typeface="Arial" pitchFamily="34" charset="0"/>
                      </a:rPr>
                      <m:t>sin</m:t>
                    </m:r>
                    <m:r>
                      <a:rPr lang="id-ID" sz="2200" b="1" i="1" dirty="0" smtClean="0">
                        <a:solidFill>
                          <a:srgbClr val="0070C0"/>
                        </a:solidFill>
                        <a:latin typeface="Cambria Math"/>
                        <a:cs typeface="Arial" pitchFamily="34" charset="0"/>
                      </a:rPr>
                      <m:t>𝟎</m:t>
                    </m:r>
                    <m:r>
                      <a:rPr lang="id-ID" sz="2200" b="1" i="1" dirty="0" smtClean="0">
                        <a:solidFill>
                          <a:srgbClr val="0070C0"/>
                        </a:solidFill>
                        <a:latin typeface="Cambria Math"/>
                        <a:cs typeface="Arial" pitchFamily="34" charset="0"/>
                      </a:rPr>
                      <m:t>°=</m:t>
                    </m:r>
                    <m:r>
                      <a:rPr lang="id-ID" sz="2200" b="1" i="1" dirty="0" smtClean="0">
                        <a:solidFill>
                          <a:srgbClr val="0070C0"/>
                        </a:solidFill>
                        <a:latin typeface="Cambria Math"/>
                        <a:cs typeface="Arial" pitchFamily="34" charset="0"/>
                      </a:rPr>
                      <m:t>𝟎</m:t>
                    </m:r>
                    <m:r>
                      <a:rPr lang="id-ID" sz="2200" b="1" i="1" dirty="0" smtClean="0">
                        <a:solidFill>
                          <a:srgbClr val="0070C0"/>
                        </a:solidFill>
                        <a:latin typeface="Cambria Math"/>
                        <a:cs typeface="Arial" pitchFamily="34" charset="0"/>
                      </a:rPr>
                      <m:t>, </m:t>
                    </m:r>
                    <m:r>
                      <m:rPr>
                        <m:sty m:val="p"/>
                      </m:rPr>
                      <a:rPr lang="id-ID" sz="2200" b="1" i="1" dirty="0" smtClean="0">
                        <a:solidFill>
                          <a:srgbClr val="0070C0"/>
                        </a:solidFill>
                        <a:latin typeface="Cambria Math"/>
                        <a:cs typeface="Arial" pitchFamily="34" charset="0"/>
                      </a:rPr>
                      <m:t>cos</m:t>
                    </m:r>
                    <m:r>
                      <a:rPr lang="id-ID" sz="2200" b="1" i="1" dirty="0" smtClean="0">
                        <a:solidFill>
                          <a:srgbClr val="0070C0"/>
                        </a:solidFill>
                        <a:latin typeface="Cambria Math"/>
                        <a:cs typeface="Arial" pitchFamily="34" charset="0"/>
                      </a:rPr>
                      <m:t>𝟎</m:t>
                    </m:r>
                    <m:r>
                      <a:rPr lang="id-ID" sz="2200" b="1" i="1" dirty="0" smtClean="0">
                        <a:solidFill>
                          <a:srgbClr val="0070C0"/>
                        </a:solidFill>
                        <a:latin typeface="Cambria Math"/>
                        <a:cs typeface="Arial" pitchFamily="34" charset="0"/>
                      </a:rPr>
                      <m:t>°=</m:t>
                    </m:r>
                    <m:r>
                      <a:rPr lang="id-ID" sz="2200" b="1" i="1" dirty="0" smtClean="0">
                        <a:solidFill>
                          <a:srgbClr val="0070C0"/>
                        </a:solidFill>
                        <a:latin typeface="Cambria Math"/>
                        <a:cs typeface="Arial" pitchFamily="34" charset="0"/>
                      </a:rPr>
                      <m:t>𝟏</m:t>
                    </m:r>
                    <m:r>
                      <a:rPr lang="id-ID" sz="2200" b="1" i="1" dirty="0" smtClean="0">
                        <a:solidFill>
                          <a:srgbClr val="0070C0"/>
                        </a:solidFill>
                        <a:latin typeface="Cambria Math"/>
                        <a:cs typeface="Arial" pitchFamily="34" charset="0"/>
                      </a:rPr>
                      <m:t>.</m:t>
                    </m:r>
                  </m:oMath>
                </a14:m>
                <a:endParaRPr lang="ru-RU" sz="2200" b="1" dirty="0">
                  <a:solidFill>
                    <a:srgbClr val="0070C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2" name="Прямоугольник 1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2474" y="3543043"/>
                <a:ext cx="4824536" cy="1446550"/>
              </a:xfrm>
              <a:prstGeom prst="rect">
                <a:avLst/>
              </a:prstGeom>
              <a:blipFill rotWithShape="1">
                <a:blip r:embed="rId4"/>
                <a:stretch>
                  <a:fillRect l="-1517" t="-210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0072" y="3477766"/>
            <a:ext cx="2088232" cy="15771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375370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1" dur="5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/>
          <p:cNvSpPr/>
          <p:nvPr/>
        </p:nvSpPr>
        <p:spPr>
          <a:xfrm>
            <a:off x="0" y="0"/>
            <a:ext cx="9143998" cy="645581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Прямоугольник 1"/>
              <p:cNvSpPr/>
              <p:nvPr/>
            </p:nvSpPr>
            <p:spPr>
              <a:xfrm>
                <a:off x="-2" y="61180"/>
                <a:ext cx="9143999" cy="52322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r>
                      <a:rPr lang="ru-RU" sz="2800" b="1" i="1" dirty="0">
                        <a:solidFill>
                          <a:schemeClr val="bg1"/>
                        </a:solidFill>
                        <a:latin typeface="Cambria Math"/>
                      </a:rPr>
                      <m:t>𝒚</m:t>
                    </m:r>
                    <m:r>
                      <a:rPr lang="ru-RU" sz="2800" b="1" i="1" dirty="0">
                        <a:solidFill>
                          <a:schemeClr val="bg1"/>
                        </a:solidFill>
                        <a:latin typeface="Cambria Math"/>
                      </a:rPr>
                      <m:t>=</m:t>
                    </m:r>
                    <m:r>
                      <a:rPr lang="ru-RU" sz="2800" b="1" i="1" dirty="0">
                        <a:solidFill>
                          <a:schemeClr val="bg1"/>
                        </a:solidFill>
                        <a:latin typeface="Cambria Math"/>
                      </a:rPr>
                      <m:t>𝒔𝒊𝒏𝒙</m:t>
                    </m:r>
                    <m:r>
                      <a:rPr lang="ru-RU" sz="2800" b="1" i="1" dirty="0">
                        <a:solidFill>
                          <a:schemeClr val="bg1"/>
                        </a:solidFill>
                        <a:latin typeface="Cambria Math"/>
                      </a:rPr>
                      <m:t>, </m:t>
                    </m:r>
                    <m:r>
                      <a:rPr lang="ru-RU" sz="2800" b="1" i="1" dirty="0">
                        <a:solidFill>
                          <a:schemeClr val="bg1"/>
                        </a:solidFill>
                        <a:latin typeface="Cambria Math"/>
                      </a:rPr>
                      <m:t>𝒚</m:t>
                    </m:r>
                    <m:r>
                      <a:rPr lang="ru-RU" sz="2800" b="1" i="1" dirty="0">
                        <a:solidFill>
                          <a:schemeClr val="bg1"/>
                        </a:solidFill>
                        <a:latin typeface="Cambria Math"/>
                      </a:rPr>
                      <m:t>=</m:t>
                    </m:r>
                    <m:r>
                      <a:rPr lang="ru-RU" sz="2800" b="1" i="1" dirty="0">
                        <a:solidFill>
                          <a:schemeClr val="bg1"/>
                        </a:solidFill>
                        <a:latin typeface="Cambria Math"/>
                      </a:rPr>
                      <m:t>𝒄𝒐𝒔𝒙</m:t>
                    </m:r>
                    <m:r>
                      <a:rPr lang="ru-RU" sz="2800" b="1" i="1" dirty="0">
                        <a:solidFill>
                          <a:schemeClr val="bg1"/>
                        </a:solidFill>
                        <a:latin typeface="Cambria Math"/>
                      </a:rPr>
                      <m:t> </m:t>
                    </m:r>
                  </m:oMath>
                </a14:m>
                <a:r>
                  <a:rPr lang="en-US" sz="2800" b="1" dirty="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</a:rPr>
                  <a:t>funksiyalar</a:t>
                </a:r>
                <a:endParaRPr lang="ru-RU" sz="28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" name="Прямоугольник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2" y="61180"/>
                <a:ext cx="9143999" cy="523220"/>
              </a:xfrm>
              <a:prstGeom prst="rect">
                <a:avLst/>
              </a:prstGeom>
              <a:blipFill rotWithShape="1">
                <a:blip r:embed="rId2"/>
                <a:stretch>
                  <a:fillRect t="-11628" b="-3139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Прямоугольник 20"/>
              <p:cNvSpPr/>
              <p:nvPr/>
            </p:nvSpPr>
            <p:spPr>
              <a:xfrm>
                <a:off x="29133" y="693499"/>
                <a:ext cx="6775116" cy="146027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2000" dirty="0" smtClean="0">
                    <a:latin typeface="Arial" pitchFamily="34" charset="0"/>
                    <a:cs typeface="Arial" pitchFamily="34" charset="0"/>
                  </a:rPr>
                  <a:t>2) </a:t>
                </a:r>
                <a14:m>
                  <m:oMath xmlns:m="http://schemas.openxmlformats.org/officeDocument/2006/math">
                    <m:r>
                      <a:rPr lang="ru-RU" sz="2000" i="1" dirty="0" smtClean="0">
                        <a:latin typeface="Cambria Math"/>
                      </a:rPr>
                      <m:t>𝛼</m:t>
                    </m:r>
                    <m:r>
                      <a:rPr lang="ru-RU" sz="2000" i="1" dirty="0" smtClean="0">
                        <a:latin typeface="Cambria Math"/>
                      </a:rPr>
                      <m:t>=</m:t>
                    </m:r>
                    <m:r>
                      <a:rPr lang="ru-RU" sz="2000" i="1" dirty="0" smtClean="0">
                        <a:latin typeface="Cambria Math"/>
                      </a:rPr>
                      <m:t>𝜋</m:t>
                    </m:r>
                    <m:r>
                      <a:rPr lang="ru-RU" sz="2000" i="1" dirty="0" smtClean="0">
                        <a:latin typeface="Cambria Math"/>
                      </a:rPr>
                      <m:t>/6=30° </m:t>
                    </m:r>
                  </m:oMath>
                </a14:m>
                <a:r>
                  <a:rPr lang="id-ID" sz="2000" dirty="0">
                    <a:latin typeface="Arial" pitchFamily="34" charset="0"/>
                    <a:cs typeface="Arial" pitchFamily="34" charset="0"/>
                  </a:rPr>
                  <a:t>bo‘lsin (6- rasm). </a:t>
                </a:r>
                <a:r>
                  <a:rPr lang="id-ID" sz="2000" b="1" i="1" dirty="0">
                    <a:solidFill>
                      <a:srgbClr val="7030A0"/>
                    </a:solidFill>
                    <a:latin typeface="Arial" pitchFamily="34" charset="0"/>
                    <a:cs typeface="Arial" pitchFamily="34" charset="0"/>
                  </a:rPr>
                  <a:t>To‘g‘ri burchakli uchburchakda 30° li </a:t>
                </a:r>
                <a:r>
                  <a:rPr lang="id-ID" sz="2000" b="1" i="1" dirty="0" smtClean="0">
                    <a:solidFill>
                      <a:srgbClr val="7030A0"/>
                    </a:solidFill>
                    <a:latin typeface="Arial" pitchFamily="34" charset="0"/>
                    <a:cs typeface="Arial" pitchFamily="34" charset="0"/>
                  </a:rPr>
                  <a:t>bur</a:t>
                </a:r>
                <a:r>
                  <a:rPr lang="id-ID" sz="2000" b="1" i="1" dirty="0">
                    <a:solidFill>
                      <a:srgbClr val="7030A0"/>
                    </a:solidFill>
                    <a:latin typeface="Arial" pitchFamily="34" charset="0"/>
                    <a:cs typeface="Arial" pitchFamily="34" charset="0"/>
                  </a:rPr>
                  <a:t>chak qarshisidagi katet gipotenuzaning yarmiga teng</a:t>
                </a:r>
                <a:r>
                  <a:rPr lang="id-ID" sz="2000" i="1" dirty="0">
                    <a:solidFill>
                      <a:srgbClr val="7030A0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id-ID" sz="2000" i="1" dirty="0">
                    <a:latin typeface="Arial" pitchFamily="34" charset="0"/>
                    <a:cs typeface="Arial" pitchFamily="34" charset="0"/>
                  </a:rPr>
                  <a:t>bo‘lgani </a:t>
                </a:r>
                <a:r>
                  <a:rPr lang="id-ID" sz="2000" i="1" dirty="0" smtClean="0">
                    <a:latin typeface="Arial" pitchFamily="34" charset="0"/>
                    <a:cs typeface="Arial" pitchFamily="34" charset="0"/>
                  </a:rPr>
                  <a:t>bois</a:t>
                </a:r>
                <a:r>
                  <a:rPr lang="en-US" sz="2000" i="1" dirty="0" smtClean="0">
                    <a:latin typeface="Arial" pitchFamily="34" charset="0"/>
                    <a:cs typeface="Arial" pitchFamily="34" charset="0"/>
                  </a:rPr>
                  <a:t>, </a:t>
                </a:r>
                <a14:m>
                  <m:oMath xmlns:m="http://schemas.openxmlformats.org/officeDocument/2006/math">
                    <m:r>
                      <a:rPr lang="en-US" sz="2000" b="1" i="1" smtClean="0">
                        <a:solidFill>
                          <a:srgbClr val="00B0F0"/>
                        </a:solidFill>
                        <a:latin typeface="Cambria Math"/>
                      </a:rPr>
                      <m:t>𝒔𝒊𝒏</m:t>
                    </m:r>
                    <m:f>
                      <m:fPr>
                        <m:ctrlPr>
                          <a:rPr lang="ru-RU" sz="2000" b="1" i="1">
                            <a:solidFill>
                              <a:srgbClr val="00B0F0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en-US" sz="2000" b="1" i="1">
                            <a:solidFill>
                              <a:srgbClr val="00B0F0"/>
                            </a:solidFill>
                            <a:latin typeface="Cambria Math"/>
                          </a:rPr>
                          <m:t>𝝅</m:t>
                        </m:r>
                      </m:num>
                      <m:den>
                        <m:r>
                          <a:rPr lang="en-US" sz="2000" b="1" i="1">
                            <a:solidFill>
                              <a:srgbClr val="00B0F0"/>
                            </a:solidFill>
                            <a:latin typeface="Cambria Math"/>
                          </a:rPr>
                          <m:t>𝟔</m:t>
                        </m:r>
                      </m:den>
                    </m:f>
                    <m:r>
                      <a:rPr lang="en-US" sz="2000" b="1" i="1">
                        <a:solidFill>
                          <a:srgbClr val="00B0F0"/>
                        </a:solidFill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ru-RU" sz="2000" b="1" i="1">
                            <a:solidFill>
                              <a:srgbClr val="00B0F0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en-US" sz="2000" b="1" i="1">
                            <a:solidFill>
                              <a:srgbClr val="00B0F0"/>
                            </a:solidFill>
                            <a:latin typeface="Cambria Math"/>
                          </a:rPr>
                          <m:t>𝟏</m:t>
                        </m:r>
                      </m:num>
                      <m:den>
                        <m:r>
                          <a:rPr lang="en-US" sz="2000" b="1" i="1">
                            <a:solidFill>
                              <a:srgbClr val="00B0F0"/>
                            </a:solidFill>
                            <a:latin typeface="Cambria Math"/>
                          </a:rPr>
                          <m:t>𝟐</m:t>
                        </m:r>
                      </m:den>
                    </m:f>
                    <m:r>
                      <a:rPr lang="en-US" sz="2000" b="0" i="0" smtClean="0">
                        <a:latin typeface="Cambria Math"/>
                      </a:rPr>
                      <m:t> </m:t>
                    </m:r>
                  </m:oMath>
                </a14:m>
                <a:r>
                  <a:rPr lang="en-US" sz="2000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id-ID" sz="2000" dirty="0" smtClean="0">
                    <a:latin typeface="Arial" pitchFamily="34" charset="0"/>
                    <a:cs typeface="Arial" pitchFamily="34" charset="0"/>
                  </a:rPr>
                  <a:t>bo‘ladi.</a:t>
                </a:r>
                <a:r>
                  <a:rPr lang="en-US" sz="2000" dirty="0" smtClean="0">
                    <a:latin typeface="Arial" pitchFamily="34" charset="0"/>
                    <a:cs typeface="Arial" pitchFamily="34" charset="0"/>
                  </a:rPr>
                  <a:t>  </a:t>
                </a:r>
                <a:endParaRPr lang="ru-RU" sz="2000" dirty="0"/>
              </a:p>
            </p:txBody>
          </p:sp>
        </mc:Choice>
        <mc:Fallback xmlns="">
          <p:sp>
            <p:nvSpPr>
              <p:cNvPr id="21" name="Прямоугольник 2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133" y="693499"/>
                <a:ext cx="6775116" cy="1460272"/>
              </a:xfrm>
              <a:prstGeom prst="rect">
                <a:avLst/>
              </a:prstGeom>
              <a:blipFill rotWithShape="1">
                <a:blip r:embed="rId3"/>
                <a:stretch>
                  <a:fillRect l="-990" t="-1674" b="-669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Прямоугольник 21"/>
              <p:cNvSpPr/>
              <p:nvPr/>
            </p:nvSpPr>
            <p:spPr>
              <a:xfrm>
                <a:off x="29134" y="2925361"/>
                <a:ext cx="6439588" cy="163820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/>
                <a:r>
                  <a:rPr lang="en-US" sz="2000" dirty="0" smtClean="0"/>
                  <a:t>3) </a:t>
                </a:r>
                <a14:m>
                  <m:oMath xmlns:m="http://schemas.openxmlformats.org/officeDocument/2006/math">
                    <m:r>
                      <a:rPr lang="en-US" sz="2000" i="1" smtClean="0">
                        <a:latin typeface="Cambria Math"/>
                      </a:rPr>
                      <m:t>𝛼</m:t>
                    </m:r>
                    <m:r>
                      <a:rPr lang="en-US" sz="2000" i="1" smtClean="0">
                        <a:latin typeface="Cambria Math"/>
                      </a:rPr>
                      <m:t>=</m:t>
                    </m:r>
                    <m:f>
                      <m:fPr>
                        <m:type m:val="lin"/>
                        <m:ctrlPr>
                          <a:rPr lang="ru-RU" sz="2000" i="1">
                            <a:latin typeface="Cambria Math"/>
                          </a:rPr>
                        </m:ctrlPr>
                      </m:fPr>
                      <m:num>
                        <m:r>
                          <a:rPr lang="en-US" sz="2000" i="1">
                            <a:latin typeface="Cambria Math"/>
                          </a:rPr>
                          <m:t>𝜋</m:t>
                        </m:r>
                      </m:num>
                      <m:den>
                        <m:r>
                          <a:rPr lang="en-US" sz="2000" i="1">
                            <a:latin typeface="Cambria Math"/>
                          </a:rPr>
                          <m:t>4=45°</m:t>
                        </m:r>
                      </m:den>
                    </m:f>
                  </m:oMath>
                </a14:m>
                <a:r>
                  <a:rPr lang="en-US" sz="2000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id-ID" sz="2000" dirty="0">
                    <a:latin typeface="Arial" pitchFamily="34" charset="0"/>
                    <a:cs typeface="Arial" pitchFamily="34" charset="0"/>
                  </a:rPr>
                  <a:t>bo‘lsin (</a:t>
                </a:r>
                <a:r>
                  <a:rPr lang="id-ID" sz="2000" dirty="0" smtClean="0">
                    <a:latin typeface="Arial" pitchFamily="34" charset="0"/>
                    <a:cs typeface="Arial" pitchFamily="34" charset="0"/>
                  </a:rPr>
                  <a:t>7-rasm</a:t>
                </a:r>
                <a:r>
                  <a:rPr lang="id-ID" sz="2000" dirty="0">
                    <a:latin typeface="Arial" pitchFamily="34" charset="0"/>
                    <a:cs typeface="Arial" pitchFamily="34" charset="0"/>
                  </a:rPr>
                  <a:t>). </a:t>
                </a:r>
                <a:r>
                  <a:rPr lang="id-ID" sz="2000" dirty="0" smtClean="0">
                    <a:latin typeface="Arial" pitchFamily="34" charset="0"/>
                    <a:cs typeface="Arial" pitchFamily="34" charset="0"/>
                  </a:rPr>
                  <a:t>Bu holda </a:t>
                </a:r>
                <a:r>
                  <a:rPr lang="id-ID" sz="2000" b="1" i="1" dirty="0" smtClean="0">
                    <a:solidFill>
                      <a:srgbClr val="7030A0"/>
                    </a:solidFill>
                    <a:latin typeface="Arial" pitchFamily="34" charset="0"/>
                    <a:cs typeface="Arial" pitchFamily="34" charset="0"/>
                  </a:rPr>
                  <a:t>teng yonli to‘g‘ri burchakli uchburchak</a:t>
                </a:r>
                <a:r>
                  <a:rPr lang="id-ID" sz="2000" dirty="0" smtClean="0">
                    <a:latin typeface="Arial" pitchFamily="34" charset="0"/>
                    <a:cs typeface="Arial" pitchFamily="34" charset="0"/>
                  </a:rPr>
                  <a:t> hosil bo‘ladi</a:t>
                </a:r>
                <a:r>
                  <a:rPr lang="en-US" sz="2000" dirty="0" smtClean="0">
                    <a:latin typeface="Arial" pitchFamily="34" charset="0"/>
                    <a:cs typeface="Arial" pitchFamily="34" charset="0"/>
                  </a:rPr>
                  <a:t>. </a:t>
                </a:r>
                <a:r>
                  <a:rPr lang="id-ID" sz="2000" dirty="0" smtClean="0">
                    <a:latin typeface="Arial" pitchFamily="34" charset="0"/>
                    <a:cs typeface="Arial" pitchFamily="34" charset="0"/>
                  </a:rPr>
                  <a:t>Bunday uchburchakda α burchakning sinusi va kosinusi o‘zaro tengdir.</a:t>
                </a:r>
                <a:r>
                  <a:rPr lang="en-US" sz="2000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id-ID" sz="2000" dirty="0" smtClean="0">
                    <a:latin typeface="Arial" pitchFamily="34" charset="0"/>
                    <a:cs typeface="Arial" pitchFamily="34" charset="0"/>
                  </a:rPr>
                  <a:t>Ularni  </a:t>
                </a:r>
                <a:r>
                  <a:rPr lang="id-ID" sz="2000" i="1" dirty="0">
                    <a:latin typeface="Arial" pitchFamily="34" charset="0"/>
                    <a:cs typeface="Arial" pitchFamily="34" charset="0"/>
                  </a:rPr>
                  <a:t>x  </a:t>
                </a:r>
                <a:r>
                  <a:rPr lang="id-ID" sz="2000" dirty="0">
                    <a:latin typeface="Arial" pitchFamily="34" charset="0"/>
                    <a:cs typeface="Arial" pitchFamily="34" charset="0"/>
                  </a:rPr>
                  <a:t>deylik.  Asosiy  trigonometrik  </a:t>
                </a:r>
                <a:r>
                  <a:rPr lang="id-ID" sz="2000" dirty="0" smtClean="0">
                    <a:latin typeface="Arial" pitchFamily="34" charset="0"/>
                    <a:cs typeface="Arial" pitchFamily="34" charset="0"/>
                  </a:rPr>
                  <a:t>ayniyatdan</a:t>
                </a:r>
                <a:r>
                  <a:rPr lang="en-US" sz="2000" dirty="0" smtClean="0"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sz="2000" b="1" i="1" smtClean="0">
                            <a:solidFill>
                              <a:srgbClr val="00B0F0"/>
                            </a:solidFill>
                            <a:latin typeface="Cambria Math"/>
                          </a:rPr>
                        </m:ctrlPr>
                      </m:sSupPr>
                      <m:e>
                        <m:r>
                          <a:rPr lang="en-US" sz="2000" b="1" i="1">
                            <a:solidFill>
                              <a:srgbClr val="00B0F0"/>
                            </a:solidFill>
                            <a:latin typeface="Cambria Math"/>
                          </a:rPr>
                          <m:t>𝒙</m:t>
                        </m:r>
                      </m:e>
                      <m:sup>
                        <m:r>
                          <a:rPr lang="en-US" sz="2000" b="1" i="1">
                            <a:solidFill>
                              <a:srgbClr val="00B0F0"/>
                            </a:solidFill>
                            <a:latin typeface="Cambria Math"/>
                          </a:rPr>
                          <m:t>𝟐</m:t>
                        </m:r>
                      </m:sup>
                    </m:sSup>
                    <m:r>
                      <a:rPr lang="en-US" sz="2000" b="1" i="1" smtClean="0">
                        <a:solidFill>
                          <a:srgbClr val="00B0F0"/>
                        </a:solidFill>
                        <a:latin typeface="Cambria Math"/>
                      </a:rPr>
                      <m:t>+</m:t>
                    </m:r>
                    <m:sSup>
                      <m:sSupPr>
                        <m:ctrlPr>
                          <a:rPr lang="ru-RU" sz="2000" b="1" i="1" smtClean="0">
                            <a:solidFill>
                              <a:srgbClr val="00B0F0"/>
                            </a:solidFill>
                            <a:latin typeface="Cambria Math"/>
                          </a:rPr>
                        </m:ctrlPr>
                      </m:sSupPr>
                      <m:e>
                        <m:r>
                          <a:rPr lang="en-US" sz="2000" b="1" i="1">
                            <a:solidFill>
                              <a:srgbClr val="00B0F0"/>
                            </a:solidFill>
                            <a:latin typeface="Cambria Math"/>
                          </a:rPr>
                          <m:t>𝒙</m:t>
                        </m:r>
                      </m:e>
                      <m:sup>
                        <m:r>
                          <a:rPr lang="en-US" sz="2000" b="1" i="1">
                            <a:solidFill>
                              <a:srgbClr val="00B0F0"/>
                            </a:solidFill>
                            <a:latin typeface="Cambria Math"/>
                          </a:rPr>
                          <m:t>𝟐</m:t>
                        </m:r>
                      </m:sup>
                    </m:sSup>
                    <m:r>
                      <a:rPr lang="en-US" sz="2000" b="1" i="1" smtClean="0">
                        <a:solidFill>
                          <a:srgbClr val="00B0F0"/>
                        </a:solidFill>
                        <a:latin typeface="Cambria Math"/>
                      </a:rPr>
                      <m:t>=</m:t>
                    </m:r>
                    <m:r>
                      <a:rPr lang="en-US" sz="2000" b="1" i="1" smtClean="0">
                        <a:solidFill>
                          <a:srgbClr val="00B0F0"/>
                        </a:solidFill>
                        <a:latin typeface="Cambria Math"/>
                      </a:rPr>
                      <m:t>𝟏</m:t>
                    </m:r>
                  </m:oMath>
                </a14:m>
                <a:r>
                  <a:rPr lang="en-US" sz="2000" b="1" dirty="0" smtClean="0">
                    <a:solidFill>
                      <a:srgbClr val="00B0F0"/>
                    </a:solidFill>
                    <a:latin typeface="Arial" pitchFamily="34" charset="0"/>
                    <a:cs typeface="Arial" pitchFamily="34" charset="0"/>
                  </a:rPr>
                  <a:t>, </a:t>
                </a:r>
                <a:r>
                  <a:rPr lang="en-US" sz="2000" dirty="0" err="1" smtClean="0">
                    <a:latin typeface="Arial" pitchFamily="34" charset="0"/>
                    <a:cs typeface="Arial" pitchFamily="34" charset="0"/>
                  </a:rPr>
                  <a:t>ya’ni</a:t>
                </a:r>
                <a:endParaRPr lang="ru-RU" sz="20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2" name="Прямоугольник 2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134" y="2925361"/>
                <a:ext cx="6439588" cy="1638205"/>
              </a:xfrm>
              <a:prstGeom prst="rect">
                <a:avLst/>
              </a:prstGeom>
              <a:blipFill rotWithShape="1">
                <a:blip r:embed="rId4"/>
                <a:stretch>
                  <a:fillRect l="-1042" t="-28625" r="-947" b="-594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Прямоугольник 22"/>
              <p:cNvSpPr/>
              <p:nvPr/>
            </p:nvSpPr>
            <p:spPr>
              <a:xfrm>
                <a:off x="2943388" y="4371950"/>
                <a:ext cx="3644836" cy="67415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800" b="1" i="1" smtClean="0">
                          <a:solidFill>
                            <a:srgbClr val="00B050"/>
                          </a:solidFill>
                          <a:latin typeface="Cambria Math"/>
                        </a:rPr>
                        <m:t>𝒙</m:t>
                      </m:r>
                      <m:r>
                        <a:rPr lang="en-US" sz="1800" b="1" i="1" smtClean="0">
                          <a:solidFill>
                            <a:srgbClr val="00B050"/>
                          </a:solidFill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ru-RU" sz="1800" b="1" i="1">
                              <a:solidFill>
                                <a:srgbClr val="00B050"/>
                              </a:solidFill>
                              <a:latin typeface="Cambria Math"/>
                            </a:rPr>
                          </m:ctrlPr>
                        </m:fPr>
                        <m:num>
                          <m:rad>
                            <m:radPr>
                              <m:degHide m:val="on"/>
                              <m:ctrlPr>
                                <a:rPr lang="ru-RU" sz="1800" b="1" i="1">
                                  <a:solidFill>
                                    <a:srgbClr val="00B050"/>
                                  </a:solidFill>
                                  <a:latin typeface="Cambria Math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sz="1800" b="1" i="1">
                                  <a:solidFill>
                                    <a:srgbClr val="00B050"/>
                                  </a:solidFill>
                                  <a:latin typeface="Cambria Math"/>
                                </a:rPr>
                                <m:t>𝟐</m:t>
                              </m:r>
                            </m:e>
                          </m:rad>
                        </m:num>
                        <m:den>
                          <m:r>
                            <a:rPr lang="en-US" sz="1800" b="1" i="1">
                              <a:solidFill>
                                <a:srgbClr val="00B050"/>
                              </a:solidFill>
                              <a:latin typeface="Cambria Math"/>
                            </a:rPr>
                            <m:t>𝟐</m:t>
                          </m:r>
                        </m:den>
                      </m:f>
                      <m:r>
                        <a:rPr lang="en-US" sz="1800" b="1" i="1" smtClean="0">
                          <a:solidFill>
                            <a:srgbClr val="00B050"/>
                          </a:solidFill>
                          <a:latin typeface="Cambria Math"/>
                        </a:rPr>
                        <m:t>;</m:t>
                      </m:r>
                      <m:r>
                        <a:rPr lang="en-US" sz="1800" b="1" i="1">
                          <a:solidFill>
                            <a:srgbClr val="00B050"/>
                          </a:solidFill>
                          <a:latin typeface="Cambria Math"/>
                        </a:rPr>
                        <m:t>    </m:t>
                      </m:r>
                      <m:r>
                        <a:rPr lang="en-US" sz="1800" b="1" i="1">
                          <a:solidFill>
                            <a:srgbClr val="00B050"/>
                          </a:solidFill>
                          <a:latin typeface="Cambria Math"/>
                        </a:rPr>
                        <m:t>𝒄𝒐𝒔</m:t>
                      </m:r>
                      <m:f>
                        <m:fPr>
                          <m:ctrlPr>
                            <a:rPr lang="ru-RU" sz="1800" b="1" i="1">
                              <a:solidFill>
                                <a:srgbClr val="00B050"/>
                              </a:solidFill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1800" b="1" i="1">
                              <a:solidFill>
                                <a:srgbClr val="00B050"/>
                              </a:solidFill>
                              <a:latin typeface="Cambria Math"/>
                            </a:rPr>
                            <m:t>𝝅</m:t>
                          </m:r>
                        </m:num>
                        <m:den>
                          <m:r>
                            <a:rPr lang="en-US" sz="1800" b="1" i="1">
                              <a:solidFill>
                                <a:srgbClr val="00B050"/>
                              </a:solidFill>
                              <a:latin typeface="Cambria Math"/>
                            </a:rPr>
                            <m:t>𝟒</m:t>
                          </m:r>
                        </m:den>
                      </m:f>
                      <m:r>
                        <a:rPr lang="en-US" sz="1800" b="1" i="1">
                          <a:solidFill>
                            <a:srgbClr val="00B050"/>
                          </a:solidFill>
                          <a:latin typeface="Cambria Math"/>
                        </a:rPr>
                        <m:t>=</m:t>
                      </m:r>
                      <m:r>
                        <a:rPr lang="en-US" sz="1800" b="1" i="1">
                          <a:solidFill>
                            <a:srgbClr val="00B050"/>
                          </a:solidFill>
                          <a:latin typeface="Cambria Math"/>
                        </a:rPr>
                        <m:t>𝒔𝒊𝒏</m:t>
                      </m:r>
                      <m:f>
                        <m:fPr>
                          <m:ctrlPr>
                            <a:rPr lang="ru-RU" sz="1800" b="1" i="1">
                              <a:solidFill>
                                <a:srgbClr val="00B050"/>
                              </a:solidFill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1800" b="1" i="1">
                              <a:solidFill>
                                <a:srgbClr val="00B050"/>
                              </a:solidFill>
                              <a:latin typeface="Cambria Math"/>
                            </a:rPr>
                            <m:t>𝝅</m:t>
                          </m:r>
                        </m:num>
                        <m:den>
                          <m:r>
                            <a:rPr lang="en-US" sz="1800" b="1" i="1">
                              <a:solidFill>
                                <a:srgbClr val="00B050"/>
                              </a:solidFill>
                              <a:latin typeface="Cambria Math"/>
                            </a:rPr>
                            <m:t>𝟒</m:t>
                          </m:r>
                        </m:den>
                      </m:f>
                      <m:r>
                        <a:rPr lang="en-US" sz="1800" b="1" i="1">
                          <a:solidFill>
                            <a:srgbClr val="00B050"/>
                          </a:solidFill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ru-RU" sz="1800" b="1" i="1">
                              <a:solidFill>
                                <a:srgbClr val="00B050"/>
                              </a:solidFill>
                              <a:latin typeface="Cambria Math"/>
                            </a:rPr>
                          </m:ctrlPr>
                        </m:fPr>
                        <m:num>
                          <m:rad>
                            <m:radPr>
                              <m:degHide m:val="on"/>
                              <m:ctrlPr>
                                <a:rPr lang="ru-RU" sz="1800" b="1" i="1">
                                  <a:solidFill>
                                    <a:srgbClr val="00B050"/>
                                  </a:solidFill>
                                  <a:latin typeface="Cambria Math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sz="1800" b="1" i="1">
                                  <a:solidFill>
                                    <a:srgbClr val="00B050"/>
                                  </a:solidFill>
                                  <a:latin typeface="Cambria Math"/>
                                </a:rPr>
                                <m:t>𝟐</m:t>
                              </m:r>
                            </m:e>
                          </m:rad>
                        </m:num>
                        <m:den>
                          <m:r>
                            <a:rPr lang="en-US" sz="1800" b="1" i="1">
                              <a:solidFill>
                                <a:srgbClr val="00B050"/>
                              </a:solidFill>
                              <a:latin typeface="Cambria Math"/>
                            </a:rPr>
                            <m:t>𝟐</m:t>
                          </m:r>
                        </m:den>
                      </m:f>
                    </m:oMath>
                  </m:oMathPara>
                </a14:m>
                <a:endParaRPr lang="ru-RU" sz="1800" b="1" i="1" dirty="0">
                  <a:solidFill>
                    <a:srgbClr val="00B05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3" name="Прямоугольник 2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43388" y="4371950"/>
                <a:ext cx="3644836" cy="674159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7183" name="Picture 15"/>
          <p:cNvPicPr>
            <a:picLocks noChangeAspect="1" noChangeArrowheads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68721" y="771550"/>
            <a:ext cx="2495767" cy="19442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84" name="Picture 16"/>
          <p:cNvPicPr>
            <a:picLocks noChangeAspect="1" noChangeArrowheads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8224" y="2925361"/>
            <a:ext cx="2423528" cy="19987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4" name="Прямоугольник 23"/>
              <p:cNvSpPr/>
              <p:nvPr/>
            </p:nvSpPr>
            <p:spPr>
              <a:xfrm>
                <a:off x="959192" y="1923678"/>
                <a:ext cx="4572000" cy="910699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800" i="1">
                          <a:latin typeface="Cambria Math"/>
                        </a:rPr>
                        <m:t>𝑐𝑜𝑠</m:t>
                      </m:r>
                      <m:f>
                        <m:fPr>
                          <m:ctrlPr>
                            <a:rPr lang="ru-RU" sz="1800" i="1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1800" i="1">
                              <a:latin typeface="Cambria Math"/>
                            </a:rPr>
                            <m:t>𝜋</m:t>
                          </m:r>
                        </m:num>
                        <m:den>
                          <m:r>
                            <a:rPr lang="en-US" sz="1800" i="1">
                              <a:latin typeface="Cambria Math"/>
                            </a:rPr>
                            <m:t>6</m:t>
                          </m:r>
                        </m:den>
                      </m:f>
                      <m:r>
                        <a:rPr lang="en-US" sz="1800" i="1">
                          <a:latin typeface="Cambria Math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ru-RU" sz="1800" i="1">
                              <a:latin typeface="Cambria Math"/>
                            </a:rPr>
                          </m:ctrlPr>
                        </m:radPr>
                        <m:deg/>
                        <m:e>
                          <m:r>
                            <a:rPr lang="en-US" sz="1800" i="1">
                              <a:latin typeface="Cambria Math"/>
                            </a:rPr>
                            <m:t>(1−</m:t>
                          </m:r>
                          <m:sSup>
                            <m:sSupPr>
                              <m:ctrlPr>
                                <a:rPr lang="en-US" sz="1800" i="1">
                                  <a:latin typeface="Cambria Math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en-US" sz="1800" i="1">
                                      <a:latin typeface="Cambria Math"/>
                                    </a:rPr>
                                  </m:ctrlPr>
                                </m:dPr>
                                <m:e>
                                  <m:f>
                                    <m:fPr>
                                      <m:ctrlPr>
                                        <a:rPr lang="en-US" sz="1800" i="1">
                                          <a:latin typeface="Cambria Math"/>
                                        </a:rPr>
                                      </m:ctrlPr>
                                    </m:fPr>
                                    <m:num>
                                      <m:r>
                                        <a:rPr lang="en-US" sz="1800" i="1">
                                          <a:latin typeface="Cambria Math"/>
                                        </a:rPr>
                                        <m:t>1</m:t>
                                      </m:r>
                                    </m:num>
                                    <m:den>
                                      <m:r>
                                        <a:rPr lang="en-US" sz="1800" i="1">
                                          <a:latin typeface="Cambria Math"/>
                                        </a:rPr>
                                        <m:t>2</m:t>
                                      </m:r>
                                    </m:den>
                                  </m:f>
                                </m:e>
                              </m:d>
                            </m:e>
                            <m:sup>
                              <m:r>
                                <a:rPr lang="en-US" sz="1800" i="1">
                                  <a:latin typeface="Cambria Math"/>
                                </a:rPr>
                                <m:t>2</m:t>
                              </m:r>
                            </m:sup>
                          </m:sSup>
                        </m:e>
                      </m:rad>
                      <m:r>
                        <a:rPr lang="en-US" sz="1800" i="1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ru-RU" sz="1800" i="1">
                              <a:latin typeface="Cambria Math"/>
                            </a:rPr>
                          </m:ctrlPr>
                        </m:fPr>
                        <m:num>
                          <m:rad>
                            <m:radPr>
                              <m:degHide m:val="on"/>
                              <m:ctrlPr>
                                <a:rPr lang="ru-RU" sz="1800" i="1">
                                  <a:latin typeface="Cambria Math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sz="1800" i="1">
                                  <a:latin typeface="Cambria Math"/>
                                </a:rPr>
                                <m:t>3</m:t>
                              </m:r>
                            </m:e>
                          </m:rad>
                        </m:num>
                        <m:den>
                          <m:r>
                            <a:rPr lang="en-US" sz="1800" i="1">
                              <a:latin typeface="Cambria Math"/>
                            </a:rPr>
                            <m:t>2</m:t>
                          </m:r>
                        </m:den>
                      </m:f>
                    </m:oMath>
                  </m:oMathPara>
                </a14:m>
                <a:endParaRPr lang="ru-RU" sz="18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4" name="Прямоугольник 2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59192" y="1923678"/>
                <a:ext cx="4572000" cy="910699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647455254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71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" dur="500"/>
                                        <p:tgtEl>
                                          <p:spTgt spid="71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  <p:bldP spid="22" grpId="0"/>
      <p:bldP spid="23" grpId="0"/>
      <p:bldP spid="2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/>
          <p:cNvSpPr/>
          <p:nvPr/>
        </p:nvSpPr>
        <p:spPr>
          <a:xfrm>
            <a:off x="0" y="0"/>
            <a:ext cx="9143998" cy="645581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Прямоугольник 1"/>
              <p:cNvSpPr/>
              <p:nvPr/>
            </p:nvSpPr>
            <p:spPr>
              <a:xfrm>
                <a:off x="4764" y="61180"/>
                <a:ext cx="9143999" cy="52322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r>
                      <a:rPr lang="ru-RU" sz="2800" b="1" i="1" dirty="0">
                        <a:solidFill>
                          <a:schemeClr val="bg1"/>
                        </a:solidFill>
                        <a:latin typeface="Cambria Math"/>
                      </a:rPr>
                      <m:t>𝒚</m:t>
                    </m:r>
                    <m:r>
                      <a:rPr lang="ru-RU" sz="2800" b="1" i="1" dirty="0">
                        <a:solidFill>
                          <a:schemeClr val="bg1"/>
                        </a:solidFill>
                        <a:latin typeface="Cambria Math"/>
                      </a:rPr>
                      <m:t>=</m:t>
                    </m:r>
                    <m:r>
                      <a:rPr lang="ru-RU" sz="2800" b="1" i="1" dirty="0">
                        <a:solidFill>
                          <a:schemeClr val="bg1"/>
                        </a:solidFill>
                        <a:latin typeface="Cambria Math"/>
                      </a:rPr>
                      <m:t>𝒔𝒊𝒏𝒙</m:t>
                    </m:r>
                    <m:r>
                      <a:rPr lang="ru-RU" sz="2800" b="1" i="1" dirty="0">
                        <a:solidFill>
                          <a:schemeClr val="bg1"/>
                        </a:solidFill>
                        <a:latin typeface="Cambria Math"/>
                      </a:rPr>
                      <m:t>, </m:t>
                    </m:r>
                    <m:r>
                      <a:rPr lang="ru-RU" sz="2800" b="1" i="1" dirty="0">
                        <a:solidFill>
                          <a:schemeClr val="bg1"/>
                        </a:solidFill>
                        <a:latin typeface="Cambria Math"/>
                      </a:rPr>
                      <m:t>𝒚</m:t>
                    </m:r>
                    <m:r>
                      <a:rPr lang="ru-RU" sz="2800" b="1" i="1" dirty="0">
                        <a:solidFill>
                          <a:schemeClr val="bg1"/>
                        </a:solidFill>
                        <a:latin typeface="Cambria Math"/>
                      </a:rPr>
                      <m:t>=</m:t>
                    </m:r>
                    <m:r>
                      <a:rPr lang="ru-RU" sz="2800" b="1" i="1" dirty="0">
                        <a:solidFill>
                          <a:schemeClr val="bg1"/>
                        </a:solidFill>
                        <a:latin typeface="Cambria Math"/>
                      </a:rPr>
                      <m:t>𝒄𝒐𝒔𝒙</m:t>
                    </m:r>
                    <m:r>
                      <a:rPr lang="ru-RU" sz="2800" b="1" i="1" dirty="0">
                        <a:solidFill>
                          <a:schemeClr val="bg1"/>
                        </a:solidFill>
                        <a:latin typeface="Cambria Math"/>
                      </a:rPr>
                      <m:t> </m:t>
                    </m:r>
                  </m:oMath>
                </a14:m>
                <a:r>
                  <a:rPr lang="en-US" sz="2800" b="1" dirty="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</a:rPr>
                  <a:t>funksiyalar</a:t>
                </a:r>
                <a:endParaRPr lang="ru-RU" sz="28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" name="Прямоугольник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64" y="61180"/>
                <a:ext cx="9143999" cy="523220"/>
              </a:xfrm>
              <a:prstGeom prst="rect">
                <a:avLst/>
              </a:prstGeom>
              <a:blipFill rotWithShape="1">
                <a:blip r:embed="rId2"/>
                <a:stretch>
                  <a:fillRect t="-11628" b="-3139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Прямоугольник 7"/>
              <p:cNvSpPr/>
              <p:nvPr/>
            </p:nvSpPr>
            <p:spPr>
              <a:xfrm>
                <a:off x="-304" y="1286649"/>
                <a:ext cx="1812874" cy="49808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2000" dirty="0" smtClean="0">
                    <a:latin typeface="Arial" pitchFamily="34" charset="0"/>
                    <a:cs typeface="Arial" pitchFamily="34" charset="0"/>
                  </a:rPr>
                  <a:t>4)</a:t>
                </a:r>
                <a:r>
                  <a:rPr lang="en-US" sz="2000" dirty="0"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000" i="1">
                        <a:latin typeface="Cambria Math"/>
                      </a:rPr>
                      <m:t>𝛼</m:t>
                    </m:r>
                    <m:r>
                      <a:rPr lang="en-US" sz="2000" i="1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ru-RU" sz="2000" i="1">
                            <a:latin typeface="Cambria Math"/>
                          </a:rPr>
                        </m:ctrlPr>
                      </m:fPr>
                      <m:num>
                        <m:r>
                          <a:rPr lang="en-US" sz="2000" i="1">
                            <a:latin typeface="Cambria Math"/>
                          </a:rPr>
                          <m:t>𝜋</m:t>
                        </m:r>
                      </m:num>
                      <m:den>
                        <m:r>
                          <a:rPr lang="en-US" sz="2000" i="1">
                            <a:latin typeface="Cambria Math"/>
                          </a:rPr>
                          <m:t>3</m:t>
                        </m:r>
                      </m:den>
                    </m:f>
                    <m:r>
                      <a:rPr lang="en-US" sz="2000" i="1">
                        <a:latin typeface="Cambria Math"/>
                      </a:rPr>
                      <m:t>=60°</m:t>
                    </m:r>
                  </m:oMath>
                </a14:m>
                <a:endParaRPr lang="ru-RU" sz="20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8" name="Прямоугольник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304" y="1286649"/>
                <a:ext cx="1812874" cy="498085"/>
              </a:xfrm>
              <a:prstGeom prst="rect">
                <a:avLst/>
              </a:prstGeom>
              <a:blipFill rotWithShape="1">
                <a:blip r:embed="rId3"/>
                <a:stretch>
                  <a:fillRect l="-3704" b="-731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Прямоугольник 9"/>
              <p:cNvSpPr/>
              <p:nvPr/>
            </p:nvSpPr>
            <p:spPr>
              <a:xfrm>
                <a:off x="1812570" y="1103523"/>
                <a:ext cx="2664296" cy="73981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i="1" smtClean="0">
                          <a:latin typeface="Cambria Math"/>
                        </a:rPr>
                        <m:t>𝑐𝑜𝑠</m:t>
                      </m:r>
                      <m:f>
                        <m:fPr>
                          <m:ctrlPr>
                            <a:rPr lang="ru-RU" sz="2000" i="1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2000" i="1">
                              <a:latin typeface="Cambria Math"/>
                            </a:rPr>
                            <m:t>𝜋</m:t>
                          </m:r>
                        </m:num>
                        <m:den>
                          <m:r>
                            <a:rPr lang="en-US" sz="2000" i="1">
                              <a:latin typeface="Cambria Math"/>
                            </a:rPr>
                            <m:t>3</m:t>
                          </m:r>
                        </m:den>
                      </m:f>
                      <m:r>
                        <a:rPr lang="en-US" sz="2000" i="1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ru-RU" sz="2000" i="1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2000" i="1">
                              <a:latin typeface="Cambria Math"/>
                            </a:rPr>
                            <m:t>1</m:t>
                          </m:r>
                        </m:num>
                        <m:den>
                          <m:r>
                            <a:rPr lang="en-US" sz="2000" i="1">
                              <a:latin typeface="Cambria Math"/>
                            </a:rPr>
                            <m:t>2</m:t>
                          </m:r>
                        </m:den>
                      </m:f>
                      <m:r>
                        <a:rPr lang="en-US" sz="2000" b="0" i="1" smtClean="0">
                          <a:latin typeface="Cambria Math"/>
                        </a:rPr>
                        <m:t>;</m:t>
                      </m:r>
                      <m:r>
                        <a:rPr lang="en-US" sz="2000" b="0" i="0" smtClean="0">
                          <a:latin typeface="Cambria Math"/>
                        </a:rPr>
                        <m:t> </m:t>
                      </m:r>
                      <m:r>
                        <a:rPr lang="en-US" sz="2000" i="1">
                          <a:latin typeface="Cambria Math"/>
                        </a:rPr>
                        <m:t>𝑠𝑖𝑛</m:t>
                      </m:r>
                      <m:f>
                        <m:fPr>
                          <m:ctrlPr>
                            <a:rPr lang="ru-RU" sz="2000" i="1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2000" i="1">
                              <a:latin typeface="Cambria Math"/>
                            </a:rPr>
                            <m:t>𝜋</m:t>
                          </m:r>
                        </m:num>
                        <m:den>
                          <m:r>
                            <a:rPr lang="en-US" sz="2000" i="1">
                              <a:latin typeface="Cambria Math"/>
                            </a:rPr>
                            <m:t>3</m:t>
                          </m:r>
                        </m:den>
                      </m:f>
                      <m:r>
                        <a:rPr lang="en-US" sz="2000" i="1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ru-RU" sz="2000" i="1">
                              <a:latin typeface="Cambria Math"/>
                            </a:rPr>
                          </m:ctrlPr>
                        </m:fPr>
                        <m:num>
                          <m:rad>
                            <m:radPr>
                              <m:degHide m:val="on"/>
                              <m:ctrlPr>
                                <a:rPr lang="ru-RU" sz="2000" i="1">
                                  <a:latin typeface="Cambria Math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sz="2000" i="1">
                                  <a:latin typeface="Cambria Math"/>
                                </a:rPr>
                                <m:t>3</m:t>
                              </m:r>
                            </m:e>
                          </m:rad>
                        </m:num>
                        <m:den>
                          <m:r>
                            <a:rPr lang="en-US" sz="2000" i="1">
                              <a:latin typeface="Cambria Math"/>
                            </a:rPr>
                            <m:t>2</m:t>
                          </m:r>
                        </m:den>
                      </m:f>
                    </m:oMath>
                  </m:oMathPara>
                </a14:m>
                <a:endParaRPr lang="ru-RU" sz="2000" dirty="0"/>
              </a:p>
            </p:txBody>
          </p:sp>
        </mc:Choice>
        <mc:Fallback xmlns="">
          <p:sp>
            <p:nvSpPr>
              <p:cNvPr id="10" name="Прямоугольник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12570" y="1103523"/>
                <a:ext cx="2664296" cy="739818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8104" y="711090"/>
            <a:ext cx="2520280" cy="20154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1" name="Прямоугольник 10"/>
              <p:cNvSpPr/>
              <p:nvPr/>
            </p:nvSpPr>
            <p:spPr>
              <a:xfrm>
                <a:off x="44438" y="3435935"/>
                <a:ext cx="1798506" cy="49661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2000" dirty="0" smtClean="0">
                    <a:latin typeface="Arial" pitchFamily="34" charset="0"/>
                    <a:cs typeface="Arial" pitchFamily="34" charset="0"/>
                  </a:rPr>
                  <a:t>5) </a:t>
                </a:r>
                <a14:m>
                  <m:oMath xmlns:m="http://schemas.openxmlformats.org/officeDocument/2006/math">
                    <m:r>
                      <a:rPr lang="en-US" sz="2000" i="1">
                        <a:latin typeface="Cambria Math"/>
                      </a:rPr>
                      <m:t>𝛼</m:t>
                    </m:r>
                    <m:r>
                      <a:rPr lang="en-US" sz="2000" i="1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ru-RU" sz="2000" i="1">
                            <a:latin typeface="Cambria Math"/>
                          </a:rPr>
                        </m:ctrlPr>
                      </m:fPr>
                      <m:num>
                        <m:r>
                          <a:rPr lang="en-US" sz="2000" i="1">
                            <a:latin typeface="Cambria Math"/>
                          </a:rPr>
                          <m:t>𝜋</m:t>
                        </m:r>
                      </m:num>
                      <m:den>
                        <m:r>
                          <a:rPr lang="en-US" sz="2000" i="1">
                            <a:latin typeface="Cambria Math"/>
                          </a:rPr>
                          <m:t>2</m:t>
                        </m:r>
                      </m:den>
                    </m:f>
                    <m:r>
                      <a:rPr lang="en-US" sz="2000" i="1">
                        <a:latin typeface="Cambria Math"/>
                      </a:rPr>
                      <m:t>=90°</m:t>
                    </m:r>
                  </m:oMath>
                </a14:m>
                <a:endParaRPr lang="ru-RU" sz="20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1" name="Прямоугольник 1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438" y="3435935"/>
                <a:ext cx="1798506" cy="496611"/>
              </a:xfrm>
              <a:prstGeom prst="rect">
                <a:avLst/>
              </a:prstGeom>
              <a:blipFill rotWithShape="1">
                <a:blip r:embed="rId6"/>
                <a:stretch>
                  <a:fillRect l="-3390" b="-864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2" name="Прямоугольник 11"/>
              <p:cNvSpPr/>
              <p:nvPr/>
            </p:nvSpPr>
            <p:spPr>
              <a:xfrm>
                <a:off x="1985202" y="3320387"/>
                <a:ext cx="2874829" cy="61529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0" i="1" smtClean="0">
                          <a:latin typeface="Cambria Math"/>
                        </a:rPr>
                        <m:t>𝑐</m:t>
                      </m:r>
                      <m:r>
                        <a:rPr lang="en-US" sz="2000" i="1" smtClean="0">
                          <a:latin typeface="Cambria Math"/>
                        </a:rPr>
                        <m:t>𝑜𝑠</m:t>
                      </m:r>
                      <m:f>
                        <m:fPr>
                          <m:ctrlPr>
                            <a:rPr lang="ru-RU" sz="2000" i="1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2000" i="1">
                              <a:latin typeface="Cambria Math"/>
                            </a:rPr>
                            <m:t>𝜋</m:t>
                          </m:r>
                        </m:num>
                        <m:den>
                          <m:r>
                            <a:rPr lang="en-US" sz="2000" i="1">
                              <a:latin typeface="Cambria Math"/>
                            </a:rPr>
                            <m:t>2</m:t>
                          </m:r>
                        </m:den>
                      </m:f>
                      <m:r>
                        <a:rPr lang="en-US" sz="2000" i="1">
                          <a:latin typeface="Cambria Math"/>
                        </a:rPr>
                        <m:t>=90°</m:t>
                      </m:r>
                      <m:r>
                        <a:rPr lang="en-US" sz="2000" b="0" i="0" smtClean="0">
                          <a:latin typeface="Cambria Math"/>
                        </a:rPr>
                        <m:t>; </m:t>
                      </m:r>
                      <m:r>
                        <a:rPr lang="en-US" sz="2000" i="1">
                          <a:latin typeface="Cambria Math"/>
                        </a:rPr>
                        <m:t>𝑠𝑖𝑛</m:t>
                      </m:r>
                      <m:f>
                        <m:fPr>
                          <m:ctrlPr>
                            <a:rPr lang="ru-RU" sz="2000" i="1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2000" i="1">
                              <a:latin typeface="Cambria Math"/>
                            </a:rPr>
                            <m:t>𝜋</m:t>
                          </m:r>
                        </m:num>
                        <m:den>
                          <m:r>
                            <a:rPr lang="en-US" sz="2000" i="1">
                              <a:latin typeface="Cambria Math"/>
                            </a:rPr>
                            <m:t>2</m:t>
                          </m:r>
                        </m:den>
                      </m:f>
                      <m:r>
                        <a:rPr lang="en-US" sz="2000" i="1">
                          <a:latin typeface="Cambria Math"/>
                        </a:rPr>
                        <m:t>=1</m:t>
                      </m:r>
                    </m:oMath>
                  </m:oMathPara>
                </a14:m>
                <a:endParaRPr lang="ru-RU" sz="2000" dirty="0"/>
              </a:p>
            </p:txBody>
          </p:sp>
        </mc:Choice>
        <mc:Fallback>
          <p:sp>
            <p:nvSpPr>
              <p:cNvPr id="12" name="Прямоугольник 1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85202" y="3320387"/>
                <a:ext cx="2874829" cy="615297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88124" y="2859781"/>
            <a:ext cx="2412268" cy="20133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40108306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8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81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0" grpId="0"/>
      <p:bldP spid="11" grpId="0"/>
      <p:bldP spid="1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/>
          <p:cNvSpPr/>
          <p:nvPr/>
        </p:nvSpPr>
        <p:spPr>
          <a:xfrm>
            <a:off x="0" y="0"/>
            <a:ext cx="9143998" cy="645581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Прямоугольник 1"/>
              <p:cNvSpPr/>
              <p:nvPr/>
            </p:nvSpPr>
            <p:spPr>
              <a:xfrm>
                <a:off x="-2" y="61180"/>
                <a:ext cx="9143999" cy="52322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r>
                      <a:rPr lang="ru-RU" sz="2800" b="1" i="1" dirty="0">
                        <a:solidFill>
                          <a:schemeClr val="bg1"/>
                        </a:solidFill>
                        <a:latin typeface="Cambria Math"/>
                      </a:rPr>
                      <m:t>𝒚</m:t>
                    </m:r>
                    <m:r>
                      <a:rPr lang="ru-RU" sz="2800" b="1" i="1" dirty="0">
                        <a:solidFill>
                          <a:schemeClr val="bg1"/>
                        </a:solidFill>
                        <a:latin typeface="Cambria Math"/>
                      </a:rPr>
                      <m:t>=</m:t>
                    </m:r>
                    <m:r>
                      <a:rPr lang="ru-RU" sz="2800" b="1" i="1" dirty="0">
                        <a:solidFill>
                          <a:schemeClr val="bg1"/>
                        </a:solidFill>
                        <a:latin typeface="Cambria Math"/>
                      </a:rPr>
                      <m:t>𝒔𝒊𝒏𝒙</m:t>
                    </m:r>
                    <m:r>
                      <a:rPr lang="ru-RU" sz="2800" b="1" i="1" dirty="0">
                        <a:solidFill>
                          <a:schemeClr val="bg1"/>
                        </a:solidFill>
                        <a:latin typeface="Cambria Math"/>
                      </a:rPr>
                      <m:t>, </m:t>
                    </m:r>
                    <m:r>
                      <a:rPr lang="ru-RU" sz="2800" b="1" i="1" dirty="0">
                        <a:solidFill>
                          <a:schemeClr val="bg1"/>
                        </a:solidFill>
                        <a:latin typeface="Cambria Math"/>
                      </a:rPr>
                      <m:t>𝒚</m:t>
                    </m:r>
                    <m:r>
                      <a:rPr lang="ru-RU" sz="2800" b="1" i="1" dirty="0">
                        <a:solidFill>
                          <a:schemeClr val="bg1"/>
                        </a:solidFill>
                        <a:latin typeface="Cambria Math"/>
                      </a:rPr>
                      <m:t>=</m:t>
                    </m:r>
                    <m:r>
                      <a:rPr lang="ru-RU" sz="2800" b="1" i="1" dirty="0">
                        <a:solidFill>
                          <a:schemeClr val="bg1"/>
                        </a:solidFill>
                        <a:latin typeface="Cambria Math"/>
                      </a:rPr>
                      <m:t>𝒄𝒐𝒔𝒙</m:t>
                    </m:r>
                    <m:r>
                      <a:rPr lang="ru-RU" sz="2800" b="1" i="1" dirty="0">
                        <a:solidFill>
                          <a:schemeClr val="bg1"/>
                        </a:solidFill>
                        <a:latin typeface="Cambria Math"/>
                      </a:rPr>
                      <m:t> </m:t>
                    </m:r>
                  </m:oMath>
                </a14:m>
                <a:r>
                  <a:rPr lang="en-US" sz="2800" b="1" dirty="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</a:rPr>
                  <a:t>funksiyalar</a:t>
                </a:r>
                <a:endParaRPr lang="ru-RU" sz="28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" name="Прямоугольник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2" y="61180"/>
                <a:ext cx="9143999" cy="523220"/>
              </a:xfrm>
              <a:prstGeom prst="rect">
                <a:avLst/>
              </a:prstGeom>
              <a:blipFill rotWithShape="1">
                <a:blip r:embed="rId2"/>
                <a:stretch>
                  <a:fillRect t="-11628" b="-3139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Прямоугольник 4"/>
              <p:cNvSpPr/>
              <p:nvPr/>
            </p:nvSpPr>
            <p:spPr>
              <a:xfrm>
                <a:off x="0" y="3945125"/>
                <a:ext cx="8867274" cy="80021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US" sz="230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300" dirty="0" smtClean="0">
                    <a:latin typeface="Arial" pitchFamily="34" charset="0"/>
                    <a:cs typeface="Arial" pitchFamily="34" charset="0"/>
                  </a:rPr>
                  <a:t>     </a:t>
                </a:r>
                <a:r>
                  <a:rPr lang="id-ID" sz="2300" dirty="0" smtClean="0">
                    <a:latin typeface="Arial" pitchFamily="34" charset="0"/>
                    <a:cs typeface="Arial" pitchFamily="34" charset="0"/>
                  </a:rPr>
                  <a:t>7</a:t>
                </a:r>
                <a:r>
                  <a:rPr lang="en-US" sz="2300" dirty="0">
                    <a:latin typeface="Arial" pitchFamily="34" charset="0"/>
                    <a:cs typeface="Arial" pitchFamily="34" charset="0"/>
                  </a:rPr>
                  <a:t>)</a:t>
                </a:r>
                <a:r>
                  <a:rPr lang="id-ID" sz="2300" dirty="0" smtClean="0"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id-ID" sz="2300" i="1" dirty="0" smtClean="0">
                        <a:latin typeface="Cambria Math"/>
                        <a:cs typeface="Arial" pitchFamily="34" charset="0"/>
                      </a:rPr>
                      <m:t>𝛼</m:t>
                    </m:r>
                    <m:r>
                      <a:rPr lang="id-ID" sz="2300" i="1" dirty="0" smtClean="0">
                        <a:latin typeface="Cambria Math"/>
                        <a:cs typeface="Arial" pitchFamily="34" charset="0"/>
                      </a:rPr>
                      <m:t>=</m:t>
                    </m:r>
                    <m:r>
                      <a:rPr lang="id-ID" sz="2300" i="1" dirty="0" smtClean="0">
                        <a:latin typeface="Cambria Math"/>
                        <a:cs typeface="Arial" pitchFamily="34" charset="0"/>
                      </a:rPr>
                      <m:t>𝜋</m:t>
                    </m:r>
                    <m:r>
                      <a:rPr lang="id-ID" sz="2300" i="1" dirty="0" smtClean="0">
                        <a:latin typeface="Cambria Math"/>
                        <a:cs typeface="Arial" pitchFamily="34" charset="0"/>
                      </a:rPr>
                      <m:t>=180°</m:t>
                    </m:r>
                  </m:oMath>
                </a14:m>
                <a:r>
                  <a:rPr lang="id-ID" sz="2300" dirty="0">
                    <a:latin typeface="Arial" pitchFamily="34" charset="0"/>
                    <a:cs typeface="Arial" pitchFamily="34" charset="0"/>
                  </a:rPr>
                  <a:t> holda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id-ID" sz="2300" i="1" dirty="0" smtClean="0">
                        <a:latin typeface="Cambria Math"/>
                        <a:cs typeface="Arial" pitchFamily="34" charset="0"/>
                      </a:rPr>
                      <m:t>cos</m:t>
                    </m:r>
                    <m:r>
                      <a:rPr lang="id-ID" sz="2300" i="1" dirty="0" smtClean="0">
                        <a:latin typeface="Cambria Math"/>
                        <a:cs typeface="Arial" pitchFamily="34" charset="0"/>
                      </a:rPr>
                      <m:t>𝜋</m:t>
                    </m:r>
                    <m:r>
                      <a:rPr lang="id-ID" sz="2300" i="1" dirty="0" smtClean="0">
                        <a:latin typeface="Cambria Math"/>
                        <a:cs typeface="Arial" pitchFamily="34" charset="0"/>
                      </a:rPr>
                      <m:t>=−1, </m:t>
                    </m:r>
                    <m:r>
                      <m:rPr>
                        <m:sty m:val="p"/>
                      </m:rPr>
                      <a:rPr lang="id-ID" sz="2300" i="1" dirty="0" smtClean="0">
                        <a:latin typeface="Cambria Math"/>
                        <a:cs typeface="Arial" pitchFamily="34" charset="0"/>
                      </a:rPr>
                      <m:t>sin</m:t>
                    </m:r>
                    <m:r>
                      <a:rPr lang="id-ID" sz="2300" i="1" dirty="0" smtClean="0">
                        <a:latin typeface="Cambria Math"/>
                        <a:cs typeface="Arial" pitchFamily="34" charset="0"/>
                      </a:rPr>
                      <m:t>𝜋</m:t>
                    </m:r>
                    <m:r>
                      <a:rPr lang="id-ID" sz="2300" i="1" dirty="0" smtClean="0">
                        <a:latin typeface="Cambria Math"/>
                        <a:cs typeface="Arial" pitchFamily="34" charset="0"/>
                      </a:rPr>
                      <m:t>=0 </m:t>
                    </m:r>
                  </m:oMath>
                </a14:m>
                <a:r>
                  <a:rPr lang="id-ID" sz="2300" dirty="0">
                    <a:latin typeface="Arial" pitchFamily="34" charset="0"/>
                    <a:cs typeface="Arial" pitchFamily="34" charset="0"/>
                  </a:rPr>
                  <a:t>ekanini isbotlash va mos rasm chizishni </a:t>
                </a:r>
                <a:r>
                  <a:rPr lang="en-US" sz="2300" dirty="0" err="1" smtClean="0">
                    <a:latin typeface="Arial" pitchFamily="34" charset="0"/>
                    <a:cs typeface="Arial" pitchFamily="34" charset="0"/>
                  </a:rPr>
                  <a:t>sizga</a:t>
                </a:r>
                <a:r>
                  <a:rPr lang="en-US" sz="2300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300" dirty="0" err="1" smtClean="0">
                    <a:latin typeface="Arial" pitchFamily="34" charset="0"/>
                    <a:cs typeface="Arial" pitchFamily="34" charset="0"/>
                  </a:rPr>
                  <a:t>mustaqil</a:t>
                </a:r>
                <a:r>
                  <a:rPr lang="en-US" sz="2300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300" dirty="0" err="1" smtClean="0">
                    <a:latin typeface="Arial" pitchFamily="34" charset="0"/>
                    <a:cs typeface="Arial" pitchFamily="34" charset="0"/>
                  </a:rPr>
                  <a:t>bajarish</a:t>
                </a:r>
                <a:r>
                  <a:rPr lang="en-US" sz="2300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300" dirty="0" err="1" smtClean="0">
                    <a:latin typeface="Arial" pitchFamily="34" charset="0"/>
                    <a:cs typeface="Arial" pitchFamily="34" charset="0"/>
                  </a:rPr>
                  <a:t>sifatida</a:t>
                </a:r>
                <a:r>
                  <a:rPr lang="en-US" sz="2300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id-ID" sz="2300" dirty="0" smtClean="0">
                    <a:latin typeface="Arial" pitchFamily="34" charset="0"/>
                    <a:cs typeface="Arial" pitchFamily="34" charset="0"/>
                  </a:rPr>
                  <a:t>havola qilamiz</a:t>
                </a:r>
                <a:r>
                  <a:rPr lang="en-US" sz="2300" dirty="0" smtClean="0">
                    <a:latin typeface="Arial" pitchFamily="34" charset="0"/>
                    <a:cs typeface="Arial" pitchFamily="34" charset="0"/>
                  </a:rPr>
                  <a:t>.</a:t>
                </a:r>
                <a:endParaRPr lang="ru-RU" sz="23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5" name="Прямоугольник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3945125"/>
                <a:ext cx="8867274" cy="800219"/>
              </a:xfrm>
              <a:prstGeom prst="rect">
                <a:avLst/>
              </a:prstGeom>
              <a:blipFill rotWithShape="1">
                <a:blip r:embed="rId3"/>
                <a:stretch>
                  <a:fillRect l="-69" t="-5344" r="-1237" b="-1603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Прямоугольник 5"/>
              <p:cNvSpPr/>
              <p:nvPr/>
            </p:nvSpPr>
            <p:spPr>
              <a:xfrm>
                <a:off x="72692" y="781108"/>
                <a:ext cx="8998609" cy="43088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id-ID" sz="2200" dirty="0" smtClean="0">
                    <a:latin typeface="Arial" pitchFamily="34" charset="0"/>
                    <a:cs typeface="Arial" pitchFamily="34" charset="0"/>
                  </a:rPr>
                  <a:t>6</a:t>
                </a:r>
                <a:r>
                  <a:rPr lang="en-US" sz="2200" dirty="0" smtClean="0">
                    <a:latin typeface="Arial" pitchFamily="34" charset="0"/>
                    <a:cs typeface="Arial" pitchFamily="34" charset="0"/>
                  </a:rPr>
                  <a:t>)</a:t>
                </a:r>
                <a:r>
                  <a:rPr lang="id-ID" sz="2200" dirty="0" smtClean="0"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id-ID" sz="2200" i="1" dirty="0" smtClean="0">
                        <a:latin typeface="Cambria Math"/>
                        <a:cs typeface="Arial" pitchFamily="34" charset="0"/>
                      </a:rPr>
                      <m:t>2</m:t>
                    </m:r>
                    <m:r>
                      <a:rPr lang="id-ID" sz="2200" i="1" dirty="0" smtClean="0">
                        <a:latin typeface="Cambria Math"/>
                        <a:cs typeface="Arial" pitchFamily="34" charset="0"/>
                      </a:rPr>
                      <m:t>𝜋</m:t>
                    </m:r>
                    <m:r>
                      <a:rPr lang="id-ID" sz="2200" i="1" dirty="0" smtClean="0">
                        <a:latin typeface="Cambria Math"/>
                        <a:cs typeface="Arial" pitchFamily="34" charset="0"/>
                      </a:rPr>
                      <m:t>/3=120°,   3</m:t>
                    </m:r>
                    <m:r>
                      <a:rPr lang="id-ID" sz="2200" i="1" dirty="0" smtClean="0">
                        <a:latin typeface="Cambria Math"/>
                        <a:cs typeface="Arial" pitchFamily="34" charset="0"/>
                      </a:rPr>
                      <m:t>𝜋</m:t>
                    </m:r>
                    <m:r>
                      <a:rPr lang="id-ID" sz="2200" i="1" dirty="0" smtClean="0">
                        <a:latin typeface="Cambria Math"/>
                        <a:cs typeface="Arial" pitchFamily="34" charset="0"/>
                      </a:rPr>
                      <m:t>/4=135°,   5</m:t>
                    </m:r>
                    <m:r>
                      <a:rPr lang="id-ID" sz="2200" i="1" dirty="0" smtClean="0">
                        <a:latin typeface="Cambria Math"/>
                        <a:cs typeface="Arial" pitchFamily="34" charset="0"/>
                      </a:rPr>
                      <m:t>𝜋</m:t>
                    </m:r>
                    <m:r>
                      <a:rPr lang="id-ID" sz="2200" i="1" dirty="0" smtClean="0">
                        <a:latin typeface="Cambria Math"/>
                        <a:cs typeface="Arial" pitchFamily="34" charset="0"/>
                      </a:rPr>
                      <m:t>/6=150° </m:t>
                    </m:r>
                  </m:oMath>
                </a14:m>
                <a:r>
                  <a:rPr lang="id-ID" sz="2200" dirty="0">
                    <a:latin typeface="Arial" pitchFamily="34" charset="0"/>
                    <a:cs typeface="Arial" pitchFamily="34" charset="0"/>
                  </a:rPr>
                  <a:t>bo‘lgan hollarni qaraylik. </a:t>
                </a:r>
                <a:endParaRPr lang="ru-RU" sz="22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6" name="Прямоугольник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692" y="781108"/>
                <a:ext cx="8998609" cy="430887"/>
              </a:xfrm>
              <a:prstGeom prst="rect">
                <a:avLst/>
              </a:prstGeom>
              <a:blipFill rotWithShape="1">
                <a:blip r:embed="rId4"/>
                <a:stretch>
                  <a:fillRect t="-7042" r="-203" b="-2816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9219" name="Picture 3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349"/>
          <a:stretch/>
        </p:blipFill>
        <p:spPr bwMode="auto">
          <a:xfrm>
            <a:off x="179512" y="1419622"/>
            <a:ext cx="8710364" cy="23762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303919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92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12368c2cd8a2735ddf2c7012c4124d0e8ed30f5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17606</TotalTime>
  <Words>1171</Words>
  <Application>Microsoft Office PowerPoint</Application>
  <PresentationFormat>Экран (16:9)</PresentationFormat>
  <Paragraphs>132</Paragraphs>
  <Slides>19</Slides>
  <Notes>3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0" baseType="lpstr"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Презентация.cdr</dc:title>
  <dc:creator>Komlov Mirodil</dc:creator>
  <cp:lastModifiedBy>Itelligent_Boy</cp:lastModifiedBy>
  <cp:revision>1426</cp:revision>
  <dcterms:created xsi:type="dcterms:W3CDTF">2020-04-09T07:32:19Z</dcterms:created>
  <dcterms:modified xsi:type="dcterms:W3CDTF">2021-01-18T02:09:15Z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2020-04-09T00:00:00Z</vt:filetime>
  </property>
  <property fmtid="{D5CDD505-2E9C-101B-9397-08002B2CF9AE}" pid="3" name="Creator">
    <vt:lpwstr>CorelDRAW 2019</vt:lpwstr>
  </property>
  <property fmtid="{D5CDD505-2E9C-101B-9397-08002B2CF9AE}" pid="4" name="LastSaved">
    <vt:filetime>2020-04-09T00:00:00Z</vt:filetime>
  </property>
</Properties>
</file>