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41" r:id="rId3"/>
    <p:sldId id="1658" r:id="rId4"/>
    <p:sldId id="1659" r:id="rId5"/>
    <p:sldId id="1662" r:id="rId6"/>
    <p:sldId id="1663" r:id="rId7"/>
    <p:sldId id="1660" r:id="rId8"/>
    <p:sldId id="1664" r:id="rId9"/>
    <p:sldId id="1661" r:id="rId10"/>
    <p:sldId id="1535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>
        <p:scale>
          <a:sx n="75" d="100"/>
          <a:sy n="75" d="100"/>
        </p:scale>
        <p:origin x="-726" y="-37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8748" y="2594581"/>
            <a:ext cx="5328592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30" y="2211710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Darslik</a:t>
            </a:r>
            <a:r>
              <a:rPr lang="en-US" sz="2800" b="1" dirty="0" smtClean="0"/>
              <a:t> II </a:t>
            </a:r>
            <a:r>
              <a:rPr lang="en-US" sz="2800" b="1" dirty="0" err="1" smtClean="0"/>
              <a:t>qismining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17-</a:t>
            </a:r>
            <a:r>
              <a:rPr lang="en-US" sz="2800" b="1" dirty="0" smtClean="0"/>
              <a:t>sahifasidagi  </a:t>
            </a:r>
            <a:r>
              <a:rPr lang="en-US" sz="2800" b="1" dirty="0" smtClean="0">
                <a:solidFill>
                  <a:srgbClr val="7030A0"/>
                </a:solidFill>
              </a:rPr>
              <a:t>96-97-</a:t>
            </a:r>
            <a:r>
              <a:rPr lang="en-US" sz="2800" b="1" dirty="0" smtClean="0"/>
              <a:t>mashqning </a:t>
            </a:r>
            <a:r>
              <a:rPr lang="en-US" sz="2800" b="1" dirty="0" smtClean="0">
                <a:solidFill>
                  <a:srgbClr val="7030A0"/>
                </a:solidFill>
              </a:rPr>
              <a:t>a),b)-</a:t>
            </a:r>
            <a:r>
              <a:rPr lang="en-US" sz="2800" b="1" dirty="0" err="1" smtClean="0"/>
              <a:t>tartibli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misollarini</a:t>
            </a:r>
            <a:r>
              <a:rPr lang="en-US" sz="2800" b="1" dirty="0" smtClean="0"/>
              <a:t> </a:t>
            </a:r>
            <a:r>
              <a:rPr lang="en-US" sz="2800" b="1" dirty="0" err="1"/>
              <a:t>yechish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13940"/>
            <a:ext cx="9072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92-mashq.   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Eskirishi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natijasida avtomashina narxi </a:t>
            </a:r>
            <a:r>
              <a:rPr lang="id-ID" sz="2400" i="1" dirty="0">
                <a:latin typeface="Arial" pitchFamily="34" charset="0"/>
                <a:cs typeface="Arial" pitchFamily="34" charset="0"/>
              </a:rPr>
              <a:t>t</a:t>
            </a:r>
            <a:r>
              <a:rPr lang="id-ID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yildan so‘ng </a:t>
            </a:r>
            <a:r>
              <a:rPr lang="id-ID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V(t)=25000−3000t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yevro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qonuniyat bilan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aniqlanadi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424" y="1635646"/>
            <a:ext cx="9058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200" i="1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id-ID" sz="2200" i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(0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) qiymatni toping. Bu qiymat ma’nosini tushuntiring;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200" i="1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id-ID" sz="2200" i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(3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) qiymatni toping. Bu qiymat ma’nosini tushuntiring;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r>
              <a:rPr lang="en-US" sz="2200" i="1" dirty="0" smtClean="0">
                <a:latin typeface="Arial" pitchFamily="34" charset="0"/>
                <a:cs typeface="Arial" pitchFamily="34" charset="0"/>
              </a:rPr>
              <a:t>c) </a:t>
            </a:r>
            <a:r>
              <a:rPr lang="id-ID" sz="2200" i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id-ID" sz="2200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) =10000 qiymatga necha yildan so‘ng erishiladi?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15202" y="3564766"/>
                <a:ext cx="893560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C00000"/>
                        </a:solidFill>
                        <a:latin typeface="Cambria Math"/>
                      </a:rPr>
                      <m:t>𝑡</m:t>
                    </m:r>
                    <m:r>
                      <a:rPr lang="en-US" sz="2200" i="1">
                        <a:solidFill>
                          <a:srgbClr val="C00000"/>
                        </a:solidFill>
                        <a:latin typeface="Cambria Math"/>
                      </a:rPr>
                      <m:t>=3, 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U holda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=25000−3000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𝟏𝟔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𝟎𝟎𝟎</m:t>
                    </m:r>
                  </m:oMath>
                </a14:m>
                <a:r>
                  <a:rPr lang="en-US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yevro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02" y="3564766"/>
                <a:ext cx="8935604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887" t="-7143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04195" y="3141641"/>
                <a:ext cx="893560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/>
                      </a:rPr>
                      <m:t>𝑡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/>
                      </a:rPr>
                      <m:t>=0, 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U holda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/>
                      </a:rPr>
                      <m:t>=25000−3000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𝟐𝟓𝟎𝟎𝟎</m:t>
                    </m:r>
                  </m:oMath>
                </a14:m>
                <a:r>
                  <a:rPr lang="en-US" sz="22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yevro </a:t>
                </a:r>
                <a:endParaRPr lang="ru-RU" sz="22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95" y="3141641"/>
                <a:ext cx="8935604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819"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11065" y="3995654"/>
                <a:ext cx="893560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rgbClr val="0070C0"/>
                        </a:solidFill>
                        <a:latin typeface="Cambria Math"/>
                      </a:rPr>
                      <m:t>𝐕</m:t>
                    </m:r>
                    <m:r>
                      <a:rPr lang="en-US" sz="2200" b="1" i="0" smtClean="0">
                        <a:solidFill>
                          <a:srgbClr val="0070C0"/>
                        </a:solidFill>
                        <a:latin typeface="Cambria Math"/>
                      </a:rPr>
                      <m:t>(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)=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𝟏𝟎𝟎𝟎𝟎</m:t>
                    </m:r>
                  </m:oMath>
                </a14:m>
                <a:r>
                  <a:rPr lang="id-ID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latin typeface="Cambria Math"/>
                      </a:rPr>
                      <m:t>  </m:t>
                    </m:r>
                    <m:r>
                      <a:rPr lang="en-US" sz="2200" b="0" i="1" smtClean="0">
                        <a:latin typeface="Cambria Math"/>
                      </a:rPr>
                      <m:t>10000=25000−3000</m:t>
                    </m:r>
                    <m:r>
                      <a:rPr lang="en-US" sz="2200" b="1" i="1" smtClean="0">
                        <a:latin typeface="Cambria Math"/>
                      </a:rPr>
                      <m:t>𝒕</m:t>
                    </m:r>
                  </m:oMath>
                </a14:m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65" y="3995654"/>
                <a:ext cx="8935604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819"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3491880" y="2727556"/>
            <a:ext cx="1742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627784" y="4373111"/>
                <a:ext cx="2448272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3000</m:t>
                    </m:r>
                    <m:r>
                      <a:rPr lang="en-US" sz="2200" b="1" i="1" smtClean="0">
                        <a:latin typeface="Cambria Math"/>
                      </a:rPr>
                      <m:t>𝒕</m:t>
                    </m:r>
                    <m:r>
                      <a:rPr lang="en-US" sz="2200" b="0" i="1" smtClean="0">
                        <a:latin typeface="Cambria Math"/>
                      </a:rPr>
                      <m:t>=15000</m:t>
                    </m:r>
                  </m:oMath>
                </a14:m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4373111"/>
                <a:ext cx="2448272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932040" y="4426541"/>
                <a:ext cx="2448272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</a:rPr>
                      <m:t>𝒕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</a:rPr>
                      <m:t>𝟓</m:t>
                    </m:r>
                  </m:oMath>
                </a14:m>
                <a:r>
                  <a:rPr lang="en-US" sz="22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yil </a:t>
                </a:r>
                <a:endParaRPr lang="ru-RU" sz="22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426541"/>
                <a:ext cx="2448272" cy="430887"/>
              </a:xfrm>
              <a:prstGeom prst="rect">
                <a:avLst/>
              </a:prstGeom>
              <a:blipFill rotWithShape="1">
                <a:blip r:embed="rId6"/>
                <a:stretch>
                  <a:fillRect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13940"/>
            <a:ext cx="9072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93-mashq.  </a:t>
            </a:r>
            <a:r>
              <a:rPr lang="id-ID" sz="2300" dirty="0" smtClean="0">
                <a:latin typeface="Arial" pitchFamily="34" charset="0"/>
                <a:cs typeface="Arial" pitchFamily="34" charset="0"/>
              </a:rPr>
              <a:t>AQShda </a:t>
            </a:r>
            <a:r>
              <a:rPr lang="id-ID" sz="2300" dirty="0">
                <a:latin typeface="Arial" pitchFamily="34" charset="0"/>
                <a:cs typeface="Arial" pitchFamily="34" charset="0"/>
              </a:rPr>
              <a:t>elektr montajchi chaqirilgani uchun</a:t>
            </a:r>
            <a:r>
              <a:rPr lang="id-ID" sz="23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$60 </a:t>
            </a:r>
            <a:r>
              <a:rPr lang="id-ID" sz="2300" dirty="0">
                <a:latin typeface="Arial" pitchFamily="34" charset="0"/>
                <a:cs typeface="Arial" pitchFamily="34" charset="0"/>
              </a:rPr>
              <a:t>va har 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 	</a:t>
            </a:r>
            <a:r>
              <a:rPr lang="id-ID" sz="2300" dirty="0" smtClean="0">
                <a:latin typeface="Arial" pitchFamily="34" charset="0"/>
                <a:cs typeface="Arial" pitchFamily="34" charset="0"/>
              </a:rPr>
              <a:t>bir </a:t>
            </a:r>
            <a:r>
              <a:rPr lang="id-ID" sz="2300" dirty="0">
                <a:latin typeface="Arial" pitchFamily="34" charset="0"/>
                <a:cs typeface="Arial" pitchFamily="34" charset="0"/>
              </a:rPr>
              <a:t>soat </a:t>
            </a:r>
            <a:r>
              <a:rPr lang="id-ID" sz="2300" dirty="0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3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$45 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x</a:t>
            </a:r>
            <a:r>
              <a:rPr lang="id-ID" sz="2300" dirty="0" smtClean="0">
                <a:latin typeface="Arial" pitchFamily="34" charset="0"/>
                <a:cs typeface="Arial" pitchFamily="34" charset="0"/>
              </a:rPr>
              <a:t>izmat </a:t>
            </a:r>
            <a:r>
              <a:rPr lang="id-ID" sz="2300" dirty="0">
                <a:latin typeface="Arial" pitchFamily="34" charset="0"/>
                <a:cs typeface="Arial" pitchFamily="34" charset="0"/>
              </a:rPr>
              <a:t>haqqini oladi.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0424" y="1563638"/>
                <a:ext cx="905837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AutoNum type="alphaLcParenR"/>
                </a:pPr>
                <a:r>
                  <a:rPr lang="id-ID" sz="2200" i="1" dirty="0" smtClean="0">
                    <a:latin typeface="Arial" pitchFamily="34" charset="0"/>
                    <a:cs typeface="Arial" pitchFamily="34" charset="0"/>
                  </a:rPr>
                  <a:t>t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= 0, 1, 2, 3, 4, 5 bo‘lganda mos jadvalni tuzing. </a:t>
                </a:r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  <a:p>
                <a:pPr lvl="0"/>
                <a:r>
                  <a:rPr lang="en-US" sz="2200" i="1" dirty="0" smtClean="0">
                    <a:latin typeface="Arial" pitchFamily="34" charset="0"/>
                    <a:cs typeface="Arial" pitchFamily="34" charset="0"/>
                  </a:rPr>
                  <a:t>b) </a:t>
                </a:r>
                <a:r>
                  <a:rPr lang="id-ID" sz="2200" i="1" dirty="0"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id-ID" sz="2200" i="1" dirty="0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) funksiyaning formulasini (algebraik ko‘rinishini) yozing.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200" i="1" dirty="0" smtClean="0">
                    <a:latin typeface="Arial" pitchFamily="34" charset="0"/>
                    <a:cs typeface="Arial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cs typeface="Arial" pitchFamily="34" charset="0"/>
                      </a:rPr>
                      <m:t>6,5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soat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vaqt uchun qancha mablag‘ to‘lanadi?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24" y="1563638"/>
                <a:ext cx="9058378" cy="1107996"/>
              </a:xfrm>
              <a:prstGeom prst="rect">
                <a:avLst/>
              </a:prstGeom>
              <a:blipFill rotWithShape="1">
                <a:blip r:embed="rId2"/>
                <a:stretch>
                  <a:fillRect l="-808" t="-2762" b="-11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0892" y="4229095"/>
                <a:ext cx="893560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𝑪</m:t>
                    </m:r>
                    <m:d>
                      <m:dPr>
                        <m:ctrlP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itchFamily="34" charset="0"/>
                          </a:rPr>
                          <m:t>𝒕</m:t>
                        </m:r>
                      </m:e>
                    </m:d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𝟒𝟓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𝒕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𝟔𝟎</m:t>
                    </m:r>
                  </m:oMath>
                </a14:m>
                <a:endParaRPr lang="ru-RU" sz="22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92" y="4229095"/>
                <a:ext cx="8935604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887" t="-7143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1431" y="4587974"/>
                <a:ext cx="893560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/>
                      </a:rPr>
                      <m:t>𝑡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/>
                      </a:rPr>
                      <m:t>=6,5, 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6,5</m:t>
                        </m:r>
                      </m:e>
                    </m:d>
                    <m:r>
                      <a:rPr lang="en-US" sz="2200" b="0" i="1" smtClean="0">
                        <a:latin typeface="Cambria Math"/>
                      </a:rPr>
                      <m:t>=45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6,5</m:t>
                    </m:r>
                    <m:r>
                      <a:rPr lang="en-US" sz="2200" b="0" i="1" smtClean="0">
                        <a:latin typeface="Cambria Math"/>
                      </a:rPr>
                      <m:t>+60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𝟑𝟓𝟐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𝟓</m:t>
                    </m:r>
                  </m:oMath>
                </a14:m>
                <a:r>
                  <a:rPr lang="en-US" sz="22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dollar</a:t>
                </a:r>
                <a:endParaRPr lang="ru-RU" sz="22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1" y="4587974"/>
                <a:ext cx="8935604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887" t="-7143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3491880" y="2571750"/>
            <a:ext cx="1742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539147"/>
              </p:ext>
            </p:extLst>
          </p:nvPr>
        </p:nvGraphicFramePr>
        <p:xfrm>
          <a:off x="157553" y="3291830"/>
          <a:ext cx="8803360" cy="9225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3485193"/>
                <a:gridCol w="871576"/>
                <a:gridCol w="871576"/>
                <a:gridCol w="871576"/>
                <a:gridCol w="871576"/>
                <a:gridCol w="871576"/>
                <a:gridCol w="960287"/>
              </a:tblGrid>
              <a:tr h="432048">
                <a:tc>
                  <a:txBody>
                    <a:bodyPr/>
                    <a:lstStyle/>
                    <a:p>
                      <a:pPr marL="47498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t</a:t>
                      </a:r>
                      <a:r>
                        <a:rPr lang="id-ID" sz="2000" dirty="0" smtClean="0">
                          <a:effectLst/>
                        </a:rPr>
                        <a:t> </a:t>
                      </a:r>
                      <a:r>
                        <a:rPr lang="id-ID" sz="2000" dirty="0">
                          <a:effectLst/>
                        </a:rPr>
                        <a:t>– </a:t>
                      </a:r>
                      <a:r>
                        <a:rPr lang="en-US" sz="2000" dirty="0" err="1" smtClean="0">
                          <a:effectLst/>
                        </a:rPr>
                        <a:t>vaqt</a:t>
                      </a:r>
                      <a:r>
                        <a:rPr lang="id-ID" sz="2000" dirty="0" smtClean="0">
                          <a:effectLst/>
                        </a:rPr>
                        <a:t> (</a:t>
                      </a:r>
                      <a:r>
                        <a:rPr lang="en-US" sz="2000" dirty="0" err="1" smtClean="0">
                          <a:effectLst/>
                        </a:rPr>
                        <a:t>soat</a:t>
                      </a:r>
                      <a:r>
                        <a:rPr lang="id-ID" sz="2000" dirty="0" smtClean="0">
                          <a:effectLst/>
                        </a:rPr>
                        <a:t>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390" marR="7239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490515">
                <a:tc>
                  <a:txBody>
                    <a:bodyPr/>
                    <a:lstStyle/>
                    <a:p>
                      <a:pPr marL="46418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C – mablag‘ ($)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508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</a:rPr>
                        <a:t>60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508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</a:rPr>
                        <a:t>105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572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</a:rPr>
                        <a:t>150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635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</a:rPr>
                        <a:t>195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635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</a:rPr>
                        <a:t>240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1915" marR="7239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</a:rPr>
                        <a:t>285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06366" y="2784572"/>
            <a:ext cx="905837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200" dirty="0" smtClean="0">
                <a:latin typeface="Arial" pitchFamily="34" charset="0"/>
                <a:cs typeface="Arial" pitchFamily="34" charset="0"/>
              </a:rPr>
              <a:t>a)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505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19" grpId="0"/>
      <p:bldP spid="2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5748" y="813940"/>
                <a:ext cx="90724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1-misol. 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kvadrat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funksiya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8" y="813940"/>
                <a:ext cx="9072498" cy="470000"/>
              </a:xfrm>
              <a:prstGeom prst="rect">
                <a:avLst/>
              </a:prstGeom>
              <a:blipFill rotWithShape="1">
                <a:blip r:embed="rId2"/>
                <a:stretch>
                  <a:fillRect l="-1075" t="-909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750" y="1635646"/>
                <a:ext cx="8922117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Funksiyaning bitta nuqtadagi, masalan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=−</m:t>
                    </m:r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nuqtasidagi qiymatini topaylik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0" y="1635646"/>
                <a:ext cx="8922117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889" t="-3937" b="-14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635896" y="1203598"/>
            <a:ext cx="1742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565" y="2733810"/>
            <a:ext cx="60288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200" dirty="0">
                <a:latin typeface="Arial" pitchFamily="34" charset="0"/>
                <a:cs typeface="Arial" pitchFamily="34" charset="0"/>
              </a:rPr>
              <a:t>Funksiyaning bir nechta nuqtadagi qiymatini topib, jadvalni tuzamiz: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494693"/>
              </p:ext>
            </p:extLst>
          </p:nvPr>
        </p:nvGraphicFramePr>
        <p:xfrm>
          <a:off x="116408" y="3545161"/>
          <a:ext cx="6039767" cy="11148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60938"/>
                <a:gridCol w="725547"/>
                <a:gridCol w="725547"/>
                <a:gridCol w="725547"/>
                <a:gridCol w="725547"/>
                <a:gridCol w="725547"/>
                <a:gridCol w="725547"/>
                <a:gridCol w="725547"/>
              </a:tblGrid>
              <a:tr h="629076">
                <a:tc>
                  <a:txBody>
                    <a:bodyPr/>
                    <a:lstStyle/>
                    <a:p>
                      <a:pPr marL="17780" algn="ctr">
                        <a:lnSpc>
                          <a:spcPts val="139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843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−3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065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−2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−1</a:t>
                      </a:r>
                      <a:endParaRPr lang="ru-RU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485745">
                <a:tc>
                  <a:txBody>
                    <a:bodyPr/>
                    <a:lstStyle/>
                    <a:p>
                      <a:pPr marL="17780" algn="ctr">
                        <a:lnSpc>
                          <a:spcPts val="139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843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−</a:t>
                      </a:r>
                      <a:r>
                        <a:rPr lang="en-US" sz="16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0335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−5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0335" marR="11938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−6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0335" marR="11874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  <a:latin typeface="Arial" pitchFamily="34" charset="0"/>
                          <a:cs typeface="Arial" pitchFamily="34" charset="0"/>
                        </a:rPr>
                        <a:t>−5</a:t>
                      </a:r>
                      <a:endParaRPr lang="ru-RU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0335" marR="11811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−2</a:t>
                      </a:r>
                      <a:endParaRPr lang="ru-RU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12" name="image49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2200" y="2418304"/>
            <a:ext cx="2585667" cy="26366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7504" y="2302923"/>
                <a:ext cx="4572000" cy="4385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𝒇</m:t>
                    </m:r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(−</m:t>
                        </m:r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d>
                      <m:dPr>
                        <m:ctrlP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</m:e>
                    </m:d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𝟓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𝟏𝟎</m:t>
                    </m:r>
                  </m:oMath>
                </a14:m>
                <a:r>
                  <a:rPr lang="id-ID" sz="2200" b="1" dirty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b="1" dirty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302923"/>
                <a:ext cx="4572000" cy="438582"/>
              </a:xfrm>
              <a:prstGeom prst="rect">
                <a:avLst/>
              </a:prstGeom>
              <a:blipFill rotWithShape="1">
                <a:blip r:embed="rId5"/>
                <a:stretch>
                  <a:fillRect l="-933" t="-5556" b="-2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4073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48" y="81394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2-misol.   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Rasmdagi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parabolaning simmetriya o‘qini toping.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44203" y="1190479"/>
            <a:ext cx="1742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059830" y="3406612"/>
                <a:ext cx="20243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9830" y="3406612"/>
                <a:ext cx="2024337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4819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3103" y="1679733"/>
                <a:ext cx="61649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P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arabolaning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abssissalar o‘qi bilan kesishish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nuqtalari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</a:rPr>
                      <m:t>1,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3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3" y="1679733"/>
                <a:ext cx="6164977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482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94800" y="2615346"/>
                <a:ext cx="4177682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ru-RU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−1+3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00" y="2615346"/>
                <a:ext cx="4177682" cy="7261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288681" y="2780729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681" y="2780729"/>
                <a:ext cx="960135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r="56498"/>
          <a:stretch/>
        </p:blipFill>
        <p:spPr bwMode="auto">
          <a:xfrm>
            <a:off x="6084167" y="1421312"/>
            <a:ext cx="2836201" cy="242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вал 23"/>
          <p:cNvSpPr/>
          <p:nvPr/>
        </p:nvSpPr>
        <p:spPr>
          <a:xfrm>
            <a:off x="6588224" y="3075806"/>
            <a:ext cx="99139" cy="7200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8172400" y="3054579"/>
            <a:ext cx="99139" cy="7200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378041" y="3054579"/>
            <a:ext cx="99139" cy="7200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7427610" y="1305895"/>
            <a:ext cx="1528" cy="26607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398315" y="3126587"/>
                <a:ext cx="4315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8315" y="3126587"/>
                <a:ext cx="431528" cy="4308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1751" y="3901713"/>
                <a:ext cx="9057720" cy="12571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𝒂𝒙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𝒃𝒙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𝒄</m:t>
                    </m:r>
                  </m:oMath>
                </a14:m>
                <a:r>
                  <a:rPr lang="en-US" sz="20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parabola abssissalar o‘qi bilan kesishmasa, </a:t>
                </a:r>
                <a:r>
                  <a:rPr lang="en-US" sz="2200" i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simmetriya</a:t>
                </a:r>
                <a:r>
                  <a:rPr lang="en-US" sz="2200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i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o‘qini</a:t>
                </a:r>
                <a:r>
                  <a:rPr lang="en-US" sz="2200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boshqa usulda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id-ID" sz="22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formula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ham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topsa bo‘ladi.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1" y="3901713"/>
                <a:ext cx="9057720" cy="1257139"/>
              </a:xfrm>
              <a:prstGeom prst="rect">
                <a:avLst/>
              </a:prstGeom>
              <a:blipFill rotWithShape="1">
                <a:blip r:embed="rId8"/>
                <a:stretch>
                  <a:fillRect l="-808" t="-2427" r="-135" b="-97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вал 19"/>
          <p:cNvSpPr/>
          <p:nvPr/>
        </p:nvSpPr>
        <p:spPr>
          <a:xfrm>
            <a:off x="7092280" y="2199847"/>
            <a:ext cx="144016" cy="415499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337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6" grpId="0"/>
      <p:bldP spid="17" grpId="0"/>
      <p:bldP spid="24" grpId="0" animBg="1"/>
      <p:bldP spid="25" grpId="0" animBg="1"/>
      <p:bldP spid="26" grpId="0" animBg="1"/>
      <p:bldP spid="2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101919" y="2375273"/>
                <a:ext cx="9143997" cy="14984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𝒂𝒙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𝒃𝒙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𝒄</m:t>
                    </m:r>
                  </m:oMath>
                </a14:m>
                <a:r>
                  <a:rPr lang="id-ID" sz="22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parabola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</a:rPr>
                      <m:t>&lt;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</a:rPr>
                      <m:t>𝟎</m:t>
                    </m:r>
                    <m:r>
                      <a:rPr lang="en-US" sz="2200" i="1">
                        <a:latin typeface="Cambria Math"/>
                      </a:rPr>
                      <m:t> </m:t>
                    </m:r>
                  </m:oMath>
                </a14:m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bo‘lganda 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parabola shakli   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kabi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bo‘lib, uning uchi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kvadrat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funksiyaning </a:t>
                </a:r>
                <a:r>
                  <a:rPr lang="id-ID" sz="2200" b="1" i="1" dirty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maksimum nuqtasi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/>
                      </a:rPr>
                      <m:t>&gt;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id-ID" sz="22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bo‘lganda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parabola shakli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kabi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bo‘lib, uning uchi kvadrat funksiyaning </a:t>
                </a:r>
                <a:r>
                  <a:rPr lang="id-ID" sz="2200" b="1" i="1" dirty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minimum nuqtasi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bo‘ladi.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19" y="2375273"/>
                <a:ext cx="9143997" cy="1498487"/>
              </a:xfrm>
              <a:prstGeom prst="rect">
                <a:avLst/>
              </a:prstGeom>
              <a:blipFill rotWithShape="1">
                <a:blip r:embed="rId2"/>
                <a:stretch>
                  <a:fillRect l="-867" t="-1633" b="-4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image54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50212" y="2375273"/>
            <a:ext cx="576064" cy="347600"/>
          </a:xfrm>
          <a:prstGeom prst="rect">
            <a:avLst/>
          </a:prstGeom>
        </p:spPr>
      </p:pic>
      <p:pic>
        <p:nvPicPr>
          <p:cNvPr id="32" name="image36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66108" y="3142889"/>
            <a:ext cx="576064" cy="338262"/>
          </a:xfrm>
          <a:prstGeom prst="rect">
            <a:avLst/>
          </a:prstGeom>
        </p:spPr>
      </p:pic>
      <p:pic>
        <p:nvPicPr>
          <p:cNvPr id="33" name="image52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39820" y="3864086"/>
            <a:ext cx="2313019" cy="1224137"/>
          </a:xfrm>
          <a:prstGeom prst="rect">
            <a:avLst/>
          </a:prstGeom>
        </p:spPr>
      </p:pic>
      <p:pic>
        <p:nvPicPr>
          <p:cNvPr id="34" name="image53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24128" y="3766203"/>
            <a:ext cx="2232249" cy="122413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5" name="Прямоугольник 34"/>
              <p:cNvSpPr/>
              <p:nvPr/>
            </p:nvSpPr>
            <p:spPr>
              <a:xfrm>
                <a:off x="24282" y="801078"/>
                <a:ext cx="90724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3-misol.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parabolaning simmetriya o‘qini toping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2" y="801078"/>
                <a:ext cx="9072498" cy="470000"/>
              </a:xfrm>
              <a:prstGeom prst="rect">
                <a:avLst/>
              </a:prstGeom>
              <a:blipFill rotWithShape="1">
                <a:blip r:embed="rId7"/>
                <a:stretch>
                  <a:fillRect l="-1075" t="-7692" r="-134" b="-28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01919" y="1266356"/>
                <a:ext cx="46097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=3</m:t>
                        </m:r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</a:rPr>
                      <m:t>+4</m:t>
                    </m:r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</a:rPr>
                      <m:t>−5</m:t>
                    </m:r>
                  </m:oMath>
                </a14:m>
                <a:r>
                  <a:rPr lang="en-US" sz="2200" i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uchun </a:t>
                </a:r>
                <a:r>
                  <a:rPr lang="id-ID" sz="2400" i="1" dirty="0">
                    <a:latin typeface="Arial" pitchFamily="34" charset="0"/>
                    <a:cs typeface="Arial" pitchFamily="34" charset="0"/>
                  </a:rPr>
                  <a:t>a=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3, </a:t>
                </a:r>
                <a:r>
                  <a:rPr lang="id-ID" sz="2400" i="1" dirty="0">
                    <a:latin typeface="Arial" pitchFamily="34" charset="0"/>
                    <a:cs typeface="Arial" pitchFamily="34" charset="0"/>
                  </a:rPr>
                  <a:t>b=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4.</a:t>
                </a:r>
                <a:endParaRPr lang="ru-RU" sz="2200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19" y="1266356"/>
                <a:ext cx="4609723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65" t="-9333" r="-1190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5004048" y="1497188"/>
                <a:ext cx="2138149" cy="6258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err="1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497188"/>
                <a:ext cx="2138149" cy="625812"/>
              </a:xfrm>
              <a:prstGeom prst="rect">
                <a:avLst/>
              </a:prstGeom>
              <a:blipFill rotWithShape="1">
                <a:blip r:embed="rId9"/>
                <a:stretch>
                  <a:fillRect l="-4558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Прямоугольник 37"/>
              <p:cNvSpPr/>
              <p:nvPr/>
            </p:nvSpPr>
            <p:spPr>
              <a:xfrm>
                <a:off x="560629" y="1667628"/>
                <a:ext cx="2672077" cy="706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29" y="1667628"/>
                <a:ext cx="2672077" cy="7062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05717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0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5496" y="816372"/>
                <a:ext cx="9072498" cy="83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4-misol.  </a:t>
                </a:r>
              </a:p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𝒇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)=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parabolaning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uchini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816372"/>
                <a:ext cx="9072498" cy="839332"/>
              </a:xfrm>
              <a:prstGeom prst="rect">
                <a:avLst/>
              </a:prstGeom>
              <a:blipFill rotWithShape="1">
                <a:blip r:embed="rId2"/>
                <a:stretch>
                  <a:fillRect l="-1075" t="-5072" b="-15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56412" y="2230937"/>
                <a:ext cx="25202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𝑎</m:t>
                      </m:r>
                      <m:r>
                        <a:rPr lang="en-US" sz="2400" b="0" i="1" smtClean="0">
                          <a:latin typeface="Cambria Math"/>
                        </a:rPr>
                        <m:t>=1, </m:t>
                      </m:r>
                      <m:r>
                        <a:rPr lang="en-US" sz="2400" b="0" i="1" smtClean="0">
                          <a:latin typeface="Cambria Math"/>
                        </a:rPr>
                        <m:t>𝑏</m:t>
                      </m:r>
                      <m:r>
                        <a:rPr lang="en-US" sz="2400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sz="2200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12" y="2230937"/>
                <a:ext cx="252028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977347" y="2230936"/>
                <a:ext cx="140871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7347" y="2230936"/>
                <a:ext cx="1408719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394112" y="2088624"/>
                <a:ext cx="3321422" cy="676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=−3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112" y="2088624"/>
                <a:ext cx="3321422" cy="6767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194667" y="1655704"/>
            <a:ext cx="1742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215770" y="3990204"/>
                <a:ext cx="871245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Javob: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Parabola uchi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koordinataga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ega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bo‘lgani uchun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</a:rPr>
                      <m:t>𝐦𝐢𝐧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bo‘ladi.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70" y="3990204"/>
                <a:ext cx="8712458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1049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3826" y="2755134"/>
                <a:ext cx="8568698" cy="4959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d-ID" sz="24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en-US" sz="24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6</m:t>
                      </m:r>
                      <m:sSub>
                        <m:sSubPr>
                          <m:ctrlP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+4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6" y="2755134"/>
                <a:ext cx="8568698" cy="4959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-9183" y="3372117"/>
                <a:ext cx="90724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𝑓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(−3)=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(−3)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+6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−3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+4=9−18+4=−5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183" y="3372117"/>
                <a:ext cx="907249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37" b="-19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707703" y="3334221"/>
                <a:ext cx="14151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703" y="3334221"/>
                <a:ext cx="1415131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2936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496" y="816372"/>
            <a:ext cx="9072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5-misol.  </a:t>
            </a:r>
          </a:p>
          <a:p>
            <a:pPr algn="ctr"/>
            <a:r>
              <a:rPr lang="id-ID" sz="2400" dirty="0" smtClean="0">
                <a:latin typeface="Arial" pitchFamily="34" charset="0"/>
                <a:cs typeface="Arial" pitchFamily="34" charset="0"/>
              </a:rPr>
              <a:t>Berilgan parabolaga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qarab kvadrat funksiya formulasini yozing: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75856" y="1546935"/>
            <a:ext cx="1742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r="56498"/>
          <a:stretch/>
        </p:blipFill>
        <p:spPr bwMode="auto">
          <a:xfrm>
            <a:off x="179512" y="1647369"/>
            <a:ext cx="3096344" cy="286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/>
          <p:cNvSpPr/>
          <p:nvPr/>
        </p:nvSpPr>
        <p:spPr>
          <a:xfrm>
            <a:off x="698329" y="3566512"/>
            <a:ext cx="171147" cy="14401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415667" y="3555816"/>
            <a:ext cx="171147" cy="14401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115616" y="2499742"/>
            <a:ext cx="171147" cy="14401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023826" y="2008600"/>
                <a:ext cx="608416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Parabola tarmoqlari pastga qaragan, u abssissalar o‘qi bilan −1 va 3 nuqtalarda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kesishadi. Shuning uchun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solidFill>
                          <a:srgbClr val="7030A0"/>
                        </a:solidFill>
                        <a:latin typeface="Cambria Math"/>
                      </a:rPr>
                      <m:t> 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)(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id-ID" sz="2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826" y="2008600"/>
                <a:ext cx="6084168" cy="1107996"/>
              </a:xfrm>
              <a:prstGeom prst="rect">
                <a:avLst/>
              </a:prstGeom>
              <a:blipFill rotWithShape="1">
                <a:blip r:embed="rId3"/>
                <a:stretch>
                  <a:fillRect l="-501" t="-2747" b="-104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129087" y="3075806"/>
            <a:ext cx="58073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200" i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&lt;0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200" i="1" dirty="0">
                <a:latin typeface="Arial" pitchFamily="34" charset="0"/>
                <a:cs typeface="Arial" pitchFamily="34" charset="0"/>
              </a:rPr>
              <a:t>x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= 0 da </a:t>
            </a:r>
            <a:r>
              <a:rPr lang="id-ID" sz="2200" i="1" dirty="0">
                <a:latin typeface="Arial" pitchFamily="34" charset="0"/>
                <a:cs typeface="Arial" pitchFamily="34" charset="0"/>
              </a:rPr>
              <a:t>y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=3 shartdan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a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ni topamiz.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499992" y="3516032"/>
                <a:ext cx="271605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b="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</a:rPr>
                      <m:t>0</m:t>
                    </m:r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</a:rPr>
                      <m:t>+1)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</a:rPr>
                      <m:t>(0−3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id-ID" sz="2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516032"/>
                <a:ext cx="2716056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2691" t="-7143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499992" y="3904354"/>
                <a:ext cx="271605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</a:rPr>
                      <m:t>=−1</m:t>
                    </m:r>
                  </m:oMath>
                </a14:m>
                <a:r>
                  <a:rPr lang="id-ID" sz="2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904354"/>
                <a:ext cx="2716056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58152" y="4296675"/>
                <a:ext cx="4850943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  <m:d>
                      <m:dPr>
                        <m:ctrlP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𝟐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id-ID" sz="2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152" y="4296675"/>
                <a:ext cx="4850943" cy="438582"/>
              </a:xfrm>
              <a:prstGeom prst="rect">
                <a:avLst/>
              </a:prstGeom>
              <a:blipFill rotWithShape="1">
                <a:blip r:embed="rId6"/>
                <a:stretch>
                  <a:fillRect l="-1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1754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 animBg="1"/>
      <p:bldP spid="19" grpId="0" animBg="1"/>
      <p:bldP spid="21" grpId="0" animBg="1"/>
      <p:bldP spid="3" grpId="0"/>
      <p:bldP spid="5" grpId="0"/>
      <p:bldP spid="26" grpId="0"/>
      <p:bldP spid="27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1394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95-mashq.     </a:t>
            </a:r>
            <a:r>
              <a:rPr lang="id-ID" sz="2400" dirty="0"/>
              <a:t>Quyidagilardan qaysi biri kvadrat funksiya bo‘ladi: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7" y="1351636"/>
            <a:ext cx="7886700" cy="1004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9601" y="2645179"/>
                <a:ext cx="2825004" cy="50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sz="26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𝒂𝒙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</a:rPr>
                      <m:t>𝒃𝒙</m:t>
                    </m:r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</a:rPr>
                      <m:t>𝒄</m:t>
                    </m:r>
                  </m:oMath>
                </a14:m>
                <a:r>
                  <a:rPr lang="id-ID" sz="26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01" y="2645179"/>
                <a:ext cx="2825004" cy="5014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3275855" y="2283718"/>
            <a:ext cx="1742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46645" y="3257682"/>
                <a:ext cx="3727302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𝒂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) 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𝒌𝒗𝒂𝒅𝒓𝒂𝒕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𝒇𝒖𝒏𝒌𝒔𝒊𝒚𝒂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id-ID" sz="26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45" y="3257682"/>
                <a:ext cx="3727302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45873" y="3750125"/>
                <a:ext cx="4588115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𝒃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𝒌𝒗𝒂𝒅𝒓𝒂𝒕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𝒇𝒖𝒏𝒌𝒔𝒊𝒚𝒂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𝒆𝒎𝒂𝒔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id-ID" sz="26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73" y="3750125"/>
                <a:ext cx="4588115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00872" y="4180911"/>
                <a:ext cx="3586238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600" b="1" dirty="0" smtClean="0">
                    <a:solidFill>
                      <a:srgbClr val="7030A0"/>
                    </a:solidFill>
                  </a:rPr>
                  <a:t>c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𝒌𝒗𝒂𝒅𝒓𝒂𝒕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𝒇𝒖𝒏𝒌𝒔𝒊𝒚𝒂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id-ID" sz="26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72" y="4180911"/>
                <a:ext cx="3586238" cy="492443"/>
              </a:xfrm>
              <a:prstGeom prst="rect">
                <a:avLst/>
              </a:prstGeom>
              <a:blipFill rotWithShape="1">
                <a:blip r:embed="rId6"/>
                <a:stretch>
                  <a:fillRect l="-3061" t="-9877" b="-30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594206" y="3257682"/>
                <a:ext cx="3727302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𝒅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) 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𝒌𝒗𝒂𝒅𝒓𝒂𝒕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𝒇𝒖𝒏𝒌𝒔𝒊𝒚𝒂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id-ID" sz="26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206" y="3257682"/>
                <a:ext cx="3727302" cy="4924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593434" y="3750125"/>
                <a:ext cx="3629520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𝒆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𝒌𝒗𝒂𝒅𝒓𝒂𝒕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𝒇𝒖𝒏𝒌𝒔𝒊𝒚𝒂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id-ID" sz="26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434" y="3750125"/>
                <a:ext cx="3629520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648433" y="4180911"/>
                <a:ext cx="4491935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600" b="1" dirty="0" smtClean="0">
                    <a:solidFill>
                      <a:srgbClr val="7030A0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𝒌𝒗𝒂𝒅𝒓𝒂𝒕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𝒇𝒖𝒏𝒌𝒔𝒊𝒚𝒂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𝒆𝒎𝒂𝒔</m:t>
                    </m:r>
                    <m:r>
                      <a:rPr lang="en-US" sz="2600" b="1" i="1" smtClean="0">
                        <a:solidFill>
                          <a:srgbClr val="7030A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id-ID" sz="26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433" y="4180911"/>
                <a:ext cx="4491935" cy="492443"/>
              </a:xfrm>
              <a:prstGeom prst="rect">
                <a:avLst/>
              </a:prstGeom>
              <a:blipFill rotWithShape="1">
                <a:blip r:embed="rId9"/>
                <a:stretch>
                  <a:fillRect l="-2446" t="-9877" b="-30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2936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7" grpId="0"/>
      <p:bldP spid="24" grpId="0"/>
      <p:bldP spid="25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16732</TotalTime>
  <Words>816</Words>
  <Application>Microsoft Office PowerPoint</Application>
  <PresentationFormat>Экран (16:9)</PresentationFormat>
  <Paragraphs>108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1373</cp:revision>
  <dcterms:created xsi:type="dcterms:W3CDTF">2020-04-09T07:32:19Z</dcterms:created>
  <dcterms:modified xsi:type="dcterms:W3CDTF">2021-01-15T04:14:55Z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