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687" r:id="rId2"/>
    <p:sldId id="1688" r:id="rId3"/>
    <p:sldId id="1689" r:id="rId4"/>
    <p:sldId id="1690" r:id="rId5"/>
    <p:sldId id="1691" r:id="rId6"/>
    <p:sldId id="1692" r:id="rId7"/>
    <p:sldId id="1693" r:id="rId8"/>
    <p:sldId id="1694" r:id="rId9"/>
    <p:sldId id="1695" r:id="rId10"/>
    <p:sldId id="1696" r:id="rId11"/>
    <p:sldId id="1697" r:id="rId12"/>
    <p:sldId id="1698" r:id="rId13"/>
    <p:sldId id="1699" r:id="rId14"/>
    <p:sldId id="1701" r:id="rId15"/>
    <p:sldId id="1702" r:id="rId16"/>
    <p:sldId id="1700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CC66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316" autoAdjust="0"/>
  </p:normalViewPr>
  <p:slideViewPr>
    <p:cSldViewPr>
      <p:cViewPr>
        <p:scale>
          <a:sx n="100" d="100"/>
          <a:sy n="100" d="100"/>
        </p:scale>
        <p:origin x="-570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10.02.2021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mc="http://schemas.openxmlformats.org/markup-compatibility/2006" xmlns:a14="http://schemas.microsoft.com/office/drawing/2010/main"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58748" y="2594581"/>
            <a:ext cx="5328592" cy="85079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3200" b="1" dirty="0" err="1" smtClean="0">
                <a:solidFill>
                  <a:srgbClr val="0070C0"/>
                </a:solidFill>
                <a:latin typeface="Arial"/>
                <a:cs typeface="Arial"/>
              </a:rPr>
              <a:t>Mavzu</a:t>
            </a:r>
            <a:r>
              <a:rPr lang="en-US" sz="3200" b="1" dirty="0" smtClean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Grafiklarni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17779" y="841922"/>
                <a:ext cx="9026218" cy="874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3-misol.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parobala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grafigidan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foydalanib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=2−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(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+3)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grfigini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841922"/>
                <a:ext cx="9026218" cy="874663"/>
              </a:xfrm>
              <a:prstGeom prst="rect">
                <a:avLst/>
              </a:prstGeom>
              <a:blipFill rotWithShape="1">
                <a:blip r:embed="rId2"/>
                <a:stretch>
                  <a:fillRect b="-15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79219" y="2058051"/>
                <a:ext cx="8795543" cy="10520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latin typeface="Cambria Math"/>
                      </a:rPr>
                      <m:t>=2−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+3)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/>
                      </a:rPr>
                      <m:t> </m:t>
                    </m:r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grfigi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avval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cs typeface="Arial" pitchFamily="34" charset="0"/>
                      </a:rPr>
                      <m:t>3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chapga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siljitiladi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𝑂𝑥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o‘qiga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nisbatan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simmetrik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ko‘chiriladi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So‘ngra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𝑂𝑦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o‘qi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yuqoriga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ko‘tariladi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9" y="2058051"/>
                <a:ext cx="8795543" cy="1052083"/>
              </a:xfrm>
              <a:prstGeom prst="rect">
                <a:avLst/>
              </a:prstGeom>
              <a:blipFill rotWithShape="1">
                <a:blip r:embed="rId3"/>
                <a:stretch>
                  <a:fillRect r="-347" b="-9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59272" y="1716585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82"/>
          <a:stretch/>
        </p:blipFill>
        <p:spPr bwMode="auto">
          <a:xfrm>
            <a:off x="179218" y="3291830"/>
            <a:ext cx="4451669" cy="17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33"/>
          <a:stretch/>
        </p:blipFill>
        <p:spPr bwMode="auto">
          <a:xfrm>
            <a:off x="5076056" y="3390471"/>
            <a:ext cx="3810000" cy="168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83768" y="3291830"/>
                <a:ext cx="1001428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291830"/>
                <a:ext cx="1001428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724128" y="3406427"/>
                <a:ext cx="1537537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406427"/>
                <a:ext cx="1537537" cy="375552"/>
              </a:xfrm>
              <a:prstGeom prst="rect">
                <a:avLst/>
              </a:prstGeom>
              <a:blipFill rotWithShape="1"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5" t="-4250" r="1775" b="60895"/>
          <a:stretch/>
        </p:blipFill>
        <p:spPr bwMode="auto">
          <a:xfrm>
            <a:off x="480307" y="1563638"/>
            <a:ext cx="3960440" cy="151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96"/>
          <a:stretch/>
        </p:blipFill>
        <p:spPr bwMode="auto">
          <a:xfrm>
            <a:off x="4872795" y="1563638"/>
            <a:ext cx="4098032" cy="1653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023866" y="843558"/>
            <a:ext cx="50962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3-misol </a:t>
            </a:r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yechimining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davomi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38216" y="2409119"/>
                <a:ext cx="1951112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16" y="2409119"/>
                <a:ext cx="1951112" cy="375552"/>
              </a:xfrm>
              <a:prstGeom prst="rect">
                <a:avLst/>
              </a:prstGeom>
              <a:blipFill rotWithShape="1">
                <a:blip r:embed="rId4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43608" y="2409119"/>
                <a:ext cx="1710661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09119"/>
                <a:ext cx="1710661" cy="375552"/>
              </a:xfrm>
              <a:prstGeom prst="rect">
                <a:avLst/>
              </a:prstGeom>
              <a:blipFill rotWithShape="1">
                <a:blip r:embed="rId5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3528" y="3723878"/>
                <a:ext cx="86472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23878"/>
                <a:ext cx="8647299" cy="830997"/>
              </a:xfrm>
              <a:prstGeom prst="rect">
                <a:avLst/>
              </a:prstGeom>
              <a:blipFill rotWithShape="1">
                <a:blip r:embed="rId6"/>
                <a:stretch>
                  <a:fillRect t="-5147" b="-16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6619" y="843558"/>
            <a:ext cx="87955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4-misolning  </a:t>
            </a:r>
            <a:r>
              <a:rPr lang="en-US" sz="28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5456" y="1329162"/>
                <a:ext cx="879554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 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 =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nuqtasining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abssissasi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𝑂𝑥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o‘qi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siqiladi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56" y="1329162"/>
                <a:ext cx="8795543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43758"/>
            <a:ext cx="4032448" cy="2151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63" y="2643758"/>
            <a:ext cx="4358999" cy="224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43558"/>
                <a:ext cx="8647299" cy="101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5-misol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647299" cy="1014380"/>
              </a:xfrm>
              <a:prstGeom prst="rect">
                <a:avLst/>
              </a:prstGeom>
              <a:blipFill rotWithShape="1">
                <a:blip r:embed="rId2"/>
                <a:stretch>
                  <a:fillRect t="-4192" b="-3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2427734"/>
                <a:ext cx="8712968" cy="20609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20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200">
                        <a:latin typeface="Cambria Math"/>
                      </a:rPr>
                      <m:t>cos</m:t>
                    </m:r>
                    <m:r>
                      <a:rPr lang="en-US" sz="2200">
                        <a:latin typeface="Cambria Math"/>
                      </a:rPr>
                      <m:t>2</m:t>
                    </m:r>
                    <m:d>
                      <m:dPr>
                        <m:ctrlPr>
                          <a:rPr lang="en-US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avval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𝑐𝑜𝑠𝑥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siljitiladi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keyin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abssissasi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i="1" dirty="0" err="1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siqiladi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ordinatasi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 err="1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ikki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yuqoriga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cho‘ziladi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𝑂𝑥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o‘qiga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nisbatan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 err="1">
                    <a:latin typeface="Arial" pitchFamily="34" charset="0"/>
                    <a:cs typeface="Arial" pitchFamily="34" charset="0"/>
                  </a:rPr>
                  <a:t>simmetrik</a:t>
                </a:r>
                <a:r>
                  <a:rPr lang="en-US" sz="2200" b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ko‘chiriladi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7734"/>
                <a:ext cx="8712968" cy="2060949"/>
              </a:xfrm>
              <a:prstGeom prst="rect">
                <a:avLst/>
              </a:prstGeom>
              <a:blipFill rotWithShape="1">
                <a:blip r:embed="rId3"/>
                <a:stretch>
                  <a:fillRect b="-5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759272" y="1858067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83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43558"/>
                <a:ext cx="86472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6-misol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grafigi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yordamida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funksiya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grafigini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chizing</a:t>
                </a:r>
                <a:r>
                  <a:rPr lang="en-US" sz="2400" dirty="0"/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647299" cy="830997"/>
              </a:xfrm>
              <a:prstGeom prst="rect">
                <a:avLst/>
              </a:prstGeom>
              <a:blipFill rotWithShape="1">
                <a:blip r:embed="rId2"/>
                <a:stretch>
                  <a:fillRect t="-6569" b="-153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9238" y="2222251"/>
                <a:ext cx="871296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 i="1">
                        <a:latin typeface="Cambria Math"/>
                      </a:rPr>
                      <m:t>(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grafigining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(2;3)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ko‘chiriladi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(5-rasm)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38" y="2222251"/>
                <a:ext cx="8712968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728450" y="1713424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835696" y="3023567"/>
            <a:ext cx="5472608" cy="1797050"/>
            <a:chOff x="2403" y="155"/>
            <a:chExt cx="5594" cy="2831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2" y="155"/>
              <a:ext cx="5475" cy="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" y="2654"/>
              <a:ext cx="326" cy="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4320" y="2742"/>
              <a:ext cx="854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Calibri" pitchFamily="34" charset="0"/>
                  <a:cs typeface="Arial" pitchFamily="34" charset="0"/>
                </a:rPr>
                <a:t>29- rasm.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407988" y="4635951"/>
            <a:ext cx="10951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5-rasm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3632" y="4433505"/>
            <a:ext cx="463920" cy="4408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7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43558"/>
                <a:ext cx="8647299" cy="918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7-misol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𝑓</m:t>
                    </m:r>
                    <m:r>
                      <a:rPr lang="en-US" sz="2200" i="1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(6-rasm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r>
                      <a:rPr lang="en-US" sz="2200" i="1">
                        <a:latin typeface="Cambria Math"/>
                      </a:rPr>
                      <m:t>𝑓</m:t>
                    </m:r>
                    <m:r>
                      <a:rPr lang="en-US" sz="2200" i="1">
                        <a:latin typeface="Cambria Math"/>
                      </a:rPr>
                      <m:t>(2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𝑚</m:t>
                    </m:r>
                    <m:r>
                      <a:rPr lang="en-US" sz="2200" i="1">
                        <a:latin typeface="Cambria Math"/>
                      </a:rPr>
                      <m:t>=3,</m:t>
                    </m:r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hol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).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647299" cy="918328"/>
              </a:xfrm>
              <a:prstGeom prst="rect">
                <a:avLst/>
              </a:prstGeom>
              <a:blipFill rotWithShape="1">
                <a:blip r:embed="rId2"/>
                <a:stretch>
                  <a:fillRect t="-3311" b="-39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40889" y="2097311"/>
                <a:ext cx="871296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latin typeface="Cambria Math"/>
                      </a:rPr>
                      <m:t>=</m:t>
                    </m:r>
                    <m:r>
                      <a:rPr lang="en-US" sz="2000" i="1" smtClean="0">
                        <a:latin typeface="Cambria Math"/>
                      </a:rPr>
                      <m:t>𝑓</m:t>
                    </m:r>
                    <m:r>
                      <a:rPr lang="en-US" sz="2000" i="1" smtClean="0">
                        <a:latin typeface="Cambria Math"/>
                      </a:rPr>
                      <m:t>(</m:t>
                    </m:r>
                    <m:r>
                      <a:rPr lang="en-US" sz="2000" i="1" smtClean="0">
                        <a:latin typeface="Cambria Math"/>
                      </a:rPr>
                      <m:t>𝑥</m:t>
                    </m:r>
                    <m:r>
                      <a:rPr lang="en-US" sz="200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𝑂𝑥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o‘q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2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siqiladi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𝑂𝑦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o‘q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yuqoriga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3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cho‘ziladi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.(7-rasm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889" y="2097311"/>
                <a:ext cx="8712968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728450" y="163564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28158" y="4415511"/>
            <a:ext cx="463920" cy="4408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image299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520" y="2800350"/>
            <a:ext cx="3240360" cy="205604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195736" y="4635950"/>
            <a:ext cx="10951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(6-rasm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Line 3"/>
          <p:cNvSpPr>
            <a:spLocks noChangeShapeType="1"/>
          </p:cNvSpPr>
          <p:nvPr/>
        </p:nvSpPr>
        <p:spPr bwMode="auto">
          <a:xfrm>
            <a:off x="878111" y="3071008"/>
            <a:ext cx="0" cy="1778000"/>
          </a:xfrm>
          <a:prstGeom prst="line">
            <a:avLst/>
          </a:prstGeom>
          <a:noFill/>
          <a:ln w="12598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59783"/>
            <a:ext cx="3881029" cy="212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076056" y="4671724"/>
            <a:ext cx="10951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(7-rasm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67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7" grpId="0" animBg="1"/>
      <p:bldP spid="17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76" y="2427734"/>
            <a:ext cx="61926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smtClean="0"/>
              <a:t> </a:t>
            </a:r>
            <a:r>
              <a:rPr lang="en-US" sz="3200" b="1" i="1" dirty="0" smtClean="0"/>
              <a:t> </a:t>
            </a:r>
            <a:r>
              <a:rPr lang="en-US" sz="3200" b="1" dirty="0" smtClean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II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qismining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51-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sahifasidagi  </a:t>
            </a:r>
          </a:p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170-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mashqning 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2)-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tartibdagi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misollarini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yechish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-2" y="767942"/>
                <a:ext cx="9072498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123-mashq.</a:t>
                </a:r>
              </a:p>
              <a:p>
                <a:pPr algn="ctr"/>
                <a:r>
                  <a:rPr lang="en-US" sz="24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err="1" smtClean="0">
                        <a:solidFill>
                          <a:srgbClr val="FF0000"/>
                        </a:solidFill>
                        <a:latin typeface="Cambria Math"/>
                      </a:rPr>
                      <m:t>𝒄𝒐𝒔𝒙</m:t>
                    </m:r>
                  </m:oMath>
                </a14:m>
                <a:r>
                  <a:rPr lang="id-ID" sz="2400" b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/>
                  <a:t>funksiyaning </a:t>
                </a:r>
                <a:r>
                  <a:rPr lang="en-US" sz="2400" dirty="0" err="1" smtClean="0"/>
                  <a:t>grafigiga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qarab</a:t>
                </a:r>
                <a:r>
                  <a:rPr lang="en-US" sz="2400" dirty="0" smtClean="0"/>
                  <a:t>, 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𝒂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2400" i="1" dirty="0" smtClean="0">
                        <a:latin typeface="Cambria Math"/>
                      </a:rPr>
                      <m:t>; </m:t>
                    </m:r>
                  </m:oMath>
                </a14:m>
                <a:endParaRPr lang="en-US" sz="2400" i="1" dirty="0" smtClean="0">
                  <a:latin typeface="Cambria Math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𝒃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𝒄𝒐𝒔𝒙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400" dirty="0" err="1" smtClean="0"/>
                  <a:t>funksiyalar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garfiklarini</a:t>
                </a:r>
                <a:r>
                  <a:rPr lang="en-US" sz="2400" dirty="0" smtClean="0"/>
                  <a:t> </a:t>
                </a:r>
                <a:r>
                  <a:rPr lang="en-US" sz="2400" dirty="0" err="1" smtClean="0"/>
                  <a:t>yasang</a:t>
                </a:r>
                <a:r>
                  <a:rPr lang="en-US" sz="2400" dirty="0"/>
                  <a:t>.</a:t>
                </a:r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" y="767942"/>
                <a:ext cx="9072498" cy="1200329"/>
              </a:xfrm>
              <a:prstGeom prst="rect">
                <a:avLst/>
              </a:prstGeom>
              <a:blipFill rotWithShape="1">
                <a:blip r:embed="rId2"/>
                <a:stretch>
                  <a:fillRect t="-3553" b="-10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283718"/>
            <a:ext cx="8964992" cy="269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107504" y="2973814"/>
            <a:ext cx="8964992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97986" y="2965906"/>
            <a:ext cx="5167" cy="125412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51520" y="4220026"/>
            <a:ext cx="8856726" cy="25703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𝒂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𝒄𝒐𝒔𝒙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i="1" dirty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68271"/>
                <a:ext cx="2188420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27424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2" y="122361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" y="767942"/>
            <a:ext cx="90724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123-mashqning </a:t>
            </a:r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yechimi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4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42040" y="1214966"/>
                <a:ext cx="166885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𝒃</m:t>
                      </m:r>
                      <m:r>
                        <a:rPr lang="en-US" sz="2000" b="1" i="1" dirty="0">
                          <a:solidFill>
                            <a:srgbClr val="00206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𝒕𝒈𝒙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&gt;−</m:t>
                      </m:r>
                      <m:r>
                        <a:rPr lang="en-US" sz="2000" b="1" i="1" dirty="0" smtClean="0">
                          <a:solidFill>
                            <a:srgbClr val="002060"/>
                          </a:solidFill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040" y="1214966"/>
                <a:ext cx="1668855" cy="400110"/>
              </a:xfrm>
              <a:prstGeom prst="rect">
                <a:avLst/>
              </a:prstGeom>
              <a:blipFill rotWithShape="1">
                <a:blip r:embed="rId2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83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Siljitish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43505" y="933202"/>
                <a:ext cx="8856984" cy="280076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𝑙</m:t>
                    </m:r>
                  </m:oMath>
                </a14:m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o‘qi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𝑂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undagi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hisob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boshi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(1-rasm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).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</a:rPr>
                      <m:t>𝑙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qaysi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siljitilsin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&gt;0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siljitish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musbat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o‘q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yo‘nalishida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2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&lt;0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siljitish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qarama-qarshi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bajariladi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=0</m:t>
                    </m:r>
                    <m:r>
                      <a:rPr lang="en-US" sz="2200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o‘z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joyidan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siljimaydi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koordinatali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𝐴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𝐴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</a:rPr>
                      <m:t>)  </m:t>
                    </m:r>
                  </m:oMath>
                </a14:m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a 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birlikka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siljitilganda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002060"/>
                                </a:solidFill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o‘tgan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koordinatasi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sz="22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formula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aniqlanadi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𝐴</m:t>
                    </m:r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asli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200" b="1" dirty="0" err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proobrazi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sz="22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2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esa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</a:rPr>
                      <m:t>𝐴</m:t>
                    </m:r>
                    <m:r>
                      <a:rPr lang="en-US" sz="22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nusxasi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200" b="1" dirty="0" err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obrazi</a:t>
                </a:r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2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deyiladi</a:t>
                </a:r>
                <a:r>
                  <a:rPr lang="en-US" sz="22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5" y="933202"/>
                <a:ext cx="8856984" cy="2800767"/>
              </a:xfrm>
              <a:prstGeom prst="rect">
                <a:avLst/>
              </a:prstGeom>
              <a:blipFill rotWithShape="1">
                <a:blip r:embed="rId2"/>
                <a:stretch>
                  <a:fillRect l="-895" t="-1087" r="-964" b="-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image294.jpe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3104" y="3795886"/>
            <a:ext cx="6513727" cy="11596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510587" y="4297378"/>
                <a:ext cx="1589088" cy="400110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𝒓𝒂𝒔𝒎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0587" y="4297378"/>
                <a:ext cx="1589088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6358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68168" y="915566"/>
                <a:ext cx="8784976" cy="280076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200" i="1" smtClean="0">
                        <a:latin typeface="Cambria Math"/>
                      </a:rPr>
                      <m:t>𝑙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son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o‘qida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𝐵</m:t>
                    </m:r>
                    <m:r>
                      <a:rPr lang="en-US" sz="2200" i="1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koordinata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boshidan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uzoqlashtirib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yoki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yaqinlashtirilib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o‘tkazlgan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bo‘lsin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koordimatasi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formula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hisoblanadi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&gt;0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B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𝒌𝒙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𝑂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tomonida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joylashadi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Agar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(2-rasm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),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𝑂𝐵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qisqaradi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; agar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&gt;1</m:t>
                    </m:r>
                    <m:r>
                      <a:rPr lang="en-US" sz="2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(3-rasm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),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𝑂𝐵</m:t>
                    </m:r>
                    <m:r>
                      <a:rPr lang="en-US" sz="22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kesma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cho‘ziladi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=1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da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ustma-ust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tushadi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=−1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da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nisbatan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simmetrik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joylashadi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68" y="915566"/>
                <a:ext cx="8784976" cy="2800767"/>
              </a:xfrm>
              <a:prstGeom prst="rect">
                <a:avLst/>
              </a:prstGeom>
              <a:blipFill rotWithShape="1">
                <a:blip r:embed="rId2"/>
                <a:stretch>
                  <a:fillRect l="-902" t="-1087" r="-902" b="-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Cho‘zish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image29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8168" y="4011910"/>
            <a:ext cx="4104456" cy="936104"/>
          </a:xfrm>
          <a:prstGeom prst="rect">
            <a:avLst/>
          </a:prstGeom>
        </p:spPr>
      </p:pic>
      <p:pic>
        <p:nvPicPr>
          <p:cNvPr id="10" name="image29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8164" y="4011910"/>
            <a:ext cx="4392488" cy="9361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909076" y="4619912"/>
                <a:ext cx="1589088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𝒓𝒂𝒔𝒎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076" y="4619912"/>
                <a:ext cx="1589088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478113" y="4619912"/>
                <a:ext cx="1589088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𝒓𝒂𝒔𝒎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8113" y="4619912"/>
                <a:ext cx="1589088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Parallel </a:t>
            </a:r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ko‘chirish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6831" y="1131590"/>
                <a:ext cx="5401271" cy="3214341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ko‘chirishda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𝑥𝑂𝑦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koordinata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tekisligidagi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barcha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nuqtalar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yo‘nalishda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xil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masofaga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ko‘chadi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(4-rasm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).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Chunonchi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/>
                      </a:rPr>
                      <m:t>     </m:t>
                    </m:r>
                    <m:r>
                      <a:rPr lang="en-US" sz="2200" i="1">
                        <a:latin typeface="Cambria Math"/>
                      </a:rPr>
                      <m:t>𝑂</m:t>
                    </m:r>
                    <m:r>
                      <a:rPr lang="en-US" sz="2200" i="1">
                        <a:latin typeface="Cambria Math"/>
                      </a:rPr>
                      <m:t>(0;0)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koordinata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boshi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𝑁</m:t>
                    </m:r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𝑎</m:t>
                        </m:r>
                        <m:r>
                          <a:rPr lang="en-US" sz="2200" i="1">
                            <a:latin typeface="Cambria Math"/>
                          </a:rPr>
                          <m:t>;</m:t>
                        </m:r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ko‘chirilgan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𝑀</m:t>
                    </m:r>
                    <m:r>
                      <a:rPr lang="en-US" sz="2200" i="1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;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nuqta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200" dirty="0">
                        <a:latin typeface="Cambria Math"/>
                      </a:rPr>
                      <m:t>M</m:t>
                    </m:r>
                    <m:r>
                      <a:rPr lang="en-US" sz="2200" b="0" i="0" dirty="0" smtClean="0">
                        <a:latin typeface="Cambria Math"/>
                      </a:rPr>
                      <m:t>′</m:t>
                    </m:r>
                    <m:r>
                      <a:rPr lang="en-US" sz="2200" i="1">
                        <a:latin typeface="Cambria Math"/>
                      </a:rPr>
                      <m:t>=(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200" b="0" i="1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b="0" i="1" smtClean="0">
                        <a:latin typeface="Cambria Math"/>
                      </a:rPr>
                      <m:t>;</m:t>
                    </m:r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b="0" i="1" smtClean="0">
                        <a:latin typeface="Cambria Math"/>
                      </a:rPr>
                      <m:t>′)</m:t>
                    </m:r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 smtClean="0">
                    <a:latin typeface="Arial" pitchFamily="34" charset="0"/>
                    <a:cs typeface="Arial" pitchFamily="34" charset="0"/>
                  </a:rPr>
                  <a:t>ko‘chadi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ru-RU" sz="2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;</m:t>
                        </m:r>
                        <m:sSup>
                          <m:sSupPr>
                            <m:ctrlPr>
                              <a:rPr lang="ru-RU" sz="22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nuqtaning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koordinatalari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formula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o‘rinli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′=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1" y="1131590"/>
                <a:ext cx="5401271" cy="3214341"/>
              </a:xfrm>
              <a:prstGeom prst="rect">
                <a:avLst/>
              </a:prstGeom>
              <a:blipFill rotWithShape="1">
                <a:blip r:embed="rId2"/>
                <a:stretch>
                  <a:fillRect l="-1467" t="-949" r="-1467" b="-30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29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2120" y="1243697"/>
            <a:ext cx="3368273" cy="29901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317637" y="4385576"/>
                <a:ext cx="1589088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𝒓𝒂𝒔𝒎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637" y="4385576"/>
                <a:ext cx="1589088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Funksiya</a:t>
            </a:r>
            <a:r>
              <a:rPr lang="en-US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grafigini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almashtirish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856984" cy="14763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Yuqoridagi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almashtirishlar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:r>
                  <a:rPr lang="en-US" sz="2000" b="1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siljitish</a:t>
                </a:r>
                <a:r>
                  <a:rPr lang="en-US" sz="20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000" b="1" i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cho‘zish</a:t>
                </a:r>
                <a:r>
                  <a:rPr lang="en-US" sz="2000" b="1" i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parallel </a:t>
                </a:r>
                <a:r>
                  <a:rPr lang="en-US" sz="2000" b="1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ko‘chirish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</m:d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∙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𝒌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bunda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𝒂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𝒃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</a:rPr>
                      <m:t>,−</m:t>
                    </m:r>
                  </m:oMath>
                </a14:m>
                <a:r>
                  <a:rPr lang="en-US" sz="2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o‘zgarmas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funksiyalar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imkonini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beradi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856984" cy="1476302"/>
              </a:xfrm>
              <a:prstGeom prst="rect">
                <a:avLst/>
              </a:prstGeom>
              <a:blipFill rotWithShape="1">
                <a:blip r:embed="rId2"/>
                <a:stretch>
                  <a:fillRect l="-619" t="-1646" r="-275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2427734"/>
                <a:ext cx="8978402" cy="25766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900" dirty="0" smtClean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Masalan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US" sz="19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grafigini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grfigining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nuqtasi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siljitiladi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yuqoriga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ko‘tariladi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ya’ni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𝑏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1900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ko‘chiriladi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9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∙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19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9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19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𝑘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19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grafigining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har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nuqtasining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abssissasi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𝑂𝑥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marta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siqiladi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&gt;0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en-US" sz="19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o‘ngga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&lt;0</m:t>
                    </m:r>
                  </m:oMath>
                </a14:m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bo‘lsa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chapga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ordinatasi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𝑂𝑦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o‘qi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bo‘ylab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birlik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cho‘ziladi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&gt;0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err="1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– </a:t>
                </a:r>
                <a:r>
                  <a:rPr lang="en-US" sz="1900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yuqoriga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&lt;0</m:t>
                    </m:r>
                  </m:oMath>
                </a14:m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bo‘lsa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– </a:t>
                </a:r>
                <a:r>
                  <a:rPr lang="en-US" sz="19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pastga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19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427734"/>
                <a:ext cx="8978402" cy="2576667"/>
              </a:xfrm>
              <a:prstGeom prst="rect">
                <a:avLst/>
              </a:prstGeom>
              <a:blipFill rotWithShape="1">
                <a:blip r:embed="rId3"/>
                <a:stretch>
                  <a:fillRect t="-1418" r="-408" b="-3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8419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17779" y="915566"/>
                <a:ext cx="885698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1-misol.  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r>
                      <a:rPr lang="en-US" sz="22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+4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915566"/>
                <a:ext cx="8856984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3968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+4</m:t>
                    </m:r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=3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(1;4)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parallel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ko‘chiriladi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  <a:blipFill rotWithShape="1">
                <a:blip r:embed="rId3"/>
                <a:stretch>
                  <a:fillRect l="-693"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07904" y="159638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9" y="2859782"/>
            <a:ext cx="4367052" cy="212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0"/>
          <a:stretch/>
        </p:blipFill>
        <p:spPr bwMode="auto">
          <a:xfrm>
            <a:off x="4546271" y="2801036"/>
            <a:ext cx="4531366" cy="212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 rot="20057869">
                <a:off x="6827705" y="2922920"/>
                <a:ext cx="15055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57869">
                <a:off x="6827705" y="2922920"/>
                <a:ext cx="1505540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2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 rot="20057869">
                <a:off x="2429199" y="3109794"/>
                <a:ext cx="10324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57869">
                <a:off x="2429199" y="3109794"/>
                <a:ext cx="1032462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79219" y="159351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17779" y="841922"/>
                <a:ext cx="902621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+4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d>
                      <m:dPr>
                        <m:ctrlPr>
                          <a:rPr lang="ru-RU" sz="22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+3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+5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afunksiya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200" dirty="0" err="1">
                    <a:latin typeface="Arial" pitchFamily="34" charset="0"/>
                    <a:cs typeface="Arial" pitchFamily="34" charset="0"/>
                  </a:rPr>
                  <a:t>chizing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841922"/>
                <a:ext cx="9026218" cy="769441"/>
              </a:xfrm>
              <a:prstGeom prst="rect">
                <a:avLst/>
              </a:prstGeom>
              <a:blipFill rotWithShape="1">
                <a:blip r:embed="rId2"/>
                <a:stretch>
                  <a:fillRect t="-3968" b="-15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+3</m:t>
                        </m:r>
                      </m:e>
                    </m:d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+5</m:t>
                    </m:r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chizish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+4</m:t>
                    </m:r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funksiya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grafigi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(3;1)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vektor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bo‘yicha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parallel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ko‘chiraladi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  <a:blipFill rotWithShape="1">
                <a:blip r:embed="rId3"/>
                <a:stretch>
                  <a:fillRect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707904" y="1596386"/>
            <a:ext cx="14380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74" y="2825724"/>
            <a:ext cx="4430344" cy="225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7" y="3014778"/>
            <a:ext cx="4392778" cy="21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 rot="1586651">
                <a:off x="5273398" y="3126125"/>
                <a:ext cx="15197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86651">
                <a:off x="5273398" y="3126125"/>
                <a:ext cx="151971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 rot="1458344">
                <a:off x="752911" y="3200346"/>
                <a:ext cx="15084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1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=−2</m:t>
                      </m:r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58344">
                <a:off x="752911" y="3200346"/>
                <a:ext cx="150849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17779" y="159351"/>
            <a:ext cx="8856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18146</TotalTime>
  <Words>1202</Words>
  <Application>Microsoft Office PowerPoint</Application>
  <PresentationFormat>Экран (16:9)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Itelligent_Boy</cp:lastModifiedBy>
  <cp:revision>1450</cp:revision>
  <dcterms:created xsi:type="dcterms:W3CDTF">2020-04-09T07:32:19Z</dcterms:created>
  <dcterms:modified xsi:type="dcterms:W3CDTF">2021-02-10T01:04:27Z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