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687" r:id="rId2"/>
    <p:sldId id="1688" r:id="rId3"/>
    <p:sldId id="1689" r:id="rId4"/>
    <p:sldId id="1690" r:id="rId5"/>
    <p:sldId id="1691" r:id="rId6"/>
    <p:sldId id="1692" r:id="rId7"/>
    <p:sldId id="1693" r:id="rId8"/>
    <p:sldId id="1694" r:id="rId9"/>
    <p:sldId id="1695" r:id="rId10"/>
    <p:sldId id="1696" r:id="rId11"/>
    <p:sldId id="1697" r:id="rId12"/>
    <p:sldId id="1698" r:id="rId13"/>
    <p:sldId id="1699" r:id="rId14"/>
    <p:sldId id="1701" r:id="rId15"/>
    <p:sldId id="1702" r:id="rId16"/>
    <p:sldId id="1700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CC66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316" autoAdjust="0"/>
  </p:normalViewPr>
  <p:slideViewPr>
    <p:cSldViewPr>
      <p:cViewPr>
        <p:scale>
          <a:sx n="100" d="100"/>
          <a:sy n="100" d="100"/>
        </p:scale>
        <p:origin x="-570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8748" y="2594581"/>
            <a:ext cx="5328592" cy="85079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Grafiklarni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almashtirish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17779" y="841922"/>
                <a:ext cx="9026218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3-misol.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parobala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grafigidan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foydalanib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=2−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grfigini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chizing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9" y="841922"/>
                <a:ext cx="9026218" cy="874663"/>
              </a:xfrm>
              <a:prstGeom prst="rect">
                <a:avLst/>
              </a:prstGeom>
              <a:blipFill rotWithShape="1">
                <a:blip r:embed="rId2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219" y="2058051"/>
                <a:ext cx="8795543" cy="1052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latin typeface="Cambria Math"/>
                      </a:rPr>
                      <m:t>=2−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grfigi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avval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birlik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chapga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siljitiladi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o‘qiga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nisbatan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simmetrik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ko‘chiriladi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So‘ngra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𝑂𝑦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o‘qi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birlik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yuqoriga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ko‘tariladi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9" y="2058051"/>
                <a:ext cx="8795543" cy="1052083"/>
              </a:xfrm>
              <a:prstGeom prst="rect">
                <a:avLst/>
              </a:prstGeom>
              <a:blipFill rotWithShape="1">
                <a:blip r:embed="rId3"/>
                <a:stretch>
                  <a:fillRect r="-347" b="-9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759272" y="171658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2"/>
          <a:stretch/>
        </p:blipFill>
        <p:spPr bwMode="auto">
          <a:xfrm>
            <a:off x="179218" y="3291830"/>
            <a:ext cx="4451669" cy="17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3"/>
          <a:stretch/>
        </p:blipFill>
        <p:spPr bwMode="auto">
          <a:xfrm>
            <a:off x="5076056" y="3390471"/>
            <a:ext cx="3810000" cy="168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83768" y="3291830"/>
                <a:ext cx="100142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91830"/>
                <a:ext cx="1001428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724128" y="3406427"/>
                <a:ext cx="153753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406427"/>
                <a:ext cx="1537537" cy="37555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5" t="-4250" r="1775" b="60895"/>
          <a:stretch/>
        </p:blipFill>
        <p:spPr bwMode="auto">
          <a:xfrm>
            <a:off x="480307" y="1563638"/>
            <a:ext cx="3960440" cy="15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96"/>
          <a:stretch/>
        </p:blipFill>
        <p:spPr bwMode="auto">
          <a:xfrm>
            <a:off x="4872795" y="1563638"/>
            <a:ext cx="4098032" cy="165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23866" y="843558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3-misol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yechimining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davomi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438216" y="2409119"/>
                <a:ext cx="195111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16" y="2409119"/>
                <a:ext cx="1951112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43608" y="2409119"/>
                <a:ext cx="171066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09119"/>
                <a:ext cx="1710661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3723878"/>
                <a:ext cx="86472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chizing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23878"/>
                <a:ext cx="8647299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619" y="843558"/>
            <a:ext cx="879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4-misolning 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5456" y="1329162"/>
                <a:ext cx="87955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 =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 =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grafigining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nuqtasining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abssissasi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o‘qi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bo‘ylab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o‘ngga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siqiladi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6" y="1329162"/>
                <a:ext cx="8795543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3758"/>
            <a:ext cx="4032448" cy="215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63" y="2643758"/>
            <a:ext cx="4358999" cy="224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0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43558"/>
                <a:ext cx="8647299" cy="1014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5-misol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𝑐𝑜𝑠𝑥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=−2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chizing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647299" cy="1014380"/>
              </a:xfrm>
              <a:prstGeom prst="rect">
                <a:avLst/>
              </a:prstGeom>
              <a:blipFill rotWithShape="1">
                <a:blip r:embed="rId2"/>
                <a:stretch>
                  <a:fillRect t="-4192" b="-3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2427734"/>
                <a:ext cx="8712968" cy="2060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cos</m:t>
                    </m:r>
                    <m:r>
                      <a:rPr lang="en-US" sz="220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avval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𝑐𝑜𝑠𝑥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o‘ngga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siljitiladi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keyin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abssissasi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o‘ngga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i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siqiladi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ordinatasi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yuqoriga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cho‘ziladi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o‘qiga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nisbatan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simmetrik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ko‘chiriladi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7734"/>
                <a:ext cx="8712968" cy="2060949"/>
              </a:xfrm>
              <a:prstGeom prst="rect">
                <a:avLst/>
              </a:prstGeom>
              <a:blipFill rotWithShape="1">
                <a:blip r:embed="rId3"/>
                <a:stretch>
                  <a:fillRect b="-5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759272" y="185806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43558"/>
                <a:ext cx="86472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6-misol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funksiya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grafigi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yordamida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funksiya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grafigini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chizing</a:t>
                </a:r>
                <a:r>
                  <a:rPr lang="en-US" sz="2400" dirty="0"/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647299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656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9238" y="2222251"/>
                <a:ext cx="87129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nuqtasi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(2;3)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vektor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parallel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ko‘chiriladi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(5-rasm)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38" y="2222251"/>
                <a:ext cx="8712968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728450" y="1713424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35696" y="3023567"/>
            <a:ext cx="5472608" cy="1797050"/>
            <a:chOff x="2403" y="155"/>
            <a:chExt cx="5594" cy="283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155"/>
              <a:ext cx="5475" cy="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" y="2654"/>
              <a:ext cx="326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320" y="2742"/>
              <a:ext cx="85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29- rasm.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407988" y="4635951"/>
            <a:ext cx="10951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5-rasm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3632" y="4433505"/>
            <a:ext cx="463920" cy="4408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43558"/>
                <a:ext cx="8647299" cy="918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7-misol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𝑓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(6-rasm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=3</m:t>
                    </m:r>
                    <m:r>
                      <a:rPr lang="en-US" sz="2200" i="1">
                        <a:latin typeface="Cambria Math"/>
                      </a:rPr>
                      <m:t>𝑓</m:t>
                    </m:r>
                    <m:r>
                      <a:rPr lang="en-US" sz="2200" i="1">
                        <a:latin typeface="Cambria Math"/>
                      </a:rPr>
                      <m:t>(2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chizing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𝑚</m:t>
                    </m:r>
                    <m:r>
                      <a:rPr lang="en-US" sz="2200" i="1">
                        <a:latin typeface="Cambria Math"/>
                      </a:rPr>
                      <m:t>=3,</m:t>
                    </m:r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hol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).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647299" cy="918328"/>
              </a:xfrm>
              <a:prstGeom prst="rect">
                <a:avLst/>
              </a:prstGeom>
              <a:blipFill rotWithShape="1">
                <a:blip r:embed="rId2"/>
                <a:stretch>
                  <a:fillRect t="-3311" b="-3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0889" y="2097311"/>
                <a:ext cx="87129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𝑓</m:t>
                    </m:r>
                    <m:r>
                      <a:rPr lang="en-US" sz="2000" i="1" smtClean="0">
                        <a:latin typeface="Cambria Math"/>
                      </a:rPr>
                      <m:t>(</m:t>
                    </m:r>
                    <m:r>
                      <a:rPr lang="en-US" sz="2000" i="1" smtClean="0">
                        <a:latin typeface="Cambria Math"/>
                      </a:rPr>
                      <m:t>𝑥</m:t>
                    </m:r>
                    <m:r>
                      <a:rPr lang="en-US" sz="20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o‘q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bo‘ylab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o‘ngga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siqiladi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𝑂𝑦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o‘q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bo‘ylab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yuqoriga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3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cho‘ziladi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.(7-rasm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).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9" y="2097311"/>
                <a:ext cx="8712968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728450" y="163564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28158" y="4415511"/>
            <a:ext cx="463920" cy="4408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image29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2800350"/>
            <a:ext cx="3240360" cy="20560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95736" y="4635950"/>
            <a:ext cx="10951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(6-rasm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878111" y="3071008"/>
            <a:ext cx="0" cy="1778000"/>
          </a:xfrm>
          <a:prstGeom prst="line">
            <a:avLst/>
          </a:prstGeom>
          <a:noFill/>
          <a:ln w="12598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9783"/>
            <a:ext cx="3881029" cy="21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076056" y="4671724"/>
            <a:ext cx="10951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(7-rasm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7" grpId="0" animBg="1"/>
      <p:bldP spid="17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76" y="2427734"/>
            <a:ext cx="61926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Darslik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qismining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51-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sahifasidagi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170-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2)-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tartibdagi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misollarini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2" y="767942"/>
                <a:ext cx="907249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123-mashq.</a:t>
                </a:r>
              </a:p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𝒄𝒐𝒔𝒙</m:t>
                    </m:r>
                  </m:oMath>
                </a14:m>
                <a:r>
                  <a:rPr lang="id-ID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funksiyaning </a:t>
                </a:r>
                <a:r>
                  <a:rPr lang="en-US" sz="2400" dirty="0" err="1" smtClean="0"/>
                  <a:t>grafigiga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qarab</a:t>
                </a:r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i="1" dirty="0" smtClean="0">
                        <a:latin typeface="Cambria Math"/>
                      </a:rPr>
                      <m:t>; 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/>
                  <a:t>funksiyalar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garfiklarini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yasang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67942"/>
                <a:ext cx="9072498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3553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3718"/>
            <a:ext cx="8964992" cy="269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07504" y="2973814"/>
            <a:ext cx="89649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97986" y="2965906"/>
            <a:ext cx="5167" cy="1254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51520" y="4220026"/>
            <a:ext cx="8856726" cy="257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1968271"/>
                <a:ext cx="21884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68271"/>
                <a:ext cx="218842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42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767942"/>
            <a:ext cx="9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123-mashqning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42040" y="1214966"/>
                <a:ext cx="16688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𝒕𝒈𝒙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&gt;−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0" y="1214966"/>
                <a:ext cx="166885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Siljitish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3505" y="933202"/>
                <a:ext cx="8856984" cy="280076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𝑙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son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o‘qi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𝑂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nuqta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undagi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hisob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boshi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(1-rasm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).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qaysi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nuqtasi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birlik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siljitilsin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siljitish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musbat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yo‘nalishda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o‘q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yo‘nalishida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siljitish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qarama-qarshi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yo‘nalishda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bajariladi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=0</m:t>
                    </m:r>
                    <m:r>
                      <a:rPr lang="en-US" sz="22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o‘z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joyidan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siljimaydi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koordinatali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nuqta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a 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birlikka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siljitilganda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o‘tgan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nuqtaning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koordinatasi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formula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aniqlanadi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nuqta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nuqtaning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asli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proobrazi</a:t>
                </a:r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nusxasi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obrazi</a:t>
                </a:r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2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5" y="933202"/>
                <a:ext cx="8856984" cy="2800767"/>
              </a:xfrm>
              <a:prstGeom prst="rect">
                <a:avLst/>
              </a:prstGeom>
              <a:blipFill rotWithShape="1">
                <a:blip r:embed="rId2"/>
                <a:stretch>
                  <a:fillRect l="-895" t="-1087" r="-964" b="-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294.jpe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104" y="3795886"/>
            <a:ext cx="6513727" cy="1159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510587" y="4297378"/>
                <a:ext cx="1589088" cy="40011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𝒓𝒂𝒔𝒎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587" y="4297378"/>
                <a:ext cx="158908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635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8168" y="915566"/>
                <a:ext cx="8784976" cy="280076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son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o‘qida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𝐵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koordinata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boshidan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uzoqlashtirib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yaqinlashtirilib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o‘tkazlgan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koordimatasi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formula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hisoblanadi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𝒌𝒙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𝑂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tomonida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joylashadi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Agar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(2-rasm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𝑂𝐵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qisqaradi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; agar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&gt;1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(3-rasm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𝑂𝐵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cho‘ziladi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ustma-ust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tushadi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da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nisbatan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simmetrik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joylashadi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8" y="915566"/>
                <a:ext cx="8784976" cy="2800767"/>
              </a:xfrm>
              <a:prstGeom prst="rect">
                <a:avLst/>
              </a:prstGeom>
              <a:blipFill rotWithShape="1">
                <a:blip r:embed="rId2"/>
                <a:stretch>
                  <a:fillRect l="-902" t="-1087" r="-902" b="-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Cho‘zish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image29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168" y="4011910"/>
            <a:ext cx="4104456" cy="936104"/>
          </a:xfrm>
          <a:prstGeom prst="rect">
            <a:avLst/>
          </a:prstGeom>
        </p:spPr>
      </p:pic>
      <p:pic>
        <p:nvPicPr>
          <p:cNvPr id="10" name="image29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8164" y="4011910"/>
            <a:ext cx="4392488" cy="936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09076" y="4619912"/>
                <a:ext cx="158908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𝒓𝒂𝒔𝒎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076" y="4619912"/>
                <a:ext cx="158908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478113" y="4619912"/>
                <a:ext cx="158908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𝒓𝒂𝒔𝒎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113" y="4619912"/>
                <a:ext cx="158908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Parallel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ko‘chirish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6831" y="1131590"/>
                <a:ext cx="5401271" cy="32143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Parallel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ko‘chirishda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𝑥𝑂𝑦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koordinata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tekisligidagi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xil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yo‘nalishda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xil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masofaga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ko‘chadi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(4-rasm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Chunonchi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    </m:t>
                    </m:r>
                    <m:r>
                      <a:rPr lang="en-US" sz="2200" i="1">
                        <a:latin typeface="Cambria Math"/>
                      </a:rPr>
                      <m:t>𝑂</m:t>
                    </m:r>
                    <m:r>
                      <a:rPr lang="en-US" sz="2200" i="1">
                        <a:latin typeface="Cambria Math"/>
                      </a:rPr>
                      <m:t>(0;0)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koordinata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boshi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  <m:r>
                          <a:rPr lang="en-US" sz="2200" i="1">
                            <a:latin typeface="Cambria Math"/>
                          </a:rPr>
                          <m:t>;</m:t>
                        </m:r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ko‘chirilgan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;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nuqta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/>
                      </a:rPr>
                      <m:t>M</m:t>
                    </m:r>
                    <m:r>
                      <a:rPr lang="en-US" sz="2200" b="0" i="0" dirty="0" smtClean="0">
                        <a:latin typeface="Cambria Math"/>
                      </a:rPr>
                      <m:t>′</m:t>
                    </m:r>
                    <m:r>
                      <a:rPr lang="en-US" sz="22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;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ko‘chadi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nuqtaning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koordinatalari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o‘rinli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′=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1" y="1131590"/>
                <a:ext cx="5401271" cy="3214341"/>
              </a:xfrm>
              <a:prstGeom prst="rect">
                <a:avLst/>
              </a:prstGeom>
              <a:blipFill rotWithShape="1">
                <a:blip r:embed="rId2"/>
                <a:stretch>
                  <a:fillRect l="-1467" t="-949" r="-1467" b="-3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29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20" y="1243697"/>
            <a:ext cx="3368273" cy="299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317637" y="4385576"/>
                <a:ext cx="158908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𝒓𝒂𝒔𝒎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37" y="4385576"/>
                <a:ext cx="158908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Funksiya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grafigini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almashtirish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843558"/>
                <a:ext cx="8856984" cy="1476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Yuqoridagi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almashtirishlar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000" b="1" i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siljitish</a:t>
                </a:r>
                <a:r>
                  <a:rPr lang="en-US" sz="2000" b="1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b="1" i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cho‘zish</a:t>
                </a:r>
                <a:r>
                  <a:rPr lang="en-US" sz="2000" b="1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parallel </a:t>
                </a:r>
                <a:r>
                  <a:rPr lang="en-US" sz="2000" b="1" i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ko‘chirish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,−</m:t>
                    </m:r>
                  </m:oMath>
                </a14:m>
                <a:r>
                  <a:rPr lang="en-US" sz="20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o‘zgarmas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sonlar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imkonini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beradi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856984" cy="1476302"/>
              </a:xfrm>
              <a:prstGeom prst="rect">
                <a:avLst/>
              </a:prstGeom>
              <a:blipFill rotWithShape="1">
                <a:blip r:embed="rId2"/>
                <a:stretch>
                  <a:fillRect l="-619" t="-1646" r="-275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2427734"/>
                <a:ext cx="8978402" cy="2576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19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grafigini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grfigining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nuqtasi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birlik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o‘ngga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siljitiladi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birlik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yuqoriga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ko‘tariladi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vektor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parallel </a:t>
                </a:r>
                <a:r>
                  <a:rPr lang="en-US" sz="19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ko‘chiriladi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9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∙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9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grafigining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nuqtasining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abssissasi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bo‘ylab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siqiladi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bo‘lsa 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US" sz="19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o‘ngga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&lt;0</m:t>
                    </m:r>
                  </m:oMath>
                </a14:m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bo‘lsa 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chapga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ordinatasi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o‘qi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bo‘ylab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birlik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cho‘ziladi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US" sz="19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yuqoriga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&lt;0</m:t>
                    </m:r>
                  </m:oMath>
                </a14:m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bo‘lsa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en-US" sz="19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pastga 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endParaRPr lang="ru-RU" sz="1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7734"/>
                <a:ext cx="8978402" cy="2576667"/>
              </a:xfrm>
              <a:prstGeom prst="rect">
                <a:avLst/>
              </a:prstGeom>
              <a:blipFill rotWithShape="1">
                <a:blip r:embed="rId3"/>
                <a:stretch>
                  <a:fillRect t="-1418" r="-408" b="-3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8419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7779" y="915566"/>
                <a:ext cx="88569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1-misol.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=3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chizing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9" y="915566"/>
                <a:ext cx="8856984" cy="769441"/>
              </a:xfrm>
              <a:prstGeom prst="rect">
                <a:avLst/>
              </a:prstGeom>
              <a:blipFill rotWithShape="1">
                <a:blip r:embed="rId2"/>
                <a:stretch>
                  <a:fillRect t="-3968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+4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(1;4)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vektor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parallel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ko‘chiriladi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693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707904" y="159638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9" y="2859782"/>
            <a:ext cx="4367052" cy="212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/>
          <a:stretch/>
        </p:blipFill>
        <p:spPr bwMode="auto">
          <a:xfrm>
            <a:off x="4546271" y="2801036"/>
            <a:ext cx="4531366" cy="21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 rot="20057869">
                <a:off x="6827705" y="2922920"/>
                <a:ext cx="15055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7869">
                <a:off x="6827705" y="2922920"/>
                <a:ext cx="150554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2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 rot="20057869">
                <a:off x="2429199" y="3109794"/>
                <a:ext cx="1032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7869">
                <a:off x="2429199" y="3109794"/>
                <a:ext cx="103246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79219" y="159351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7779" y="841922"/>
                <a:ext cx="90262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+5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afunksiya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chizing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9" y="841922"/>
                <a:ext cx="9026218" cy="769441"/>
              </a:xfrm>
              <a:prstGeom prst="rect">
                <a:avLst/>
              </a:prstGeom>
              <a:blipFill rotWithShape="1">
                <a:blip r:embed="rId2"/>
                <a:stretch>
                  <a:fillRect t="-3968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+5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chizish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+4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grafigi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(3;1)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vektor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parallel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ko‘chiraladi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707904" y="159638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74" y="2825724"/>
            <a:ext cx="4430344" cy="22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" y="3014778"/>
            <a:ext cx="4392778" cy="21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 rot="1586651">
                <a:off x="5273398" y="3126125"/>
                <a:ext cx="151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1800" i="1" smtClean="0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6651">
                <a:off x="5273398" y="3126125"/>
                <a:ext cx="151971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 rot="1458344">
                <a:off x="752911" y="3200346"/>
                <a:ext cx="15084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=−2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58344">
                <a:off x="752911" y="3200346"/>
                <a:ext cx="150849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17779" y="159351"/>
            <a:ext cx="8856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18146</TotalTime>
  <Words>1202</Words>
  <Application>Microsoft Office PowerPoint</Application>
  <PresentationFormat>Экран (16:9)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1450</cp:revision>
  <dcterms:created xsi:type="dcterms:W3CDTF">2020-04-09T07:32:19Z</dcterms:created>
  <dcterms:modified xsi:type="dcterms:W3CDTF">2021-02-10T01:04:27Z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