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1381" r:id="rId2"/>
    <p:sldId id="1658" r:id="rId3"/>
    <p:sldId id="1659" r:id="rId4"/>
    <p:sldId id="1641" r:id="rId5"/>
    <p:sldId id="1617" r:id="rId6"/>
    <p:sldId id="1645" r:id="rId7"/>
    <p:sldId id="1646" r:id="rId8"/>
    <p:sldId id="1647" r:id="rId9"/>
    <p:sldId id="1656" r:id="rId10"/>
    <p:sldId id="1657" r:id="rId11"/>
    <p:sldId id="1655" r:id="rId12"/>
  </p:sldIdLst>
  <p:sldSz cx="9144000" cy="5143500" type="screen16x9"/>
  <p:notesSz cx="5765800" cy="3244850"/>
  <p:custDataLst>
    <p:tags r:id="rId14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67" autoAdjust="0"/>
    <p:restoredTop sz="94316" autoAdjust="0"/>
  </p:normalViewPr>
  <p:slideViewPr>
    <p:cSldViewPr>
      <p:cViewPr varScale="1">
        <p:scale>
          <a:sx n="93" d="100"/>
          <a:sy n="93" d="100"/>
        </p:scale>
        <p:origin x="-780" y="-90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60.png"/><Relationship Id="rId7" Type="http://schemas.openxmlformats.org/officeDocument/2006/relationships/image" Target="../media/image100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5" Type="http://schemas.openxmlformats.org/officeDocument/2006/relationships/image" Target="../media/image80.png"/><Relationship Id="rId4" Type="http://schemas.openxmlformats.org/officeDocument/2006/relationships/image" Target="../media/image70.png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71600" y="2319476"/>
            <a:ext cx="5328592" cy="206137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2143" rIns="0" bIns="0" rtlCol="0">
            <a:spAutoFit/>
          </a:bodyPr>
          <a:lstStyle/>
          <a:p>
            <a:pPr marL="29189" algn="ctr">
              <a:lnSpc>
                <a:spcPts val="3099"/>
              </a:lnSpc>
              <a:spcBef>
                <a:spcPts val="175"/>
              </a:spcBef>
            </a:pPr>
            <a:r>
              <a:rPr sz="3200" b="1" dirty="0" err="1" smtClean="0">
                <a:solidFill>
                  <a:srgbClr val="2365C7"/>
                </a:solidFill>
                <a:latin typeface="Arial"/>
                <a:cs typeface="Arial"/>
              </a:rPr>
              <a:t>Mav</a:t>
            </a:r>
            <a:r>
              <a:rPr lang="en-US" sz="3200" b="1" dirty="0" err="1" smtClean="0">
                <a:solidFill>
                  <a:srgbClr val="2365C7"/>
                </a:solidFill>
                <a:latin typeface="Arial"/>
                <a:cs typeface="Arial"/>
              </a:rPr>
              <a:t>zu</a:t>
            </a:r>
            <a:endParaRPr lang="en-US" sz="32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9189" algn="ctr">
              <a:lnSpc>
                <a:spcPts val="3099"/>
              </a:lnSpc>
              <a:spcBef>
                <a:spcPts val="175"/>
              </a:spcBef>
            </a:pP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Parametrk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ko‘rinishda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sodda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funksiyalarning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grafiklari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9189">
              <a:lnSpc>
                <a:spcPts val="3099"/>
              </a:lnSpc>
              <a:spcBef>
                <a:spcPts val="175"/>
              </a:spcBef>
            </a:pPr>
            <a:endParaRPr lang="ru-RU" sz="3200" b="1" dirty="0" smtClean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8" y="2319476"/>
            <a:ext cx="545553" cy="15343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444209" y="361576"/>
            <a:ext cx="1824510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444208" y="361576"/>
            <a:ext cx="1824511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588224" y="485239"/>
            <a:ext cx="172819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 smtClean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711313"/>
            <a:ext cx="2632613" cy="3092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0131" algn="ctr"/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0206" y="911347"/>
            <a:ext cx="91085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175-mashq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id-ID" sz="2400" dirty="0"/>
              <a:t>Parametrik ko‘rinishda berilgan funksiya grafigi qanday chiziqdan </a:t>
            </a:r>
            <a:r>
              <a:rPr lang="id-ID" sz="2400" dirty="0" smtClean="0"/>
              <a:t>iborat</a:t>
            </a:r>
            <a:r>
              <a:rPr lang="id-ID" sz="2400" dirty="0"/>
              <a:t>? Mos rasmni chizing:</a:t>
            </a:r>
            <a:endParaRPr lang="ru-RU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47562" y="1780712"/>
                <a:ext cx="2031582" cy="10219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dirty="0" smtClean="0">
                          <a:latin typeface="Cambria Math"/>
                          <a:cs typeface="Arial" panose="020B0604020202020204" pitchFamily="34" charset="0"/>
                        </a:rPr>
                        <m:t>1)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2200" b="0" i="1" dirty="0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200" b="0" i="1" dirty="0" smtClean="0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r>
                                <a:rPr lang="en-US" sz="2200" b="0" i="1" dirty="0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sz="2200" b="0" i="1" dirty="0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=7</m:t>
                              </m:r>
                              <m:r>
                                <a:rPr lang="en-US" sz="2200" b="0" i="1" dirty="0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𝑠𝑖𝑛𝑡</m:t>
                              </m:r>
                            </m:e>
                            <m:e>
                              <m:r>
                                <a:rPr lang="en-US" sz="2200" b="0" i="1" dirty="0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𝑦</m:t>
                              </m:r>
                              <m:r>
                                <a:rPr lang="en-US" sz="2200" b="0" i="1" dirty="0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=7 </m:t>
                              </m:r>
                              <m:r>
                                <a:rPr lang="en-US" sz="2200" b="0" i="1" dirty="0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𝑐𝑜𝑠𝑡</m:t>
                              </m:r>
                            </m:e>
                            <m:e>
                              <m:r>
                                <a:rPr lang="en-US" sz="2200" b="0" i="1" dirty="0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0≤</m:t>
                              </m:r>
                              <m:r>
                                <a:rPr lang="en-US" sz="2200" b="0" i="1" dirty="0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𝑡</m:t>
                              </m:r>
                              <m:r>
                                <a:rPr lang="en-US" sz="2200" b="0" i="1" dirty="0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≤2</m:t>
                              </m:r>
                              <m:r>
                                <a:rPr lang="en-US" sz="2200" b="0" i="1" dirty="0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𝜋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200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562" y="1780712"/>
                <a:ext cx="2031582" cy="102194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420299" y="1727877"/>
                <a:ext cx="6544189" cy="95289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uz-Latn-UZ" sz="2400" dirty="0" smtClean="0">
                    <a:latin typeface="Arial" pitchFamily="34" charset="0"/>
                    <a:cs typeface="Arial" pitchFamily="34" charset="0"/>
                  </a:rPr>
                  <a:t>Berilgan tengliklardan </a:t>
                </a:r>
                <a14:m>
                  <m:oMath xmlns:m="http://schemas.openxmlformats.org/officeDocument/2006/math">
                    <m:r>
                      <a:rPr lang="uz-Latn-UZ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𝒔𝒊𝒏𝒕</m:t>
                    </m:r>
                    <m:r>
                      <a:rPr lang="uz-Latn-UZ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uz-Latn-UZ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𝒙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𝟕</m:t>
                        </m:r>
                      </m:den>
                    </m:f>
                    <m:r>
                      <a:rPr lang="uz-Latn-UZ" sz="2400" i="1">
                        <a:latin typeface="Cambria Math"/>
                      </a:rPr>
                      <m:t> </m:t>
                    </m:r>
                  </m:oMath>
                </a14:m>
                <a:r>
                  <a:rPr lang="uz-Latn-UZ" sz="2400" dirty="0">
                    <a:latin typeface="Arial" pitchFamily="34" charset="0"/>
                    <a:cs typeface="Arial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uz-Latn-UZ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𝒄𝒐𝒔𝒕</m:t>
                    </m:r>
                    <m:r>
                      <a:rPr lang="uz-Latn-UZ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uz-Latn-UZ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𝒚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𝟕</m:t>
                        </m:r>
                      </m:den>
                    </m:f>
                  </m:oMath>
                </a14:m>
                <a:r>
                  <a:rPr lang="uz-Latn-UZ" sz="2400" dirty="0">
                    <a:latin typeface="Arial" pitchFamily="34" charset="0"/>
                    <a:cs typeface="Arial" pitchFamily="34" charset="0"/>
                  </a:rPr>
                  <a:t> ekanini topamiz.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0299" y="1727877"/>
                <a:ext cx="6544189" cy="952890"/>
              </a:xfrm>
              <a:prstGeom prst="rect">
                <a:avLst/>
              </a:prstGeom>
              <a:blipFill rotWithShape="1">
                <a:blip r:embed="rId4"/>
                <a:stretch>
                  <a:fillRect t="-637" b="-133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248629" y="2985938"/>
                <a:ext cx="2779800" cy="4971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uz-Latn-UZ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𝒔𝒊𝒏</m:t>
                          </m:r>
                        </m:e>
                        <m:sup>
                          <m:r>
                            <a:rPr lang="uz-Latn-UZ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sz="2400" b="1" i="1">
                          <a:solidFill>
                            <a:srgbClr val="00B050"/>
                          </a:solidFill>
                          <a:latin typeface="Cambria Math"/>
                        </a:rPr>
                        <m:t>𝒕</m:t>
                      </m:r>
                      <m:r>
                        <a:rPr lang="uz-Latn-UZ" sz="2400" b="1" i="1">
                          <a:solidFill>
                            <a:srgbClr val="00B05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𝒄𝒐𝒔𝒕</m:t>
                          </m:r>
                        </m:e>
                        <m:sup>
                          <m:r>
                            <a:rPr lang="uz-Latn-UZ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sz="2400" b="1" i="1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r>
                        <a:rPr lang="uz-Latn-UZ" sz="2400" b="1" i="1">
                          <a:solidFill>
                            <a:srgbClr val="00B05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629" y="2985938"/>
                <a:ext cx="2779800" cy="49718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3302100" y="2818234"/>
                <a:ext cx="2471189" cy="8125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uz-Latn-UZ" sz="24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2400" b="1" i="1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uz-Latn-UZ" sz="2400" b="1" i="1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  <m:t>𝒙</m:t>
                                  </m:r>
                                </m:num>
                                <m:den>
                                  <m:r>
                                    <a:rPr lang="en-US" sz="2400" b="1" i="1" smtClean="0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  <m:t>𝟕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uz-Latn-UZ" sz="24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sz="2400" b="1" i="1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4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uz-Latn-UZ" sz="24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2400" b="1" i="1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uz-Latn-UZ" sz="2400" b="1" i="1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  <m:t>𝒚</m:t>
                                  </m:r>
                                </m:num>
                                <m:den>
                                  <m:r>
                                    <a:rPr lang="en-US" sz="2400" b="1" i="1" smtClean="0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  <m:t>𝟕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uz-Latn-UZ" sz="24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sz="2400" b="1" i="1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r>
                        <a:rPr lang="uz-Latn-UZ" sz="2400" b="1" i="1">
                          <a:solidFill>
                            <a:srgbClr val="7030A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4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2100" y="2818234"/>
                <a:ext cx="2471189" cy="81253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6084168" y="2787905"/>
                <a:ext cx="2024913" cy="8428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4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uz-Latn-UZ" sz="24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uz-Latn-UZ" sz="24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𝟒𝟗</m:t>
                          </m:r>
                        </m:den>
                      </m:f>
                      <m:r>
                        <a:rPr lang="uz-Latn-UZ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4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uz-Latn-UZ" sz="24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e>
                            <m:sup>
                              <m:r>
                                <a:rPr lang="uz-Latn-UZ" sz="24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𝟒𝟗</m:t>
                          </m:r>
                        </m:den>
                      </m:f>
                      <m:r>
                        <a:rPr lang="uz-Latn-UZ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uz-Latn-UZ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𝟏</m:t>
                      </m:r>
                      <m:r>
                        <a:rPr lang="uz-Latn-UZ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4168" y="2787905"/>
                <a:ext cx="2024913" cy="84285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485117" y="3772651"/>
                <a:ext cx="3981297" cy="4700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𝟒𝟗</m:t>
                      </m:r>
                    </m:oMath>
                  </m:oMathPara>
                </a14:m>
                <a:endParaRPr lang="en-US" sz="24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117" y="3772651"/>
                <a:ext cx="3981297" cy="470000"/>
              </a:xfrm>
              <a:prstGeom prst="rect">
                <a:avLst/>
              </a:prstGeom>
              <a:blipFill rotWithShape="1">
                <a:blip r:embed="rId8"/>
                <a:stretch>
                  <a:fillRect b="-129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4651640" y="3772651"/>
                <a:ext cx="3276538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/>
                        </a:rPr>
                        <m:t>𝑂</m:t>
                      </m:r>
                      <m:d>
                        <m:dPr>
                          <m:ctrlPr>
                            <a:rPr lang="en-US" i="1" dirty="0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0</m:t>
                          </m:r>
                          <m:r>
                            <a:rPr lang="en-US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;</m:t>
                          </m:r>
                          <m:r>
                            <a:rPr lang="en-US" b="0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0</m:t>
                          </m:r>
                        </m:e>
                      </m:d>
                      <m:r>
                        <a:rPr lang="en-US" b="0" i="1" dirty="0" smtClean="0">
                          <a:latin typeface="Cambria Math"/>
                        </a:rPr>
                        <m:t>,  </m:t>
                      </m:r>
                      <m:r>
                        <a:rPr lang="en-US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𝑹</m:t>
                      </m:r>
                      <m:r>
                        <a:rPr lang="en-US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𝟕</m:t>
                      </m:r>
                      <m:r>
                        <a:rPr lang="en-US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1640" y="3772651"/>
                <a:ext cx="3276538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158801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  <p:bldP spid="11" grpId="0"/>
      <p:bldP spid="12" grpId="0"/>
      <p:bldP spid="14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234" y="2008358"/>
            <a:ext cx="4907530" cy="2795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/>
              <a:t>topshiriq</a:t>
            </a:r>
            <a:endParaRPr lang="ru-RU" sz="38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574884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 smtClean="0"/>
              <a:t> </a:t>
            </a:r>
            <a:r>
              <a:rPr lang="en-US" sz="3200" b="1" i="1" dirty="0" smtClean="0"/>
              <a:t> </a:t>
            </a:r>
            <a:r>
              <a:rPr lang="en-US" sz="3200" b="1" dirty="0" smtClean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4419" y="1018262"/>
            <a:ext cx="87951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/>
              <a:t>Darslik</a:t>
            </a:r>
            <a:r>
              <a:rPr lang="en-US" sz="2800" b="1" dirty="0" smtClean="0"/>
              <a:t> II </a:t>
            </a:r>
            <a:r>
              <a:rPr lang="en-US" sz="2800" b="1" dirty="0" err="1" smtClean="0"/>
              <a:t>qismining</a:t>
            </a:r>
            <a:r>
              <a:rPr lang="en-US" sz="2800" b="1" dirty="0" smtClean="0"/>
              <a:t> </a:t>
            </a:r>
            <a:r>
              <a:rPr lang="en-US" sz="2800" b="1" dirty="0" smtClean="0">
                <a:solidFill>
                  <a:srgbClr val="7030A0"/>
                </a:solidFill>
              </a:rPr>
              <a:t>53-</a:t>
            </a:r>
            <a:r>
              <a:rPr lang="en-US" sz="2800" b="1" dirty="0" smtClean="0"/>
              <a:t>sahifasidagi  </a:t>
            </a:r>
            <a:r>
              <a:rPr lang="en-US" sz="2800" b="1" dirty="0" smtClean="0">
                <a:solidFill>
                  <a:srgbClr val="7030A0"/>
                </a:solidFill>
              </a:rPr>
              <a:t>174-176-</a:t>
            </a:r>
            <a:r>
              <a:rPr lang="en-US" sz="2800" b="1" dirty="0" smtClean="0"/>
              <a:t>mashqlarning </a:t>
            </a:r>
            <a:r>
              <a:rPr lang="en-US" sz="2800" b="1" dirty="0" smtClean="0">
                <a:solidFill>
                  <a:srgbClr val="7030A0"/>
                </a:solidFill>
              </a:rPr>
              <a:t>2-</a:t>
            </a:r>
            <a:r>
              <a:rPr lang="en-US" sz="2800" b="1" dirty="0" smtClean="0"/>
              <a:t>tartibli </a:t>
            </a:r>
            <a:r>
              <a:rPr lang="en-US" sz="2800" b="1" dirty="0" err="1" smtClean="0"/>
              <a:t>misollarini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yechish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41109503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Прямоугольник 17"/>
              <p:cNvSpPr/>
              <p:nvPr/>
            </p:nvSpPr>
            <p:spPr>
              <a:xfrm>
                <a:off x="-52461" y="830302"/>
                <a:ext cx="9196457" cy="83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170-mashq.  </a:t>
                </a:r>
                <a14:m>
                  <m:oMath xmlns:m="http://schemas.openxmlformats.org/officeDocument/2006/math"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𝒚</m:t>
                    </m:r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𝒇</m:t>
                    </m:r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 (</m:t>
                    </m:r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𝒙</m:t>
                    </m:r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)=</m:t>
                    </m:r>
                    <m:sSup>
                      <m:sSupPr>
                        <m:ctrlPr>
                          <a:rPr lang="id-ID" sz="2400" b="1" i="1" dirty="0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dirty="0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sz="2400" b="1" i="1" dirty="0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−</m:t>
                    </m:r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𝟐</m:t>
                    </m:r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𝒙</m:t>
                    </m:r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𝟑</m:t>
                    </m:r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funksiya grafigi yordamida ko‘rsatilgan </a:t>
                </a:r>
                <a:r>
                  <a:rPr lang="id-ID" sz="2400" dirty="0" smtClean="0">
                    <a:latin typeface="Arial" pitchFamily="34" charset="0"/>
                    <a:cs typeface="Arial" pitchFamily="34" charset="0"/>
                  </a:rPr>
                  <a:t>funksiyalar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id-ID" sz="2400" dirty="0" smtClean="0">
                    <a:latin typeface="Arial" pitchFamily="34" charset="0"/>
                    <a:cs typeface="Arial" pitchFamily="34" charset="0"/>
                  </a:rPr>
                  <a:t>grafigini chizing: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id-ID" sz="2400" b="1" i="1" dirty="0" smtClean="0">
                        <a:solidFill>
                          <a:srgbClr val="00B0F0"/>
                        </a:solidFill>
                        <a:latin typeface="Cambria Math"/>
                        <a:cs typeface="Arial" pitchFamily="34" charset="0"/>
                      </a:rPr>
                      <m:t>𝟏</m:t>
                    </m:r>
                    <m:r>
                      <a:rPr lang="id-ID" sz="2400" b="1" i="1" dirty="0">
                        <a:solidFill>
                          <a:srgbClr val="00B0F0"/>
                        </a:solidFill>
                        <a:latin typeface="Cambria Math"/>
                        <a:cs typeface="Arial" pitchFamily="34" charset="0"/>
                      </a:rPr>
                      <m:t>) </m:t>
                    </m:r>
                    <m:r>
                      <a:rPr lang="id-ID" sz="2400" b="1" i="1" dirty="0">
                        <a:solidFill>
                          <a:srgbClr val="00B0F0"/>
                        </a:solidFill>
                        <a:latin typeface="Cambria Math"/>
                        <a:cs typeface="Arial" pitchFamily="34" charset="0"/>
                      </a:rPr>
                      <m:t>𝒚</m:t>
                    </m:r>
                    <m:r>
                      <a:rPr lang="id-ID" sz="2400" b="1" i="1" dirty="0">
                        <a:solidFill>
                          <a:srgbClr val="00B0F0"/>
                        </a:solidFill>
                        <a:latin typeface="Cambria Math"/>
                        <a:cs typeface="Arial" pitchFamily="34" charset="0"/>
                      </a:rPr>
                      <m:t> = </m:t>
                    </m:r>
                    <m:r>
                      <a:rPr lang="id-ID" sz="2400" b="1" i="1" dirty="0">
                        <a:solidFill>
                          <a:srgbClr val="00B0F0"/>
                        </a:solidFill>
                        <a:latin typeface="Cambria Math"/>
                        <a:cs typeface="Arial" pitchFamily="34" charset="0"/>
                      </a:rPr>
                      <m:t>𝒇</m:t>
                    </m:r>
                    <m:r>
                      <a:rPr lang="id-ID" sz="2400" b="1" i="1" dirty="0">
                        <a:solidFill>
                          <a:srgbClr val="00B0F0"/>
                        </a:solidFill>
                        <a:latin typeface="Cambria Math"/>
                        <a:cs typeface="Arial" pitchFamily="34" charset="0"/>
                      </a:rPr>
                      <m:t> ( </m:t>
                    </m:r>
                    <m:r>
                      <a:rPr lang="id-ID" sz="2400" b="1" i="1" dirty="0">
                        <a:solidFill>
                          <a:srgbClr val="00B0F0"/>
                        </a:solidFill>
                        <a:latin typeface="Cambria Math"/>
                        <a:cs typeface="Arial" pitchFamily="34" charset="0"/>
                      </a:rPr>
                      <m:t>𝒙</m:t>
                    </m:r>
                    <m:r>
                      <a:rPr lang="id-ID" sz="2400" b="1" i="1" dirty="0">
                        <a:solidFill>
                          <a:srgbClr val="00B0F0"/>
                        </a:solidFill>
                        <a:latin typeface="Cambria Math"/>
                        <a:cs typeface="Arial" pitchFamily="34" charset="0"/>
                      </a:rPr>
                      <m:t>) +</m:t>
                    </m:r>
                    <m:r>
                      <a:rPr lang="id-ID" sz="2400" b="1" i="1" dirty="0">
                        <a:solidFill>
                          <a:srgbClr val="00B0F0"/>
                        </a:solidFill>
                        <a:latin typeface="Cambria Math"/>
                        <a:cs typeface="Arial" pitchFamily="34" charset="0"/>
                      </a:rPr>
                      <m:t>𝟏</m:t>
                    </m:r>
                    <m:r>
                      <a:rPr lang="id-ID" sz="2400" b="1" i="1" dirty="0">
                        <a:solidFill>
                          <a:srgbClr val="00B0F0"/>
                        </a:solidFill>
                        <a:latin typeface="Cambria Math"/>
                        <a:cs typeface="Arial" pitchFamily="34" charset="0"/>
                      </a:rPr>
                      <m:t>;</m:t>
                    </m:r>
                  </m:oMath>
                </a14:m>
                <a:endParaRPr lang="ru-RU" sz="2400" b="1" dirty="0">
                  <a:solidFill>
                    <a:srgbClr val="00B0F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2461" y="830302"/>
                <a:ext cx="9196457" cy="839332"/>
              </a:xfrm>
              <a:prstGeom prst="rect">
                <a:avLst/>
              </a:prstGeom>
              <a:blipFill rotWithShape="1">
                <a:blip r:embed="rId2"/>
                <a:stretch>
                  <a:fillRect t="-4348" r="-464" b="-159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/>
              <p:cNvSpPr/>
              <p:nvPr/>
            </p:nvSpPr>
            <p:spPr>
              <a:xfrm>
                <a:off x="107504" y="1811222"/>
                <a:ext cx="3296736" cy="4385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d-ID" sz="22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𝒚</m:t>
                      </m:r>
                      <m:r>
                        <a:rPr lang="id-ID" sz="22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id-ID" sz="22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𝒇</m:t>
                      </m:r>
                      <m:r>
                        <a:rPr lang="id-ID" sz="22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id-ID" sz="2200" b="1" i="1" dirty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id-ID" sz="2200" b="1" i="1" dirty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id-ID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id-ID" sz="2200" b="1" i="1" dirty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b="1" i="1" dirty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200" b="1" i="1" dirty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id-ID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−</m:t>
                      </m:r>
                      <m:r>
                        <a:rPr lang="id-ID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𝟐</m:t>
                      </m:r>
                      <m:r>
                        <a:rPr lang="id-ID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 </m:t>
                      </m:r>
                      <m:r>
                        <a:rPr lang="id-ID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𝒙</m:t>
                      </m:r>
                      <m:r>
                        <a:rPr lang="id-ID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r>
                        <a:rPr lang="id-ID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811222"/>
                <a:ext cx="3296736" cy="438582"/>
              </a:xfrm>
              <a:prstGeom prst="rect">
                <a:avLst/>
              </a:prstGeom>
              <a:blipFill rotWithShape="1">
                <a:blip r:embed="rId3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/>
              <p:cNvSpPr/>
              <p:nvPr/>
            </p:nvSpPr>
            <p:spPr>
              <a:xfrm>
                <a:off x="3491880" y="1811222"/>
                <a:ext cx="3265446" cy="4385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d-ID" sz="22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𝒇</m:t>
                      </m:r>
                      <m:r>
                        <a:rPr lang="id-ID" sz="22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id-ID" sz="2200" b="1" i="1" dirty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id-ID" sz="2200" b="1" i="1" dirty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id-ID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id-ID" sz="2200" b="1" i="1" dirty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b="1" i="1" dirty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200" b="1" i="1" dirty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id-ID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−</m:t>
                      </m:r>
                      <m:r>
                        <a:rPr lang="id-ID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𝟐</m:t>
                      </m:r>
                      <m:r>
                        <a:rPr lang="id-ID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 </m:t>
                      </m:r>
                      <m:r>
                        <a:rPr lang="id-ID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𝒙</m:t>
                      </m:r>
                      <m:r>
                        <a:rPr lang="id-ID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2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2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2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1811222"/>
                <a:ext cx="3265446" cy="438582"/>
              </a:xfrm>
              <a:prstGeom prst="rect">
                <a:avLst/>
              </a:prstGeom>
              <a:blipFill rotWithShape="1">
                <a:blip r:embed="rId4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/>
              <p:cNvSpPr/>
              <p:nvPr/>
            </p:nvSpPr>
            <p:spPr>
              <a:xfrm>
                <a:off x="1252299" y="2269710"/>
                <a:ext cx="2645917" cy="4385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d-ID" sz="2200" b="1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𝒇</m:t>
                      </m:r>
                      <m:r>
                        <a:rPr lang="id-ID" sz="2200" b="1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id-ID" sz="2200" b="1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id-ID" sz="2200" b="1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id-ID" sz="2200" b="1" i="1" dirty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id-ID" sz="2200" b="1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200" b="1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sz="22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2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2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sz="2200" b="1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200" b="1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200" b="1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2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2299" y="2269710"/>
                <a:ext cx="2645917" cy="438582"/>
              </a:xfrm>
              <a:prstGeom prst="rect">
                <a:avLst/>
              </a:prstGeom>
              <a:blipFill rotWithShape="1">
                <a:blip r:embed="rId5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71" r="27783"/>
          <a:stretch/>
        </p:blipFill>
        <p:spPr bwMode="auto">
          <a:xfrm>
            <a:off x="971600" y="2845299"/>
            <a:ext cx="3168352" cy="2271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2" r="26284"/>
          <a:stretch/>
        </p:blipFill>
        <p:spPr bwMode="auto">
          <a:xfrm>
            <a:off x="5396956" y="2629601"/>
            <a:ext cx="3240360" cy="2325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6" name="Прямоугольник 15"/>
              <p:cNvSpPr/>
              <p:nvPr/>
            </p:nvSpPr>
            <p:spPr>
              <a:xfrm>
                <a:off x="5694177" y="2190376"/>
                <a:ext cx="3149645" cy="4385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d-ID" sz="2200" b="1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𝒇</m:t>
                      </m:r>
                      <m:r>
                        <a:rPr lang="id-ID" sz="2200" b="1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id-ID" sz="2200" b="1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id-ID" sz="2200" b="1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id-ID" sz="2200" b="1" i="1" dirty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id-ID" sz="2200" b="1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200" b="1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sz="22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2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2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sz="2200" b="1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200" b="1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200" b="1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2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2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200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4177" y="2190376"/>
                <a:ext cx="3149645" cy="438582"/>
              </a:xfrm>
              <a:prstGeom prst="rect">
                <a:avLst/>
              </a:prstGeom>
              <a:blipFill rotWithShape="1">
                <a:blip r:embed="rId8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48381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/>
      <p:bldP spid="12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Прямоугольник 17"/>
              <p:cNvSpPr/>
              <p:nvPr/>
            </p:nvSpPr>
            <p:spPr>
              <a:xfrm>
                <a:off x="-52461" y="830302"/>
                <a:ext cx="9196457" cy="83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170-mashq.  </a:t>
                </a:r>
                <a14:m>
                  <m:oMath xmlns:m="http://schemas.openxmlformats.org/officeDocument/2006/math"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𝒚</m:t>
                    </m:r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𝒇</m:t>
                    </m:r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 (</m:t>
                    </m:r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𝒙</m:t>
                    </m:r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)=</m:t>
                    </m:r>
                    <m:sSup>
                      <m:sSupPr>
                        <m:ctrlPr>
                          <a:rPr lang="id-ID" sz="2400" b="1" i="1" dirty="0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dirty="0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sz="2400" b="1" i="1" dirty="0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−</m:t>
                    </m:r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𝟐</m:t>
                    </m:r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𝒙</m:t>
                    </m:r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𝟑</m:t>
                    </m:r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funksiya grafigi yordamida ko‘rsatilgan </a:t>
                </a:r>
                <a:r>
                  <a:rPr lang="id-ID" sz="2400" dirty="0" smtClean="0">
                    <a:latin typeface="Arial" pitchFamily="34" charset="0"/>
                    <a:cs typeface="Arial" pitchFamily="34" charset="0"/>
                  </a:rPr>
                  <a:t>funksiyalar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id-ID" sz="2400" dirty="0" smtClean="0">
                    <a:latin typeface="Arial" pitchFamily="34" charset="0"/>
                    <a:cs typeface="Arial" pitchFamily="34" charset="0"/>
                  </a:rPr>
                  <a:t>grafigini chizing: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00B0F0"/>
                        </a:solidFill>
                        <a:latin typeface="Cambria Math"/>
                        <a:cs typeface="Arial" pitchFamily="34" charset="0"/>
                      </a:rPr>
                      <m:t>𝟐</m:t>
                    </m:r>
                    <m:r>
                      <a:rPr lang="id-ID" sz="2400" b="1" i="1" dirty="0">
                        <a:solidFill>
                          <a:srgbClr val="00B0F0"/>
                        </a:solidFill>
                        <a:latin typeface="Cambria Math"/>
                        <a:cs typeface="Arial" pitchFamily="34" charset="0"/>
                      </a:rPr>
                      <m:t>) </m:t>
                    </m:r>
                    <m:r>
                      <a:rPr lang="id-ID" sz="2400" b="1" i="1" dirty="0">
                        <a:solidFill>
                          <a:srgbClr val="00B0F0"/>
                        </a:solidFill>
                        <a:latin typeface="Cambria Math"/>
                        <a:cs typeface="Arial" pitchFamily="34" charset="0"/>
                      </a:rPr>
                      <m:t>𝒚</m:t>
                    </m:r>
                    <m:r>
                      <a:rPr lang="id-ID" sz="2400" b="1" i="1" dirty="0">
                        <a:solidFill>
                          <a:srgbClr val="00B0F0"/>
                        </a:solidFill>
                        <a:latin typeface="Cambria Math"/>
                        <a:cs typeface="Arial" pitchFamily="34" charset="0"/>
                      </a:rPr>
                      <m:t> =</m:t>
                    </m:r>
                    <m:r>
                      <a:rPr lang="en-US" sz="2400" b="1" i="1" dirty="0" smtClean="0">
                        <a:solidFill>
                          <a:srgbClr val="00B0F0"/>
                        </a:solidFill>
                        <a:latin typeface="Cambria Math"/>
                        <a:cs typeface="Arial" pitchFamily="34" charset="0"/>
                      </a:rPr>
                      <m:t>𝟑</m:t>
                    </m:r>
                    <m:r>
                      <a:rPr lang="en-US" sz="2400" b="1" i="1" dirty="0" smtClean="0">
                        <a:solidFill>
                          <a:srgbClr val="00B0F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∙</m:t>
                    </m:r>
                    <m:r>
                      <a:rPr lang="id-ID" sz="2400" b="1" i="1" dirty="0">
                        <a:solidFill>
                          <a:srgbClr val="00B0F0"/>
                        </a:solidFill>
                        <a:latin typeface="Cambria Math"/>
                        <a:cs typeface="Arial" pitchFamily="34" charset="0"/>
                      </a:rPr>
                      <m:t>𝒇</m:t>
                    </m:r>
                    <m:r>
                      <a:rPr lang="id-ID" sz="2400" b="1" i="1" dirty="0">
                        <a:solidFill>
                          <a:srgbClr val="00B0F0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d>
                      <m:dPr>
                        <m:ctrlPr>
                          <a:rPr lang="id-ID" sz="2400" b="1" i="1" dirty="0">
                            <a:solidFill>
                              <a:srgbClr val="00B0F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id-ID" sz="2400" b="1" i="1" dirty="0">
                            <a:solidFill>
                              <a:srgbClr val="00B0F0"/>
                            </a:solidFill>
                            <a:latin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id-ID" sz="2400" b="1" i="1" dirty="0">
                            <a:solidFill>
                              <a:srgbClr val="00B0F0"/>
                            </a:solidFill>
                            <a:latin typeface="Cambria Math"/>
                            <a:cs typeface="Arial" pitchFamily="34" charset="0"/>
                          </a:rPr>
                          <m:t>𝒙</m:t>
                        </m:r>
                      </m:e>
                    </m:d>
                    <m:r>
                      <a:rPr lang="en-US" sz="2400" b="1" i="1" dirty="0" smtClean="0">
                        <a:solidFill>
                          <a:srgbClr val="00B0F0"/>
                        </a:solidFill>
                        <a:latin typeface="Cambria Math"/>
                        <a:cs typeface="Arial" pitchFamily="34" charset="0"/>
                      </a:rPr>
                      <m:t>.</m:t>
                    </m:r>
                  </m:oMath>
                </a14:m>
                <a:endParaRPr lang="ru-RU" sz="2400" b="1" dirty="0">
                  <a:solidFill>
                    <a:srgbClr val="00B0F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2461" y="830302"/>
                <a:ext cx="9196457" cy="839332"/>
              </a:xfrm>
              <a:prstGeom prst="rect">
                <a:avLst/>
              </a:prstGeom>
              <a:blipFill rotWithShape="1">
                <a:blip r:embed="rId2"/>
                <a:stretch>
                  <a:fillRect t="-4348" r="-464" b="-159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/>
              <p:cNvSpPr/>
              <p:nvPr/>
            </p:nvSpPr>
            <p:spPr>
              <a:xfrm>
                <a:off x="107504" y="1811222"/>
                <a:ext cx="3296736" cy="4385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d-ID" sz="22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𝒚</m:t>
                      </m:r>
                      <m:r>
                        <a:rPr lang="id-ID" sz="22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id-ID" sz="22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𝒇</m:t>
                      </m:r>
                      <m:r>
                        <a:rPr lang="id-ID" sz="22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id-ID" sz="2200" b="1" i="1" dirty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id-ID" sz="2200" b="1" i="1" dirty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id-ID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id-ID" sz="2200" b="1" i="1" dirty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b="1" i="1" dirty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200" b="1" i="1" dirty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id-ID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−</m:t>
                      </m:r>
                      <m:r>
                        <a:rPr lang="id-ID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𝟐</m:t>
                      </m:r>
                      <m:r>
                        <a:rPr lang="id-ID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 </m:t>
                      </m:r>
                      <m:r>
                        <a:rPr lang="id-ID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𝒙</m:t>
                      </m:r>
                      <m:r>
                        <a:rPr lang="id-ID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r>
                        <a:rPr lang="id-ID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811222"/>
                <a:ext cx="3296736" cy="438582"/>
              </a:xfrm>
              <a:prstGeom prst="rect">
                <a:avLst/>
              </a:prstGeom>
              <a:blipFill rotWithShape="1">
                <a:blip r:embed="rId3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/>
              <p:cNvSpPr/>
              <p:nvPr/>
            </p:nvSpPr>
            <p:spPr>
              <a:xfrm>
                <a:off x="3491880" y="1811222"/>
                <a:ext cx="3265446" cy="4385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d-ID" sz="22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𝒇</m:t>
                      </m:r>
                      <m:r>
                        <a:rPr lang="id-ID" sz="22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id-ID" sz="2200" b="1" i="1" dirty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id-ID" sz="2200" b="1" i="1" dirty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id-ID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id-ID" sz="2200" b="1" i="1" dirty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b="1" i="1" dirty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200" b="1" i="1" dirty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id-ID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−</m:t>
                      </m:r>
                      <m:r>
                        <a:rPr lang="id-ID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𝟐</m:t>
                      </m:r>
                      <m:r>
                        <a:rPr lang="id-ID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 </m:t>
                      </m:r>
                      <m:r>
                        <a:rPr lang="id-ID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𝒙</m:t>
                      </m:r>
                      <m:r>
                        <a:rPr lang="id-ID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2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2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2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1811222"/>
                <a:ext cx="3265446" cy="438582"/>
              </a:xfrm>
              <a:prstGeom prst="rect">
                <a:avLst/>
              </a:prstGeom>
              <a:blipFill rotWithShape="1">
                <a:blip r:embed="rId4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/>
              <p:cNvSpPr/>
              <p:nvPr/>
            </p:nvSpPr>
            <p:spPr>
              <a:xfrm>
                <a:off x="1252299" y="2269710"/>
                <a:ext cx="2645917" cy="4385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d-ID" sz="2200" b="1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𝒇</m:t>
                      </m:r>
                      <m:r>
                        <a:rPr lang="id-ID" sz="2200" b="1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id-ID" sz="2200" b="1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id-ID" sz="2200" b="1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id-ID" sz="2200" b="1" i="1" dirty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id-ID" sz="2200" b="1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200" b="1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sz="22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2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2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sz="2200" b="1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200" b="1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200" b="1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2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2299" y="2269710"/>
                <a:ext cx="2645917" cy="438582"/>
              </a:xfrm>
              <a:prstGeom prst="rect">
                <a:avLst/>
              </a:prstGeom>
              <a:blipFill rotWithShape="1">
                <a:blip r:embed="rId5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71" r="27783"/>
          <a:stretch/>
        </p:blipFill>
        <p:spPr bwMode="auto">
          <a:xfrm>
            <a:off x="971600" y="2845299"/>
            <a:ext cx="3168352" cy="2271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6" name="Прямоугольник 15"/>
              <p:cNvSpPr/>
              <p:nvPr/>
            </p:nvSpPr>
            <p:spPr>
              <a:xfrm>
                <a:off x="5498378" y="2191019"/>
                <a:ext cx="3539559" cy="4385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2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id-ID" sz="2200" b="1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𝒇</m:t>
                      </m:r>
                      <m:r>
                        <a:rPr lang="id-ID" sz="2200" b="1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id-ID" sz="2200" b="1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id-ID" sz="2200" b="1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id-ID" sz="2200" b="1" i="1" dirty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𝟑</m:t>
                      </m:r>
                      <m:sSup>
                        <m:sSupPr>
                          <m:ctrlPr>
                            <a:rPr lang="id-ID" sz="2200" b="1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200" b="1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sz="22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2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2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sz="2200" b="1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200" b="1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2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2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200" b="1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200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8378" y="2191019"/>
                <a:ext cx="3539559" cy="438582"/>
              </a:xfrm>
              <a:prstGeom prst="rect">
                <a:avLst/>
              </a:prstGeom>
              <a:blipFill rotWithShape="1">
                <a:blip r:embed="rId7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9391" y="2703095"/>
            <a:ext cx="3776277" cy="2356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98541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/>
      <p:bldP spid="12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-36512" y="-11658"/>
            <a:ext cx="9180512" cy="98685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9189" algn="ctr">
              <a:lnSpc>
                <a:spcPts val="3099"/>
              </a:lnSpc>
              <a:spcBef>
                <a:spcPts val="175"/>
              </a:spcBef>
            </a:pP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3"/>
              <p:cNvSpPr>
                <a:spLocks noChangeArrowheads="1"/>
              </p:cNvSpPr>
              <p:nvPr/>
            </p:nvSpPr>
            <p:spPr bwMode="auto">
              <a:xfrm>
                <a:off x="117191" y="1193145"/>
                <a:ext cx="8909616" cy="1446550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  <a:ex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altLang="ru-RU" sz="2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itchFamily="34" charset="0"/>
                    <a:cs typeface="Arial" panose="020B0604020202020204" pitchFamily="34" charset="0"/>
                  </a:rPr>
                  <a:t>Moddiy </a:t>
                </a:r>
                <a:r>
                  <a:rPr kumimoji="0" lang="en-US" altLang="ru-RU" sz="22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itchFamily="34" charset="0"/>
                    <a:cs typeface="Arial" panose="020B0604020202020204" pitchFamily="34" charset="0"/>
                  </a:rPr>
                  <a:t>nuqtaning</a:t>
                </a:r>
                <a:r>
                  <a:rPr kumimoji="0" lang="en-US" altLang="ru-RU" sz="2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altLang="ru-RU" sz="2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/>
                        <a:ea typeface="Calibri" pitchFamily="34" charset="0"/>
                        <a:cs typeface="Arial" panose="020B0604020202020204" pitchFamily="34" charset="0"/>
                      </a:rPr>
                      <m:t>(</m:t>
                    </m:r>
                    <m:r>
                      <a:rPr kumimoji="0" lang="en-US" altLang="ru-RU" sz="2200" b="0" i="1" u="none" strike="noStrike" cap="none" normalizeH="0" baseline="0" dirty="0" err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/>
                        <a:ea typeface="Calibri" pitchFamily="34" charset="0"/>
                        <a:cs typeface="Arial" panose="020B0604020202020204" pitchFamily="34" charset="0"/>
                      </a:rPr>
                      <m:t>𝑥</m:t>
                    </m:r>
                    <m:r>
                      <a:rPr kumimoji="0" lang="en-US" altLang="ru-RU" sz="2200" b="0" i="1" u="none" strike="noStrike" cap="none" normalizeH="0" baseline="0" dirty="0" err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/>
                        <a:ea typeface="Calibri" pitchFamily="34" charset="0"/>
                        <a:cs typeface="Arial" panose="020B0604020202020204" pitchFamily="34" charset="0"/>
                      </a:rPr>
                      <m:t>;</m:t>
                    </m:r>
                    <m:r>
                      <a:rPr kumimoji="0" lang="en-US" altLang="ru-RU" sz="2200" b="0" i="1" u="none" strike="noStrike" cap="none" normalizeH="0" baseline="0" dirty="0" err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/>
                        <a:ea typeface="Calibri" pitchFamily="34" charset="0"/>
                        <a:cs typeface="Arial" panose="020B0604020202020204" pitchFamily="34" charset="0"/>
                      </a:rPr>
                      <m:t>𝑦</m:t>
                    </m:r>
                    <m:r>
                      <a:rPr kumimoji="0" lang="en-US" altLang="ru-RU" sz="2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/>
                        <a:ea typeface="Calibri" pitchFamily="34" charset="0"/>
                        <a:cs typeface="Arial" panose="020B0604020202020204" pitchFamily="34" charset="0"/>
                      </a:rPr>
                      <m:t>)  </m:t>
                    </m:r>
                  </m:oMath>
                </a14:m>
                <a:r>
                  <a:rPr kumimoji="0" lang="en-US" altLang="ru-RU" sz="22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itchFamily="34" charset="0"/>
                    <a:cs typeface="Arial" panose="020B0604020202020204" pitchFamily="34" charset="0"/>
                  </a:rPr>
                  <a:t>koordinatalari</a:t>
                </a:r>
                <a:r>
                  <a:rPr kumimoji="0" lang="en-US" altLang="ru-RU" sz="2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altLang="ru-RU" sz="2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/>
                        <a:ea typeface="Calibri" pitchFamily="34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kumimoji="0" lang="en-US" altLang="ru-RU" sz="2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altLang="ru-RU" sz="22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itchFamily="34" charset="0"/>
                    <a:cs typeface="Arial" panose="020B0604020202020204" pitchFamily="34" charset="0"/>
                  </a:rPr>
                  <a:t>parametrga</a:t>
                </a:r>
                <a:r>
                  <a:rPr kumimoji="0" lang="en-US" altLang="ru-RU" sz="2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altLang="ru-RU" sz="22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itchFamily="34" charset="0"/>
                    <a:cs typeface="Arial" panose="020B0604020202020204" pitchFamily="34" charset="0"/>
                  </a:rPr>
                  <a:t>bog‘liq</a:t>
                </a:r>
                <a:r>
                  <a:rPr kumimoji="0" lang="en-US" altLang="ru-RU" sz="2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altLang="ru-RU" sz="22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itchFamily="34" charset="0"/>
                    <a:cs typeface="Arial" panose="020B0604020202020204" pitchFamily="34" charset="0"/>
                  </a:rPr>
                  <a:t>bo‘lsin</a:t>
                </a:r>
                <a:r>
                  <a:rPr kumimoji="0" lang="en-US" altLang="ru-RU" sz="2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kumimoji="0" lang="en-US" altLang="ru-RU" sz="2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/>
                        <a:ea typeface="Calibri" pitchFamily="34" charset="0"/>
                        <a:cs typeface="Arial" panose="020B0604020202020204" pitchFamily="34" charset="0"/>
                      </a:rPr>
                      <m:t>𝑥</m:t>
                    </m:r>
                    <m:r>
                      <a:rPr kumimoji="0" lang="en-US" altLang="ru-RU" sz="2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/>
                        <a:ea typeface="Calibri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a:rPr kumimoji="0" lang="en-US" altLang="ru-RU" sz="2200" b="0" i="1" u="none" strike="noStrike" cap="none" normalizeH="0" baseline="0" dirty="0" err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/>
                        <a:ea typeface="Calibri" pitchFamily="34" charset="0"/>
                        <a:cs typeface="Arial" panose="020B0604020202020204" pitchFamily="34" charset="0"/>
                      </a:rPr>
                      <m:t>𝜑</m:t>
                    </m:r>
                    <m:d>
                      <m:dPr>
                        <m:ctrlPr>
                          <a:rPr kumimoji="0" lang="en-US" altLang="ru-RU" sz="22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/>
                            <a:ea typeface="Calibri" pitchFamily="34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kumimoji="0" lang="en-US" altLang="ru-RU" sz="2200" b="0" i="1" u="none" strike="noStrike" cap="none" normalizeH="0" baseline="0" dirty="0" err="1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/>
                            <a:ea typeface="Calibri" pitchFamily="34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</m:d>
                    <m:r>
                      <a:rPr kumimoji="0" lang="en-US" altLang="ru-RU" sz="2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/>
                        <a:ea typeface="Calibri" pitchFamily="34" charset="0"/>
                        <a:cs typeface="Arial" panose="020B0604020202020204" pitchFamily="34" charset="0"/>
                      </a:rPr>
                      <m:t>, </m:t>
                    </m:r>
                    <m:r>
                      <a:rPr kumimoji="0" lang="en-US" altLang="ru-RU" sz="2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/>
                        <a:ea typeface="Calibri" pitchFamily="34" charset="0"/>
                        <a:cs typeface="Arial" panose="020B0604020202020204" pitchFamily="34" charset="0"/>
                      </a:rPr>
                      <m:t>𝑦</m:t>
                    </m:r>
                    <m:r>
                      <a:rPr kumimoji="0" lang="en-US" altLang="ru-RU" sz="2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/>
                        <a:ea typeface="Calibri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kumimoji="0" lang="en-US" alt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/>
                        <a:ea typeface="Calibri" pitchFamily="34" charset="0"/>
                        <a:cs typeface="Arial" panose="020B0604020202020204" pitchFamily="34" charset="0"/>
                      </a:rPr>
                      <m:t>ψ</m:t>
                    </m:r>
                    <m:d>
                      <m:dPr>
                        <m:ctrlPr>
                          <a:rPr kumimoji="0" lang="en-US" altLang="ru-RU" sz="22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/>
                            <a:ea typeface="Calibri" pitchFamily="34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kumimoji="0" lang="en-US" altLang="ru-RU" sz="22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/>
                            <a:ea typeface="Calibri" pitchFamily="34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</m:d>
                    <m:r>
                      <a:rPr kumimoji="0" lang="en-US" altLang="ru-RU" sz="2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/>
                        <a:ea typeface="Calibri" pitchFamily="34" charset="0"/>
                        <a:cs typeface="Arial" panose="020B0604020202020204" pitchFamily="34" charset="0"/>
                      </a:rPr>
                      <m:t>.</m:t>
                    </m:r>
                    <m:r>
                      <a:rPr kumimoji="0" lang="en-US" altLang="ru-RU" sz="2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/>
                        <a:ea typeface="Times New Roman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kumimoji="0" lang="en-US" altLang="ru-RU" sz="2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altLang="ru-RU" sz="22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biror</a:t>
                </a:r>
                <a:r>
                  <a:rPr kumimoji="0" lang="en-US" altLang="ru-RU" sz="2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altLang="ru-RU" sz="2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/>
                        <a:ea typeface="Times New Roman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kumimoji="0" lang="en-US" altLang="ru-RU" sz="2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/>
                        <a:ea typeface="Times New Roman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kumimoji="0" lang="en-US" altLang="ru-RU" sz="22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oraliqda</a:t>
                </a:r>
                <a:r>
                  <a:rPr kumimoji="0" lang="en-US" altLang="ru-RU" sz="2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altLang="ru-RU" sz="22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o‘zgarganda</a:t>
                </a:r>
                <a:r>
                  <a:rPr kumimoji="0" lang="en-US" altLang="ru-RU" sz="2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alt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/>
                        <a:ea typeface="Times New Roman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kumimoji="0" lang="en-US" altLang="ru-RU" sz="2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/>
                        <a:ea typeface="Times New Roman" pitchFamily="18" charset="0"/>
                        <a:cs typeface="Arial" panose="020B0604020202020204" pitchFamily="34" charset="0"/>
                      </a:rPr>
                      <m:t>𝜑</m:t>
                    </m:r>
                    <m:r>
                      <a:rPr kumimoji="0" lang="en-US" altLang="ru-RU" sz="2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/>
                        <a:ea typeface="Times New Roman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kumimoji="0" lang="en-US" altLang="ru-RU" sz="2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/>
                        <a:ea typeface="Times New Roman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altLang="ru-RU" sz="2200" dirty="0">
                    <a:ea typeface="Calibri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ru-RU" sz="2200" dirty="0">
                        <a:latin typeface="Cambria Math"/>
                        <a:ea typeface="Calibri" pitchFamily="34" charset="0"/>
                        <a:cs typeface="Arial" panose="020B0604020202020204" pitchFamily="34" charset="0"/>
                      </a:rPr>
                      <m:t>ψ</m:t>
                    </m:r>
                    <m:r>
                      <a:rPr lang="en-US" altLang="ru-RU" sz="2200" i="1" dirty="0">
                        <a:latin typeface="Cambria Math"/>
                        <a:ea typeface="Calibri" pitchFamily="34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altLang="ru-RU" sz="2200" i="1" dirty="0">
                        <a:latin typeface="Cambria Math"/>
                        <a:ea typeface="Calibri" pitchFamily="34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altLang="ru-RU" sz="2200" i="1" dirty="0">
                        <a:latin typeface="Cambria Math"/>
                        <a:ea typeface="Calibri" pitchFamily="34" charset="0"/>
                        <a:cs typeface="Arial" panose="020B0604020202020204" pitchFamily="34" charset="0"/>
                      </a:rPr>
                      <m:t>))</m:t>
                    </m:r>
                  </m:oMath>
                </a14:m>
                <a:r>
                  <a:rPr kumimoji="0" lang="en-US" altLang="ru-RU" sz="2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altLang="ru-RU" sz="22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nuqtalar</a:t>
                </a:r>
                <a:r>
                  <a:rPr kumimoji="0" lang="en-US" altLang="ru-RU" sz="2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altLang="ru-RU" sz="22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to‘plami</a:t>
                </a:r>
                <a:r>
                  <a:rPr kumimoji="0" lang="en-US" altLang="ru-RU" sz="2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altLang="ru-RU" sz="22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qanday</a:t>
                </a:r>
                <a:r>
                  <a:rPr kumimoji="0" lang="en-US" altLang="ru-RU" sz="2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altLang="ru-RU" sz="22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bo‘ladi</a:t>
                </a:r>
                <a:r>
                  <a:rPr kumimoji="0" lang="uz-Cyrl-UZ" altLang="ru-RU" sz="2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?</a:t>
                </a:r>
                <a:r>
                  <a:rPr kumimoji="0" lang="en-US" altLang="ru-RU" sz="2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ru-RU" altLang="ru-RU" sz="22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Bu</a:t>
                </a:r>
                <a:r>
                  <a:rPr kumimoji="0" lang="ru-RU" altLang="ru-RU" sz="2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ru-RU" altLang="ru-RU" sz="22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to‘plamni</a:t>
                </a:r>
                <a:r>
                  <a:rPr kumimoji="0" lang="ru-RU" altLang="ru-RU" sz="2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ru-RU" altLang="ru-RU" sz="22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parametrik</a:t>
                </a:r>
                <a:r>
                  <a:rPr kumimoji="0" lang="ru-RU" altLang="ru-RU" sz="2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ru-RU" altLang="ru-RU" sz="22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ko</a:t>
                </a:r>
                <a:r>
                  <a:rPr kumimoji="0" lang="en-US" altLang="ru-RU" sz="2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‘</a:t>
                </a:r>
                <a:r>
                  <a:rPr kumimoji="0" lang="ru-RU" altLang="ru-RU" sz="22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rinishda</a:t>
                </a:r>
                <a:r>
                  <a:rPr kumimoji="0" lang="ru-RU" altLang="ru-RU" sz="2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ru-RU" altLang="ru-RU" sz="22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berilgan</a:t>
                </a:r>
                <a:r>
                  <a:rPr kumimoji="0" lang="ru-RU" altLang="ru-RU" sz="2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ru-RU" altLang="ru-RU" sz="22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funksiyaning</a:t>
                </a:r>
                <a:r>
                  <a:rPr kumimoji="0" lang="ru-RU" altLang="ru-RU" sz="2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ru-RU" altLang="ru-RU" sz="22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grafigi</a:t>
                </a:r>
                <a:r>
                  <a:rPr kumimoji="0" lang="ru-RU" altLang="ru-RU" sz="2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ru-RU" altLang="ru-RU" sz="22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deb</a:t>
                </a:r>
                <a:r>
                  <a:rPr kumimoji="0" lang="ru-RU" altLang="ru-RU" sz="2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ru-RU" altLang="ru-RU" sz="22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ataymiz</a:t>
                </a:r>
                <a:r>
                  <a:rPr kumimoji="0" lang="ru-RU" altLang="ru-RU" sz="2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.</a:t>
                </a:r>
                <a:endParaRPr kumimoji="0" lang="en-US" altLang="ru-RU" sz="2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7191" y="1193145"/>
                <a:ext cx="8909616" cy="1446550"/>
              </a:xfrm>
              <a:prstGeom prst="rect">
                <a:avLst/>
              </a:prstGeom>
              <a:blipFill rotWithShape="1">
                <a:blip r:embed="rId2"/>
                <a:stretch>
                  <a:fillRect t="-1688" b="-8439"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17191" y="2787774"/>
                <a:ext cx="8909616" cy="13921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uz-Latn-UZ" sz="22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1-misol</a:t>
                </a:r>
                <a:r>
                  <a:rPr lang="en-US" sz="22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uz-Latn-UZ" sz="22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uz-Latn-UZ" sz="2200" dirty="0">
                    <a:latin typeface="Arial" pitchFamily="34" charset="0"/>
                    <a:cs typeface="Arial" pitchFamily="34" charset="0"/>
                  </a:rPr>
                  <a:t>Moddiy nuqtaning koordinatalari parametrik ko‘rinishida 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  <a:p>
                <a:pPr algn="ctr"/>
                <a:r>
                  <a:rPr lang="uz-Latn-UZ" sz="2200" dirty="0">
                    <a:latin typeface="Arial" pitchFamily="34" charset="0"/>
                    <a:cs typeface="Arial" pitchFamily="34" charset="0"/>
                  </a:rPr>
                  <a:t>   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200" i="1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200" i="1">
                                <a:latin typeface="Cambria Math"/>
                              </a:rPr>
                            </m:ctrlPr>
                          </m:eqArrPr>
                          <m:e>
                            <m:r>
                              <a:rPr lang="uz-Latn-UZ" sz="22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𝒙</m:t>
                            </m:r>
                            <m:r>
                              <a:rPr lang="uz-Latn-UZ" sz="22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=</m:t>
                            </m:r>
                            <m:r>
                              <a:rPr lang="uz-Latn-UZ" sz="22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𝟑</m:t>
                            </m:r>
                            <m:r>
                              <a:rPr lang="uz-Latn-UZ" sz="22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𝒕</m:t>
                            </m:r>
                            <m:r>
                              <a:rPr lang="uz-Latn-UZ" sz="22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uz-Latn-UZ" sz="22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𝟏</m:t>
                            </m:r>
                          </m:e>
                          <m:e>
                            <m:r>
                              <a:rPr lang="uz-Latn-UZ" sz="22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𝐲</m:t>
                            </m:r>
                            <m:r>
                              <a:rPr lang="uz-Latn-UZ" sz="2200" b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=</m:t>
                            </m:r>
                            <m:r>
                              <a:rPr lang="uz-Latn-UZ" sz="22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𝟓𝐭</m:t>
                            </m:r>
                            <m:r>
                              <a:rPr lang="uz-Latn-UZ" sz="2200" b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uz-Latn-UZ" sz="22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𝟖</m:t>
                            </m:r>
                          </m:e>
                        </m:eqArr>
                      </m:e>
                    </m:d>
                  </m:oMath>
                </a14:m>
                <a:r>
                  <a:rPr lang="uz-Latn-UZ" sz="2200" dirty="0">
                    <a:latin typeface="Arial" pitchFamily="34" charset="0"/>
                    <a:cs typeface="Arial" pitchFamily="34" charset="0"/>
                  </a:rPr>
                  <a:t>  berilgan. Bu moddiy nuqtaning harakati davomida chizgan chiziqni (moddiy nuqta trayektoriyasini ) toping.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191" y="2787774"/>
                <a:ext cx="8909616" cy="1392112"/>
              </a:xfrm>
              <a:prstGeom prst="rect">
                <a:avLst/>
              </a:prstGeom>
              <a:blipFill rotWithShape="1">
                <a:blip r:embed="rId3"/>
                <a:stretch>
                  <a:fillRect l="-821" t="-2183" b="-78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84355" y="4363588"/>
                <a:ext cx="8775289" cy="6258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uz-Latn-UZ" sz="2400" dirty="0">
                    <a:latin typeface="Arial" pitchFamily="34" charset="0"/>
                    <a:cs typeface="Arial" pitchFamily="34" charset="0"/>
                  </a:rPr>
                  <a:t>Tenglamalardan </a:t>
                </a:r>
                <a14:m>
                  <m:oMath xmlns:m="http://schemas.openxmlformats.org/officeDocument/2006/math">
                    <m:r>
                      <a:rPr lang="uz-Latn-UZ" sz="2400" i="1" dirty="0" smtClean="0">
                        <a:latin typeface="Cambria Math"/>
                        <a:cs typeface="Arial" pitchFamily="34" charset="0"/>
                      </a:rPr>
                      <m:t>𝑡</m:t>
                    </m:r>
                  </m:oMath>
                </a14:m>
                <a:r>
                  <a:rPr lang="uz-Latn-UZ" sz="2400" dirty="0">
                    <a:latin typeface="Arial" pitchFamily="34" charset="0"/>
                    <a:cs typeface="Arial" pitchFamily="34" charset="0"/>
                  </a:rPr>
                  <a:t>  parametrni topamiz:</a:t>
                </a:r>
                <a14:m>
                  <m:oMath xmlns:m="http://schemas.openxmlformats.org/officeDocument/2006/math">
                    <m:r>
                      <a:rPr lang="uz-Latn-UZ" sz="2400" i="1">
                        <a:latin typeface="Cambria Math"/>
                      </a:rPr>
                      <m:t> </m:t>
                    </m:r>
                    <m:r>
                      <a:rPr lang="uz-Latn-UZ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𝒕</m:t>
                    </m:r>
                    <m:r>
                      <a:rPr lang="uz-Latn-UZ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uz-Latn-UZ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uz-Latn-UZ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uz-Latn-UZ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uz-Latn-UZ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  <m:r>
                      <a:rPr lang="uz-Latn-UZ" sz="2400" i="1">
                        <a:latin typeface="Cambria Math"/>
                      </a:rPr>
                      <m:t> </m:t>
                    </m:r>
                    <m:r>
                      <a:rPr lang="uz-Latn-UZ" sz="2400" i="1">
                        <a:latin typeface="Cambria Math"/>
                      </a:rPr>
                      <m:t>𝑣𝑎</m:t>
                    </m:r>
                    <m:r>
                      <a:rPr lang="uz-Latn-UZ" sz="2400" i="1">
                        <a:latin typeface="Cambria Math"/>
                      </a:rPr>
                      <m:t> </m:t>
                    </m:r>
                    <m:r>
                      <a:rPr lang="uz-Latn-UZ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𝒕</m:t>
                    </m:r>
                    <m:r>
                      <a:rPr lang="uz-Latn-UZ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uz-Latn-UZ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𝒚</m:t>
                        </m:r>
                        <m:r>
                          <a:rPr lang="uz-Latn-UZ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uz-Latn-UZ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𝟖</m:t>
                        </m:r>
                      </m:num>
                      <m:den>
                        <m:r>
                          <a:rPr lang="uz-Latn-UZ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𝟓</m:t>
                        </m:r>
                      </m:den>
                    </m:f>
                    <m:r>
                      <a:rPr lang="uz-Latn-UZ" sz="2400" b="1" i="1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uz-Latn-UZ" sz="24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355" y="4363588"/>
                <a:ext cx="8775289" cy="625877"/>
              </a:xfrm>
              <a:prstGeom prst="rect">
                <a:avLst/>
              </a:prstGeom>
              <a:blipFill rotWithShape="1">
                <a:blip r:embed="rId4"/>
                <a:stretch>
                  <a:fillRect b="-88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359531" y="38057"/>
            <a:ext cx="8424936" cy="887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>
              <a:lnSpc>
                <a:spcPts val="3099"/>
              </a:lnSpc>
              <a:spcBef>
                <a:spcPts val="175"/>
              </a:spcBef>
            </a:pP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Parametrk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ko‘rinishda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sodda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funksiyalarning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grafiklari</a:t>
            </a:r>
            <a:endParaRPr lang="ru-R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628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395758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2400" b="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Bir</a:t>
            </a:r>
            <a:r>
              <a:rPr lang="en-US" sz="24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24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24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24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1" y="-19050"/>
            <a:ext cx="9144000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0131" algn="ctr"/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-2232"/>
            <a:ext cx="1847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593501" y="1111661"/>
                <a:ext cx="2619598" cy="4700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𝒔𝒊𝒏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𝒕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𝒄𝒐𝒔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en-US" sz="2400" b="1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501" y="1111661"/>
                <a:ext cx="2619598" cy="47000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03084" y="2715766"/>
                <a:ext cx="8944132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3-misol.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Moddiy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nuqta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koordinatalari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𝑥</m:t>
                    </m:r>
                    <m:r>
                      <a:rPr lang="en-US" sz="2400" i="1">
                        <a:latin typeface="Cambria Math"/>
                      </a:rPr>
                      <m:t>=7</m:t>
                    </m:r>
                    <m:sSup>
                      <m:sSupPr>
                        <m:ctrlPr>
                          <a:rPr lang="ru-RU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𝑡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+1,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𝑦</m:t>
                    </m:r>
                    <m:r>
                      <a:rPr lang="en-US" sz="2400" i="1">
                        <a:latin typeface="Cambria Math"/>
                      </a:rPr>
                      <m:t>=3</m:t>
                    </m:r>
                    <m:r>
                      <a:rPr lang="en-US" sz="2400" i="1">
                        <a:latin typeface="Cambria Math"/>
                      </a:rPr>
                      <m:t>𝑡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qonuniyat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bilan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o‘zgarsa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x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y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orasida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bog‘lanishni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aniqlang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ya’ni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𝑡</m:t>
                    </m:r>
                    <m:r>
                      <a:rPr lang="en-US" sz="2400" i="1">
                        <a:latin typeface="Cambria Math"/>
                      </a:rPr>
                      <m:t>≥0.</m:t>
                    </m:r>
                  </m:oMath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84" y="2715766"/>
                <a:ext cx="8944132" cy="1200329"/>
              </a:xfrm>
              <a:prstGeom prst="rect">
                <a:avLst/>
              </a:prstGeom>
              <a:blipFill rotWithShape="1">
                <a:blip r:embed="rId4"/>
                <a:stretch>
                  <a:fillRect t="-3046" r="-204" b="-111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3833861" y="872216"/>
                <a:ext cx="3456384" cy="9199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b="1" i="1" smtClean="0">
                              <a:solidFill>
                                <a:srgbClr val="00B0F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200" b="1" i="1" smtClean="0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2200" b="1" i="1">
                                      <a:solidFill>
                                        <a:srgbClr val="00B0F0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b="1" i="1">
                                      <a:solidFill>
                                        <a:srgbClr val="00B0F0"/>
                                      </a:solidFill>
                                      <a:latin typeface="Cambria Math"/>
                                    </a:rPr>
                                    <m:t>𝒙</m:t>
                                  </m:r>
                                  <m:r>
                                    <a:rPr lang="en-US" sz="2200" b="1" i="1">
                                      <a:solidFill>
                                        <a:srgbClr val="00B0F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sz="2200" b="1" i="1">
                                      <a:solidFill>
                                        <a:srgbClr val="00B0F0"/>
                                      </a:solidFill>
                                      <a:latin typeface="Cambria Math"/>
                                    </a:rPr>
                                    <m:t>𝟑</m:t>
                                  </m:r>
                                </m:num>
                                <m:den>
                                  <m:r>
                                    <a:rPr lang="en-US" sz="2200" b="1" i="1">
                                      <a:solidFill>
                                        <a:srgbClr val="00B0F0"/>
                                      </a:solidFill>
                                      <a:latin typeface="Cambria Math"/>
                                    </a:rPr>
                                    <m:t>𝟓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2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2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200" b="1" i="1">
                          <a:solidFill>
                            <a:srgbClr val="00B0F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2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200" b="1" i="1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2200" b="1" i="1">
                                      <a:solidFill>
                                        <a:srgbClr val="00B0F0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b="1" i="1">
                                      <a:solidFill>
                                        <a:srgbClr val="00B0F0"/>
                                      </a:solidFill>
                                      <a:latin typeface="Cambria Math"/>
                                    </a:rPr>
                                    <m:t>𝒚</m:t>
                                  </m:r>
                                  <m:r>
                                    <a:rPr lang="en-US" sz="2200" b="1" i="1">
                                      <a:solidFill>
                                        <a:srgbClr val="00B0F0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sz="2200" b="1" i="1">
                                      <a:solidFill>
                                        <a:srgbClr val="00B0F0"/>
                                      </a:solidFill>
                                      <a:latin typeface="Cambria Math"/>
                                    </a:rPr>
                                    <m:t>𝟕</m:t>
                                  </m:r>
                                </m:num>
                                <m:den>
                                  <m:r>
                                    <a:rPr lang="en-US" sz="2200" b="1" i="1">
                                      <a:solidFill>
                                        <a:srgbClr val="00B0F0"/>
                                      </a:solidFill>
                                      <a:latin typeface="Cambria Math"/>
                                    </a:rPr>
                                    <m:t>𝟓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2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>
                          <a:solidFill>
                            <a:srgbClr val="00B0F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en-US" sz="2200" b="1" dirty="0" smtClean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3861" y="872216"/>
                <a:ext cx="3456384" cy="9199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409814" y="1903808"/>
                <a:ext cx="3981297" cy="4700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𝟑</m:t>
                          </m:r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𝒚</m:t>
                          </m:r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𝟕</m:t>
                          </m:r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𝟐𝟓</m:t>
                      </m:r>
                    </m:oMath>
                  </m:oMathPara>
                </a14:m>
                <a:endParaRPr lang="en-US" sz="24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814" y="1903808"/>
                <a:ext cx="3981297" cy="470000"/>
              </a:xfrm>
              <a:prstGeom prst="rect">
                <a:avLst/>
              </a:prstGeom>
              <a:blipFill rotWithShape="1">
                <a:blip r:embed="rId6"/>
                <a:stretch>
                  <a:fillRect b="-194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545223" y="1869503"/>
                <a:ext cx="3524683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/>
                        </a:rPr>
                        <m:t>𝑂</m:t>
                      </m:r>
                      <m:d>
                        <m:dPr>
                          <m:ctrlPr>
                            <a:rPr lang="en-US" i="1" dirty="0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3</m:t>
                          </m:r>
                          <m:r>
                            <a:rPr lang="en-US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;−7</m:t>
                          </m:r>
                        </m:e>
                      </m:d>
                      <m:r>
                        <a:rPr lang="en-US" b="0" i="1" dirty="0" smtClean="0">
                          <a:latin typeface="Cambria Math"/>
                        </a:rPr>
                        <m:t>,  </m:t>
                      </m:r>
                      <m:r>
                        <a:rPr lang="en-US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𝑹</m:t>
                      </m:r>
                      <m:r>
                        <a:rPr lang="en-US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𝟓</m:t>
                      </m:r>
                      <m:r>
                        <a:rPr lang="en-US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5223" y="1869503"/>
                <a:ext cx="3524683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51929" y="3843109"/>
                <a:ext cx="8707749" cy="8438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Berilgan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qonuniyatlardan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/>
                        <a:cs typeface="Arial" pitchFamily="34" charset="0"/>
                      </a:rPr>
                      <m:t>𝑡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ni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topamiz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: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 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𝒕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ru-RU" sz="2400" b="1" i="1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1" i="1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  <m:t>𝒙</m:t>
                            </m:r>
                            <m:r>
                              <a:rPr lang="en-US" sz="2400" b="1" i="1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sz="2400" b="1" i="1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400" b="1" i="1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  <m:t>𝟕</m:t>
                            </m:r>
                          </m:den>
                        </m:f>
                      </m:e>
                    </m:rad>
                    <m:r>
                      <a:rPr lang="en-US" sz="2400" b="1" i="1">
                        <a:solidFill>
                          <a:srgbClr val="00B0F0"/>
                        </a:solidFill>
                        <a:latin typeface="Cambria Math"/>
                      </a:rPr>
                      <m:t>,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𝒕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𝒚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endParaRPr lang="ru-RU" sz="2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929" y="3843109"/>
                <a:ext cx="8707749" cy="843885"/>
              </a:xfrm>
              <a:prstGeom prst="rect">
                <a:avLst/>
              </a:prstGeom>
              <a:blipFill rotWithShape="1">
                <a:blip r:embed="rId8"/>
                <a:stretch>
                  <a:fillRect l="-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19231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5" grpId="0"/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-14578" y="30028"/>
            <a:ext cx="91439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799257" y="995956"/>
                <a:ext cx="2655466" cy="7861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uz-Latn-UZ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uz-Latn-UZ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uz-Latn-UZ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uz-Latn-UZ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uz-Latn-UZ" sz="2400" b="1" i="1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uz-Latn-UZ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𝒚</m:t>
                          </m:r>
                          <m:r>
                            <a:rPr lang="uz-Latn-UZ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uz-Latn-UZ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𝟖</m:t>
                          </m:r>
                        </m:num>
                        <m:den>
                          <m:r>
                            <a:rPr lang="uz-Latn-UZ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9257" y="995956"/>
                <a:ext cx="2655466" cy="78617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2619375" y="5981700"/>
            <a:ext cx="161925" cy="22860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4932040" y="1180892"/>
                <a:ext cx="307120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2400" i="1">
                          <a:latin typeface="Cambria Math"/>
                        </a:rPr>
                        <m:t>5</m:t>
                      </m:r>
                      <m:r>
                        <a:rPr lang="uz-Latn-UZ" sz="2400" i="1">
                          <a:latin typeface="Cambria Math"/>
                        </a:rPr>
                        <m:t>𝑥</m:t>
                      </m:r>
                      <m:r>
                        <a:rPr lang="uz-Latn-UZ" sz="2400" i="1">
                          <a:latin typeface="Cambria Math"/>
                        </a:rPr>
                        <m:t>−5=3</m:t>
                      </m:r>
                      <m:r>
                        <a:rPr lang="uz-Latn-UZ" sz="2400" i="1">
                          <a:latin typeface="Cambria Math"/>
                        </a:rPr>
                        <m:t>𝑦</m:t>
                      </m:r>
                      <m:r>
                        <a:rPr lang="uz-Latn-UZ" sz="2400" i="1">
                          <a:latin typeface="Cambria Math"/>
                        </a:rPr>
                        <m:t>−24</m:t>
                      </m:r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040" y="1180892"/>
                <a:ext cx="3071206" cy="461665"/>
              </a:xfrm>
              <a:prstGeom prst="rect">
                <a:avLst/>
              </a:prstGeom>
              <a:blipFill rotWithShape="1">
                <a:blip r:embed="rId3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482510" y="1180892"/>
                <a:ext cx="1327733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𝒕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𝒕</m:t>
                      </m:r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510" y="1180892"/>
                <a:ext cx="1327733" cy="4616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73043" y="2038788"/>
                <a:ext cx="2771767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2400" i="1">
                          <a:latin typeface="Cambria Math"/>
                        </a:rPr>
                        <m:t>5</m:t>
                      </m:r>
                      <m:r>
                        <a:rPr lang="uz-Latn-UZ" sz="2400" i="1">
                          <a:latin typeface="Cambria Math"/>
                        </a:rPr>
                        <m:t>𝑥</m:t>
                      </m:r>
                      <m:r>
                        <a:rPr lang="uz-Latn-UZ" sz="2400" i="1">
                          <a:latin typeface="Cambria Math"/>
                        </a:rPr>
                        <m:t>−3</m:t>
                      </m:r>
                      <m:r>
                        <a:rPr lang="uz-Latn-UZ" sz="2400" i="1">
                          <a:latin typeface="Cambria Math"/>
                        </a:rPr>
                        <m:t>𝑦</m:t>
                      </m:r>
                      <m:r>
                        <a:rPr lang="uz-Latn-UZ" sz="2400" i="1">
                          <a:latin typeface="Cambria Math"/>
                        </a:rPr>
                        <m:t>+19=0</m:t>
                      </m:r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43" y="2038788"/>
                <a:ext cx="2771767" cy="461665"/>
              </a:xfrm>
              <a:prstGeom prst="rect">
                <a:avLst/>
              </a:prstGeom>
              <a:blipFill rotWithShape="1">
                <a:blip r:embed="rId5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3059832" y="2083716"/>
                <a:ext cx="259228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𝟑</m:t>
                      </m:r>
                      <m:r>
                        <a:rPr lang="uz-Latn-UZ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𝒚</m:t>
                      </m:r>
                      <m:r>
                        <a:rPr lang="uz-Latn-UZ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r>
                        <a:rPr lang="uz-Latn-UZ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𝟓</m:t>
                      </m:r>
                      <m:r>
                        <a:rPr lang="uz-Latn-UZ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𝒙</m:t>
                      </m:r>
                      <m:r>
                        <a:rPr lang="uz-Latn-UZ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+</m:t>
                      </m:r>
                      <m:r>
                        <a:rPr lang="uz-Latn-UZ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𝟏𝟗</m:t>
                      </m:r>
                    </m:oMath>
                  </m:oMathPara>
                </a14:m>
                <a:endParaRPr lang="ru-RU" sz="2400" b="1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2083716"/>
                <a:ext cx="2592288" cy="461665"/>
              </a:xfrm>
              <a:prstGeom prst="rect">
                <a:avLst/>
              </a:prstGeom>
              <a:blipFill rotWithShape="1">
                <a:blip r:embed="rId6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5652120" y="1872779"/>
                <a:ext cx="2160240" cy="7936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𝒚</m:t>
                      </m:r>
                      <m:r>
                        <a:rPr lang="uz-Latn-UZ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uz-Latn-UZ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uz-Latn-UZ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uz-Latn-UZ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𝒙</m:t>
                      </m:r>
                      <m:r>
                        <a:rPr lang="uz-Latn-UZ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uz-Latn-UZ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𝟏𝟗</m:t>
                          </m:r>
                        </m:num>
                        <m:den>
                          <m:r>
                            <a:rPr lang="uz-Latn-UZ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1872779"/>
                <a:ext cx="2160240" cy="79367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114435" y="2787774"/>
                <a:ext cx="8909616" cy="10602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2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uz-Latn-UZ" sz="22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-misol</a:t>
                </a:r>
                <a:r>
                  <a:rPr lang="en-US" sz="22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uz-Latn-UZ" sz="22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uz-Latn-UZ" sz="2200" dirty="0" smtClean="0">
                    <a:latin typeface="Arial" pitchFamily="34" charset="0"/>
                    <a:cs typeface="Arial" pitchFamily="34" charset="0"/>
                  </a:rPr>
                  <a:t> 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200" i="1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200" i="1">
                                <a:latin typeface="Cambria Math"/>
                              </a:rPr>
                            </m:ctrlPr>
                          </m:eqArrPr>
                          <m:e>
                            <m:r>
                              <a:rPr lang="uz-Latn-UZ" sz="2200" b="1" i="1" smtClean="0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  <m:t>𝒙</m:t>
                            </m:r>
                            <m:r>
                              <a:rPr lang="uz-Latn-UZ" sz="2200" b="1" i="1" smtClean="0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  <m:t>=</m:t>
                            </m:r>
                            <m:r>
                              <a:rPr lang="uz-Latn-UZ" sz="2200" b="1" i="1" smtClean="0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  <m:t>𝟑</m:t>
                            </m:r>
                            <m:r>
                              <a:rPr lang="uz-Latn-UZ" sz="2200" b="1" i="1" smtClean="0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uz-Latn-UZ" sz="2200" b="1" i="1" smtClean="0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  <m:t>𝟓</m:t>
                            </m:r>
                            <m:r>
                              <a:rPr lang="uz-Latn-UZ" sz="2200" b="1" i="1" smtClean="0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  <m:t>𝒔𝒊𝒏𝒕</m:t>
                            </m:r>
                          </m:e>
                          <m:e>
                            <m:r>
                              <a:rPr lang="uz-Latn-UZ" sz="22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𝒚</m:t>
                            </m:r>
                            <m:r>
                              <a:rPr lang="uz-Latn-UZ" sz="22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=−</m:t>
                            </m:r>
                            <m:r>
                              <a:rPr lang="uz-Latn-UZ" sz="22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𝟕</m:t>
                            </m:r>
                            <m:r>
                              <a:rPr lang="uz-Latn-UZ" sz="22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uz-Latn-UZ" sz="22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𝟓</m:t>
                            </m:r>
                            <m:r>
                              <a:rPr lang="uz-Latn-UZ" sz="22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𝒄𝒐𝒔𝒕</m:t>
                            </m:r>
                          </m:e>
                        </m:eqArr>
                      </m:e>
                    </m:d>
                  </m:oMath>
                </a14:m>
                <a:r>
                  <a:rPr lang="uz-Latn-UZ" sz="2200" dirty="0">
                    <a:latin typeface="Arial" pitchFamily="34" charset="0"/>
                    <a:cs typeface="Arial" pitchFamily="34" charset="0"/>
                  </a:rPr>
                  <a:t>  parametrik ko‘rinishda berilgan funksiya grafigi </a:t>
                </a:r>
                <a:r>
                  <a:rPr lang="uz-Latn-UZ" sz="2200" dirty="0" smtClean="0">
                    <a:latin typeface="Arial" pitchFamily="34" charset="0"/>
                    <a:cs typeface="Arial" pitchFamily="34" charset="0"/>
                  </a:rPr>
                  <a:t>qand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a</a:t>
                </a:r>
                <a:r>
                  <a:rPr lang="uz-Latn-UZ" sz="2200" dirty="0" smtClean="0">
                    <a:latin typeface="Arial" pitchFamily="34" charset="0"/>
                    <a:cs typeface="Arial" pitchFamily="34" charset="0"/>
                  </a:rPr>
                  <a:t>y </a:t>
                </a:r>
                <a:r>
                  <a:rPr lang="uz-Latn-UZ" sz="2200" dirty="0">
                    <a:latin typeface="Arial" pitchFamily="34" charset="0"/>
                    <a:cs typeface="Arial" pitchFamily="34" charset="0"/>
                  </a:rPr>
                  <a:t>chiziq bo‘ladi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?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435" y="2787774"/>
                <a:ext cx="8909616" cy="1060227"/>
              </a:xfrm>
              <a:prstGeom prst="rect">
                <a:avLst/>
              </a:prstGeom>
              <a:blipFill rotWithShape="1">
                <a:blip r:embed="rId8"/>
                <a:stretch>
                  <a:fillRect l="-890" b="-109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15685" y="3939902"/>
                <a:ext cx="8772531" cy="5813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Berilgan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tengliklardan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rgbClr val="00B050"/>
                        </a:solidFill>
                        <a:latin typeface="Cambria Math"/>
                      </a:rPr>
                      <m:t>𝒔𝒊𝒏𝒕</m:t>
                    </m:r>
                    <m:r>
                      <a:rPr lang="en-US" sz="2200" b="1" i="1" smtClean="0">
                        <a:solidFill>
                          <a:srgbClr val="00B05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2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2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sz="22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2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𝟑</m:t>
                        </m:r>
                      </m:num>
                      <m:den>
                        <m:r>
                          <a:rPr lang="en-US" sz="22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𝟓</m:t>
                        </m:r>
                      </m:den>
                    </m:f>
                    <m:r>
                      <a:rPr lang="en-US" sz="2200" i="1">
                        <a:latin typeface="Cambria Math"/>
                      </a:rPr>
                      <m:t>, </m:t>
                    </m:r>
                    <m:r>
                      <a:rPr lang="en-US" sz="2200" b="1" i="1" smtClean="0">
                        <a:latin typeface="Cambria Math"/>
                      </a:rPr>
                      <m:t> 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𝒄𝒐𝒔𝒕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𝒚</m:t>
                        </m:r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𝟕</m:t>
                        </m:r>
                      </m:num>
                      <m:den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ekanini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topamiz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685" y="3939902"/>
                <a:ext cx="8772531" cy="581378"/>
              </a:xfrm>
              <a:prstGeom prst="rect">
                <a:avLst/>
              </a:prstGeom>
              <a:blipFill rotWithShape="1">
                <a:blip r:embed="rId9"/>
                <a:stretch>
                  <a:fillRect b="-6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2230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/>
      <p:bldP spid="17" grpId="0"/>
      <p:bldP spid="18" grpId="0"/>
      <p:bldP spid="19" grpId="0"/>
      <p:bldP spid="21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bject 2"/>
          <p:cNvSpPr/>
          <p:nvPr/>
        </p:nvSpPr>
        <p:spPr>
          <a:xfrm>
            <a:off x="-25347" y="-2232"/>
            <a:ext cx="9169347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0131" algn="ctr"/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-2232"/>
            <a:ext cx="1847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724641" y="749061"/>
                <a:ext cx="2150121" cy="10016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𝒚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000" i="1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sz="2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ru-RU" sz="20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sz="20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0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20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𝟕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ru-RU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4641" y="749061"/>
                <a:ext cx="2150121" cy="100168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81735" y="1775170"/>
                <a:ext cx="9219083" cy="11392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4-misol.  </a:t>
                </a:r>
                <a14:m>
                  <m:oMath xmlns:m="http://schemas.openxmlformats.org/officeDocument/2006/math">
                    <m:r>
                      <a:rPr lang="en-US" sz="2400" b="0" i="0" dirty="0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d>
                      <m:dPr>
                        <m:begChr m:val="{"/>
                        <m:endChr m:val=""/>
                        <m:ctrlPr>
                          <a:rPr lang="en-US" sz="2400" i="1" dirty="0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400" i="1" dirty="0" smtClean="0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r>
                              <a:rPr lang="en-US" sz="2400" i="1" dirty="0">
                                <a:latin typeface="Cambria Math"/>
                              </a:rPr>
                              <m:t>𝑥</m:t>
                            </m:r>
                            <m:r>
                              <a:rPr lang="en-US" sz="2400" i="1" dirty="0">
                                <a:latin typeface="Cambria Math"/>
                              </a:rPr>
                              <m:t>=4</m:t>
                            </m:r>
                            <m:r>
                              <a:rPr lang="en-US" sz="2400" i="1" dirty="0">
                                <a:latin typeface="Cambria Math"/>
                              </a:rPr>
                              <m:t>𝑠𝑖𝑛𝑡</m:t>
                            </m:r>
                          </m:e>
                          <m:e>
                            <m:r>
                              <a:rPr lang="en-US" sz="2400" i="1" dirty="0">
                                <a:latin typeface="Cambria Math"/>
                              </a:rPr>
                              <m:t>𝑦</m:t>
                            </m:r>
                            <m:r>
                              <a:rPr lang="en-US" sz="2400" i="1" dirty="0">
                                <a:latin typeface="Cambria Math"/>
                              </a:rPr>
                              <m:t>=3</m:t>
                            </m:r>
                            <m:r>
                              <a:rPr lang="en-US" sz="2400" i="1" dirty="0">
                                <a:latin typeface="Cambria Math"/>
                              </a:rPr>
                              <m:t>𝑐𝑜𝑠𝑡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parametrik 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ko‘rinishda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funksiya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grafigi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chiziq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yerda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0≤</m:t>
                    </m:r>
                    <m:r>
                      <a:rPr lang="en-US" sz="2400" i="1">
                        <a:latin typeface="Cambria Math"/>
                      </a:rPr>
                      <m:t>𝑡</m:t>
                    </m:r>
                    <m:r>
                      <a:rPr lang="en-US" sz="2400" i="1">
                        <a:latin typeface="Cambria Math"/>
                      </a:rPr>
                      <m:t>≤2</m:t>
                    </m:r>
                    <m:r>
                      <a:rPr lang="en-US" sz="2400" i="1">
                        <a:latin typeface="Cambria Math"/>
                      </a:rPr>
                      <m:t>𝜋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Cyrl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35" y="1775170"/>
                <a:ext cx="9219083" cy="1139286"/>
              </a:xfrm>
              <a:prstGeom prst="rect">
                <a:avLst/>
              </a:prstGeom>
              <a:blipFill rotWithShape="1">
                <a:blip r:embed="rId4"/>
                <a:stretch>
                  <a:fillRect l="-991" b="-117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4451115" y="827960"/>
                <a:ext cx="1944216" cy="8438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rgbClr val="7030A0"/>
                        </a:solidFill>
                        <a:latin typeface="Cambria Math"/>
                      </a:rPr>
                      <m:t>𝐲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𝟑</m:t>
                    </m:r>
                    <m:rad>
                      <m:radPr>
                        <m:degHide m:val="on"/>
                        <m:ctrlPr>
                          <a:rPr lang="ru-RU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ru-RU" sz="24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𝒙</m:t>
                            </m:r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𝟕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2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1115" y="827960"/>
                <a:ext cx="1944216" cy="84388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84731" y="2946316"/>
                <a:ext cx="8779757" cy="5809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uz-Latn-UZ" sz="2400" dirty="0">
                    <a:latin typeface="Arial" pitchFamily="34" charset="0"/>
                    <a:cs typeface="Arial" pitchFamily="34" charset="0"/>
                  </a:rPr>
                  <a:t>Berilgan tengliklardan </a:t>
                </a:r>
                <a14:m>
                  <m:oMath xmlns:m="http://schemas.openxmlformats.org/officeDocument/2006/math">
                    <m:r>
                      <a:rPr lang="uz-Latn-UZ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𝒔𝒊𝒏𝒕</m:t>
                    </m:r>
                    <m:r>
                      <a:rPr lang="uz-Latn-UZ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uz-Latn-UZ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𝒙</m:t>
                        </m:r>
                      </m:num>
                      <m:den>
                        <m:r>
                          <a:rPr lang="uz-Latn-UZ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𝟒</m:t>
                        </m:r>
                      </m:den>
                    </m:f>
                    <m:r>
                      <a:rPr lang="uz-Latn-UZ" sz="2400" i="1">
                        <a:latin typeface="Cambria Math"/>
                      </a:rPr>
                      <m:t> </m:t>
                    </m:r>
                  </m:oMath>
                </a14:m>
                <a:r>
                  <a:rPr lang="uz-Latn-UZ" sz="2400" dirty="0">
                    <a:latin typeface="Arial" pitchFamily="34" charset="0"/>
                    <a:cs typeface="Arial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uz-Latn-UZ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𝒄𝒐𝒔𝒕</m:t>
                    </m:r>
                    <m:r>
                      <a:rPr lang="uz-Latn-UZ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uz-Latn-UZ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𝒚</m:t>
                        </m:r>
                      </m:num>
                      <m:den>
                        <m:r>
                          <a:rPr lang="uz-Latn-UZ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uz-Latn-UZ" sz="2400" dirty="0">
                    <a:latin typeface="Arial" pitchFamily="34" charset="0"/>
                    <a:cs typeface="Arial" pitchFamily="34" charset="0"/>
                  </a:rPr>
                  <a:t> ekanini topamiz.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31" y="2946316"/>
                <a:ext cx="8779757" cy="580928"/>
              </a:xfrm>
              <a:prstGeom prst="rect">
                <a:avLst/>
              </a:prstGeom>
              <a:blipFill rotWithShape="1">
                <a:blip r:embed="rId6"/>
                <a:stretch>
                  <a:fillRect l="-1041" t="-1042" b="-9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62049" y="3694948"/>
                <a:ext cx="2779800" cy="4971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uz-Latn-UZ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𝒔𝒊𝒏</m:t>
                          </m:r>
                        </m:e>
                        <m:sup>
                          <m:r>
                            <a:rPr lang="uz-Latn-UZ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sz="2400" b="1" i="1">
                          <a:solidFill>
                            <a:srgbClr val="00B050"/>
                          </a:solidFill>
                          <a:latin typeface="Cambria Math"/>
                        </a:rPr>
                        <m:t>𝒕</m:t>
                      </m:r>
                      <m:r>
                        <a:rPr lang="uz-Latn-UZ" sz="2400" b="1" i="1">
                          <a:solidFill>
                            <a:srgbClr val="00B05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𝒄𝒐𝒔𝒕</m:t>
                          </m:r>
                        </m:e>
                        <m:sup>
                          <m:r>
                            <a:rPr lang="uz-Latn-UZ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sz="2400" b="1" i="1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r>
                        <a:rPr lang="uz-Latn-UZ" sz="2400" b="1" i="1">
                          <a:solidFill>
                            <a:srgbClr val="00B05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049" y="3694948"/>
                <a:ext cx="2779800" cy="49718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215520" y="3527244"/>
                <a:ext cx="2471189" cy="8125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uz-Latn-UZ" sz="24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2400" b="1" i="1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uz-Latn-UZ" sz="2400" b="1" i="1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  <m:t>𝒙</m:t>
                                  </m:r>
                                </m:num>
                                <m:den>
                                  <m:r>
                                    <a:rPr lang="uz-Latn-UZ" sz="2400" b="1" i="1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  <m:t>𝟒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uz-Latn-UZ" sz="24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sz="2400" b="1" i="1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4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uz-Latn-UZ" sz="24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2400" b="1" i="1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uz-Latn-UZ" sz="2400" b="1" i="1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  <m:t>𝒚</m:t>
                                  </m:r>
                                </m:num>
                                <m:den>
                                  <m:r>
                                    <a:rPr lang="uz-Latn-UZ" sz="2400" b="1" i="1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  <m:t>𝟑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uz-Latn-UZ" sz="24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sz="2400" b="1" i="1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r>
                        <a:rPr lang="uz-Latn-UZ" sz="2400" b="1" i="1">
                          <a:solidFill>
                            <a:srgbClr val="7030A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4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520" y="3527244"/>
                <a:ext cx="2471189" cy="81253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6084168" y="3527244"/>
                <a:ext cx="1987980" cy="8428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4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uz-Latn-UZ" sz="24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uz-Latn-UZ" sz="24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uz-Latn-UZ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𝟏𝟔</m:t>
                          </m:r>
                        </m:den>
                      </m:f>
                      <m:r>
                        <a:rPr lang="uz-Latn-UZ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4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uz-Latn-UZ" sz="24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e>
                            <m:sup>
                              <m:r>
                                <a:rPr lang="uz-Latn-UZ" sz="24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uz-Latn-UZ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𝟗</m:t>
                          </m:r>
                        </m:den>
                      </m:f>
                      <m:r>
                        <a:rPr lang="uz-Latn-UZ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uz-Latn-UZ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𝟏</m:t>
                      </m:r>
                      <m:r>
                        <a:rPr lang="uz-Latn-UZ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4168" y="3527244"/>
                <a:ext cx="1987980" cy="84285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92365" y="4370103"/>
                <a:ext cx="8944131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uz-Latn-UZ" sz="1800" dirty="0">
                    <a:latin typeface="Arial" pitchFamily="34" charset="0"/>
                    <a:cs typeface="Arial" pitchFamily="34" charset="0"/>
                  </a:rPr>
                  <a:t>Bu tenglama bilan berilgan nuqtalar to‘plami markazi koordinata boshida va yarim o‘qlari </a:t>
                </a:r>
                <a14:m>
                  <m:oMath xmlns:m="http://schemas.openxmlformats.org/officeDocument/2006/math">
                    <m:r>
                      <a:rPr lang="uz-Latn-UZ" sz="1800" b="1" i="1" dirty="0" smtClean="0">
                        <a:solidFill>
                          <a:srgbClr val="00B0F0"/>
                        </a:solidFill>
                        <a:latin typeface="Cambria Math"/>
                        <a:cs typeface="Arial" pitchFamily="34" charset="0"/>
                      </a:rPr>
                      <m:t>𝒂</m:t>
                    </m:r>
                    <m:r>
                      <a:rPr lang="uz-Latn-UZ" sz="1800" b="1" i="1" dirty="0" smtClean="0">
                        <a:solidFill>
                          <a:srgbClr val="00B0F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uz-Latn-UZ" sz="1800" b="1" i="1" dirty="0" smtClean="0">
                        <a:solidFill>
                          <a:srgbClr val="00B0F0"/>
                        </a:solidFill>
                        <a:latin typeface="Cambria Math"/>
                        <a:cs typeface="Arial" pitchFamily="34" charset="0"/>
                      </a:rPr>
                      <m:t>𝟒</m:t>
                    </m:r>
                    <m:r>
                      <a:rPr lang="uz-Latn-UZ" sz="1800" b="1" i="1" dirty="0" smtClean="0">
                        <a:solidFill>
                          <a:srgbClr val="00B0F0"/>
                        </a:solidFill>
                        <a:latin typeface="Cambria Math"/>
                        <a:cs typeface="Arial" pitchFamily="34" charset="0"/>
                      </a:rPr>
                      <m:t>, </m:t>
                    </m:r>
                    <m:r>
                      <a:rPr lang="uz-Latn-UZ" sz="1800" b="1" i="1" dirty="0" smtClean="0">
                        <a:solidFill>
                          <a:srgbClr val="00B0F0"/>
                        </a:solidFill>
                        <a:latin typeface="Cambria Math"/>
                        <a:cs typeface="Arial" pitchFamily="34" charset="0"/>
                      </a:rPr>
                      <m:t>𝒃</m:t>
                    </m:r>
                    <m:r>
                      <a:rPr lang="uz-Latn-UZ" sz="1800" b="1" i="1" dirty="0" smtClean="0">
                        <a:solidFill>
                          <a:srgbClr val="00B0F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uz-Latn-UZ" sz="1800" b="1" i="1" dirty="0" smtClean="0">
                        <a:solidFill>
                          <a:srgbClr val="00B0F0"/>
                        </a:solidFill>
                        <a:latin typeface="Cambria Math"/>
                        <a:cs typeface="Arial" pitchFamily="34" charset="0"/>
                      </a:rPr>
                      <m:t>𝟑</m:t>
                    </m:r>
                    <m:r>
                      <a:rPr lang="uz-Latn-UZ" sz="1800" b="1" i="1" dirty="0" smtClean="0">
                        <a:solidFill>
                          <a:srgbClr val="00B0F0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uz-Latn-UZ" sz="1800" dirty="0">
                    <a:latin typeface="Arial" pitchFamily="34" charset="0"/>
                    <a:cs typeface="Arial" pitchFamily="34" charset="0"/>
                  </a:rPr>
                  <a:t>bo’lgan </a:t>
                </a:r>
                <a:r>
                  <a:rPr lang="uz-Latn-UZ" sz="1800" b="1" i="1" dirty="0">
                    <a:solidFill>
                      <a:srgbClr val="00B0F0"/>
                    </a:solidFill>
                    <a:latin typeface="Arial" pitchFamily="34" charset="0"/>
                    <a:cs typeface="Arial" pitchFamily="34" charset="0"/>
                  </a:rPr>
                  <a:t>ellips</a:t>
                </a:r>
                <a:r>
                  <a:rPr lang="uz-Latn-UZ" sz="1800" dirty="0">
                    <a:latin typeface="Arial" pitchFamily="34" charset="0"/>
                    <a:cs typeface="Arial" pitchFamily="34" charset="0"/>
                  </a:rPr>
                  <a:t> deb nomlanadi.</a:t>
                </a:r>
                <a:endParaRPr lang="ru-RU" sz="1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65" y="4370103"/>
                <a:ext cx="8944131" cy="646331"/>
              </a:xfrm>
              <a:prstGeom prst="rect">
                <a:avLst/>
              </a:prstGeom>
              <a:blipFill rotWithShape="1">
                <a:blip r:embed="rId10"/>
                <a:stretch>
                  <a:fillRect t="-4717" b="-141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19174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3" grpId="0"/>
      <p:bldP spid="4" grpId="0"/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0131" algn="ctr"/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495" y="740480"/>
            <a:ext cx="910850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173-mashq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id-ID" sz="2200" dirty="0" smtClean="0">
                <a:latin typeface="Arial" pitchFamily="34" charset="0"/>
                <a:cs typeface="Arial" pitchFamily="34" charset="0"/>
              </a:rPr>
              <a:t>Moddiy </a:t>
            </a:r>
            <a:r>
              <a:rPr lang="id-ID" sz="2200" dirty="0">
                <a:latin typeface="Arial" pitchFamily="34" charset="0"/>
                <a:cs typeface="Arial" pitchFamily="34" charset="0"/>
              </a:rPr>
              <a:t>nuqtaning koordinatalari parametrik ko‘rinishda berilgan. </a:t>
            </a:r>
            <a:r>
              <a:rPr lang="id-ID" sz="2200" dirty="0" smtClean="0">
                <a:latin typeface="Arial" pitchFamily="34" charset="0"/>
                <a:cs typeface="Arial" pitchFamily="34" charset="0"/>
              </a:rPr>
              <a:t>Bu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d-ID" sz="2200" dirty="0" smtClean="0">
                <a:latin typeface="Arial" pitchFamily="34" charset="0"/>
                <a:cs typeface="Arial" pitchFamily="34" charset="0"/>
              </a:rPr>
              <a:t>moddiy </a:t>
            </a:r>
            <a:r>
              <a:rPr lang="id-ID" sz="2200" dirty="0">
                <a:latin typeface="Arial" pitchFamily="34" charset="0"/>
                <a:cs typeface="Arial" pitchFamily="34" charset="0"/>
              </a:rPr>
              <a:t>nuqta harakati davomida chizgan chiziqning (moddiy nuqta </a:t>
            </a:r>
            <a:r>
              <a:rPr lang="id-ID" sz="2200" dirty="0" smtClean="0">
                <a:latin typeface="Arial" pitchFamily="34" charset="0"/>
                <a:cs typeface="Arial" pitchFamily="34" charset="0"/>
              </a:rPr>
              <a:t>trayektoriyasining</a:t>
            </a:r>
            <a:r>
              <a:rPr lang="id-ID" sz="2200" dirty="0">
                <a:latin typeface="Arial" pitchFamily="34" charset="0"/>
                <a:cs typeface="Arial" pitchFamily="34" charset="0"/>
              </a:rPr>
              <a:t>) formulasini toping. 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16174" y="1872307"/>
                <a:ext cx="2044278" cy="7147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dirty="0" smtClean="0">
                          <a:latin typeface="Cambria Math"/>
                          <a:cs typeface="Arial" panose="020B0604020202020204" pitchFamily="34" charset="0"/>
                        </a:rPr>
                        <m:t>1) 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2200" i="1" dirty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200" i="1" dirty="0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r>
                                <a:rPr lang="en-US" sz="2200" b="0" i="1" dirty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200" b="0" i="1" dirty="0">
                                  <a:latin typeface="Cambria Math"/>
                                </a:rPr>
                                <m:t>=2</m:t>
                              </m:r>
                              <m:r>
                                <a:rPr lang="en-US" sz="2200" b="0" i="1" dirty="0" smtClean="0"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sz="2200" b="0" i="1" dirty="0" smtClean="0">
                                  <a:latin typeface="Cambria Math"/>
                                </a:rPr>
                                <m:t>+1</m:t>
                              </m:r>
                            </m:e>
                            <m:e>
                              <m:r>
                                <a:rPr lang="en-US" sz="2200" b="0" i="1" dirty="0">
                                  <a:latin typeface="Cambria Math"/>
                                </a:rPr>
                                <m:t>𝑦</m:t>
                              </m:r>
                              <m:r>
                                <a:rPr lang="en-US" sz="2200" b="0" i="1" dirty="0">
                                  <a:latin typeface="Cambria Math"/>
                                </a:rPr>
                                <m:t>=4</m:t>
                              </m:r>
                              <m:r>
                                <a:rPr lang="en-US" sz="2200" b="0" i="1" dirty="0" smtClean="0"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sz="2200" b="0" i="1" dirty="0" smtClean="0">
                                  <a:latin typeface="Cambria Math"/>
                                </a:rPr>
                                <m:t>+8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200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174" y="1872307"/>
                <a:ext cx="2044278" cy="71474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5496" y="2625222"/>
                <a:ext cx="8775289" cy="5813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uz-Latn-UZ" sz="2200" dirty="0" smtClean="0">
                    <a:latin typeface="Arial" pitchFamily="34" charset="0"/>
                    <a:cs typeface="Arial" pitchFamily="34" charset="0"/>
                  </a:rPr>
                  <a:t>Tenglamalardan </a:t>
                </a:r>
                <a14:m>
                  <m:oMath xmlns:m="http://schemas.openxmlformats.org/officeDocument/2006/math">
                    <m:r>
                      <a:rPr lang="uz-Latn-UZ" sz="2200" i="1" dirty="0" smtClean="0">
                        <a:latin typeface="Cambria Math"/>
                        <a:cs typeface="Arial" pitchFamily="34" charset="0"/>
                      </a:rPr>
                      <m:t>𝑡</m:t>
                    </m:r>
                  </m:oMath>
                </a14:m>
                <a:r>
                  <a:rPr lang="uz-Latn-UZ" sz="2200" dirty="0">
                    <a:latin typeface="Arial" pitchFamily="34" charset="0"/>
                    <a:cs typeface="Arial" pitchFamily="34" charset="0"/>
                  </a:rPr>
                  <a:t>  parametrni topamiz:</a:t>
                </a:r>
                <a14:m>
                  <m:oMath xmlns:m="http://schemas.openxmlformats.org/officeDocument/2006/math">
                    <m:r>
                      <a:rPr lang="uz-Latn-UZ" sz="2200" i="1">
                        <a:latin typeface="Cambria Math"/>
                      </a:rPr>
                      <m:t> </m:t>
                    </m:r>
                    <m:r>
                      <a:rPr lang="uz-Latn-UZ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𝒕</m:t>
                    </m:r>
                    <m:r>
                      <a:rPr lang="uz-Latn-UZ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uz-Latn-UZ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uz-Latn-UZ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uz-Latn-UZ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2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uz-Latn-UZ" sz="2200" i="1">
                        <a:latin typeface="Cambria Math"/>
                      </a:rPr>
                      <m:t> </m:t>
                    </m:r>
                    <m:r>
                      <a:rPr lang="uz-Latn-UZ" sz="2200" i="1">
                        <a:latin typeface="Cambria Math"/>
                      </a:rPr>
                      <m:t>𝑣𝑎</m:t>
                    </m:r>
                    <m:r>
                      <a:rPr lang="uz-Latn-UZ" sz="2200" i="1">
                        <a:latin typeface="Cambria Math"/>
                      </a:rPr>
                      <m:t> </m:t>
                    </m:r>
                    <m:r>
                      <a:rPr lang="uz-Latn-UZ" sz="2200" b="1" i="1" smtClean="0">
                        <a:solidFill>
                          <a:srgbClr val="002060"/>
                        </a:solidFill>
                        <a:latin typeface="Cambria Math"/>
                      </a:rPr>
                      <m:t>𝒕</m:t>
                    </m:r>
                    <m:r>
                      <a:rPr lang="uz-Latn-UZ" sz="22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uz-Latn-UZ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𝒚</m:t>
                        </m:r>
                        <m:r>
                          <a:rPr lang="uz-Latn-UZ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uz-Latn-UZ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𝟖</m:t>
                        </m:r>
                      </m:num>
                      <m:den>
                        <m:r>
                          <a:rPr lang="en-US" sz="22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𝟒</m:t>
                        </m:r>
                      </m:den>
                    </m:f>
                    <m:r>
                      <a:rPr lang="uz-Latn-UZ" sz="2200" b="1" i="1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uz-Latn-UZ" sz="2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2625222"/>
                <a:ext cx="8775289" cy="581378"/>
              </a:xfrm>
              <a:prstGeom prst="rect">
                <a:avLst/>
              </a:prstGeom>
              <a:blipFill rotWithShape="1">
                <a:blip r:embed="rId4"/>
                <a:stretch>
                  <a:fillRect b="-73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2015283" y="3203990"/>
                <a:ext cx="2655466" cy="7861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uz-Latn-UZ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uz-Latn-UZ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uz-Latn-UZ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uz-Latn-UZ" sz="2400" b="1" i="1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uz-Latn-UZ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𝒚</m:t>
                          </m:r>
                          <m:r>
                            <a:rPr lang="uz-Latn-UZ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uz-Latn-UZ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𝟖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5283" y="3203990"/>
                <a:ext cx="2655466" cy="78617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5148066" y="3388926"/>
                <a:ext cx="307120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4</m:t>
                      </m:r>
                      <m:r>
                        <a:rPr lang="uz-Latn-UZ" sz="2400" i="1">
                          <a:latin typeface="Cambria Math"/>
                        </a:rPr>
                        <m:t>𝑥</m:t>
                      </m:r>
                      <m:r>
                        <a:rPr lang="uz-Latn-UZ" sz="2400" i="1">
                          <a:latin typeface="Cambria Math"/>
                        </a:rPr>
                        <m:t>−4=2</m:t>
                      </m:r>
                      <m:r>
                        <a:rPr lang="uz-Latn-UZ" sz="2400" i="1">
                          <a:latin typeface="Cambria Math"/>
                        </a:rPr>
                        <m:t>𝑦</m:t>
                      </m:r>
                      <m:r>
                        <a:rPr lang="uz-Latn-UZ" sz="2400" i="1">
                          <a:latin typeface="Cambria Math"/>
                        </a:rPr>
                        <m:t>−16</m:t>
                      </m:r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6" y="3388926"/>
                <a:ext cx="3071206" cy="461665"/>
              </a:xfrm>
              <a:prstGeom prst="rect">
                <a:avLst/>
              </a:prstGeom>
              <a:blipFill rotWithShape="1">
                <a:blip r:embed="rId6"/>
                <a:stretch>
                  <a:fillRect b="-118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698536" y="3388926"/>
                <a:ext cx="1327733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𝒕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𝒕</m:t>
                      </m:r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536" y="3388926"/>
                <a:ext cx="1327733" cy="4616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289069" y="4246822"/>
                <a:ext cx="2771767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4</m:t>
                      </m:r>
                      <m:r>
                        <a:rPr lang="uz-Latn-UZ" sz="2400" i="1">
                          <a:latin typeface="Cambria Math"/>
                        </a:rPr>
                        <m:t>𝑥</m:t>
                      </m:r>
                      <m:r>
                        <a:rPr lang="uz-Latn-UZ" sz="2400" i="1">
                          <a:latin typeface="Cambria Math"/>
                        </a:rPr>
                        <m:t>−2</m:t>
                      </m:r>
                      <m:r>
                        <a:rPr lang="uz-Latn-UZ" sz="2400" i="1">
                          <a:latin typeface="Cambria Math"/>
                        </a:rPr>
                        <m:t>𝑦</m:t>
                      </m:r>
                      <m:r>
                        <a:rPr lang="uz-Latn-UZ" sz="2400" i="1">
                          <a:latin typeface="Cambria Math"/>
                        </a:rPr>
                        <m:t>+12=0</m:t>
                      </m:r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069" y="4246822"/>
                <a:ext cx="2771767" cy="461665"/>
              </a:xfrm>
              <a:prstGeom prst="rect">
                <a:avLst/>
              </a:prstGeom>
              <a:blipFill rotWithShape="1">
                <a:blip r:embed="rId8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3275858" y="4291750"/>
                <a:ext cx="259228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𝟐</m:t>
                      </m:r>
                      <m:r>
                        <a:rPr lang="uz-Latn-UZ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𝒚</m:t>
                      </m:r>
                      <m:r>
                        <a:rPr lang="uz-Latn-UZ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𝟒</m:t>
                      </m:r>
                      <m:r>
                        <a:rPr lang="uz-Latn-UZ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𝒙</m:t>
                      </m:r>
                      <m:r>
                        <a:rPr lang="uz-Latn-UZ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+</m:t>
                      </m:r>
                      <m:r>
                        <a:rPr lang="uz-Latn-UZ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𝟏𝟐</m:t>
                      </m:r>
                    </m:oMath>
                  </m:oMathPara>
                </a14:m>
                <a:endParaRPr lang="ru-RU" sz="2400" b="1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858" y="4291750"/>
                <a:ext cx="2592288" cy="461665"/>
              </a:xfrm>
              <a:prstGeom prst="rect">
                <a:avLst/>
              </a:prstGeom>
              <a:blipFill rotWithShape="1">
                <a:blip r:embed="rId9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5868146" y="4269323"/>
                <a:ext cx="216024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𝒚</m:t>
                      </m:r>
                      <m:r>
                        <a:rPr lang="uz-Latn-UZ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𝟐</m:t>
                      </m:r>
                      <m:r>
                        <a:rPr lang="uz-Latn-UZ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𝒙</m:t>
                      </m:r>
                      <m:r>
                        <a:rPr lang="uz-Latn-UZ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146" y="4269323"/>
                <a:ext cx="2160240" cy="461665"/>
              </a:xfrm>
              <a:prstGeom prst="rect">
                <a:avLst/>
              </a:prstGeom>
              <a:blipFill rotWithShape="1">
                <a:blip r:embed="rId10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3080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9" grpId="0"/>
      <p:bldP spid="10" grpId="0"/>
      <p:bldP spid="11" grpId="0"/>
      <p:bldP spid="12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0131" algn="ctr"/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0206" y="911347"/>
            <a:ext cx="91085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174-mashq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id-ID" sz="2400" dirty="0">
                <a:latin typeface="Arial" pitchFamily="34" charset="0"/>
                <a:cs typeface="Arial" pitchFamily="34" charset="0"/>
              </a:rPr>
              <a:t>Moddiy nuqta koordinatalari parametrik ko‘rinishda berilgan. </a:t>
            </a:r>
            <a:r>
              <a:rPr lang="id-ID" sz="2400" i="1" dirty="0">
                <a:latin typeface="Arial" pitchFamily="34" charset="0"/>
                <a:cs typeface="Arial" pitchFamily="34" charset="0"/>
              </a:rPr>
              <a:t>x </a:t>
            </a:r>
            <a:r>
              <a:rPr lang="id-ID" sz="2400" dirty="0">
                <a:latin typeface="Arial" pitchFamily="34" charset="0"/>
                <a:cs typeface="Arial" pitchFamily="34" charset="0"/>
              </a:rPr>
              <a:t>va </a:t>
            </a:r>
            <a:r>
              <a:rPr lang="id-ID" sz="2400" i="1" dirty="0" smtClean="0">
                <a:latin typeface="Arial" pitchFamily="34" charset="0"/>
                <a:cs typeface="Arial" pitchFamily="34" charset="0"/>
              </a:rPr>
              <a:t>y</a:t>
            </a:r>
            <a:r>
              <a:rPr lang="en-US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id-ID" sz="2400" dirty="0" smtClean="0">
                <a:latin typeface="Arial" pitchFamily="34" charset="0"/>
                <a:cs typeface="Arial" pitchFamily="34" charset="0"/>
              </a:rPr>
              <a:t>koordinatalar </a:t>
            </a:r>
            <a:r>
              <a:rPr lang="id-ID" sz="2400" dirty="0">
                <a:latin typeface="Arial" pitchFamily="34" charset="0"/>
                <a:cs typeface="Arial" pitchFamily="34" charset="0"/>
              </a:rPr>
              <a:t>orasidagi bog‘lanishni aniqlang: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47562" y="1780712"/>
                <a:ext cx="2339102" cy="7580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dirty="0" smtClean="0">
                          <a:latin typeface="Cambria Math"/>
                          <a:cs typeface="Arial" panose="020B0604020202020204" pitchFamily="34" charset="0"/>
                        </a:rPr>
                        <m:t>1) 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2200" i="1" dirty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200" i="1" dirty="0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r>
                                <a:rPr lang="en-US" sz="2200" b="0" i="1" dirty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200" b="0" i="1" dirty="0">
                                  <a:latin typeface="Cambria Math"/>
                                </a:rPr>
                                <m:t>=17</m:t>
                              </m:r>
                              <m:sSup>
                                <m:sSupPr>
                                  <m:ctrlPr>
                                    <a:rPr lang="en-US" sz="2200" b="0" i="1" dirty="0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b="0" i="1" dirty="0" smtClean="0">
                                      <a:latin typeface="Cambria Math"/>
                                    </a:rPr>
                                    <m:t>𝑡</m:t>
                                  </m:r>
                                </m:e>
                                <m:sup>
                                  <m:r>
                                    <a:rPr lang="en-US" sz="2200" b="0" i="1" dirty="0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200" b="0" i="1" dirty="0" smtClean="0">
                                  <a:latin typeface="Cambria Math"/>
                                </a:rPr>
                                <m:t>+1</m:t>
                              </m:r>
                            </m:e>
                            <m:e>
                              <m:r>
                                <a:rPr lang="en-US" sz="2200" b="0" i="1" dirty="0">
                                  <a:latin typeface="Cambria Math"/>
                                </a:rPr>
                                <m:t>𝑦</m:t>
                              </m:r>
                              <m:r>
                                <a:rPr lang="en-US" sz="2200" b="0" i="1" dirty="0">
                                  <a:latin typeface="Cambria Math"/>
                                </a:rPr>
                                <m:t>=13</m:t>
                              </m:r>
                              <m:r>
                                <a:rPr lang="en-US" sz="2200" b="0" i="1" dirty="0" smtClean="0">
                                  <a:latin typeface="Cambria Math"/>
                                </a:rPr>
                                <m:t>𝑡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200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562" y="1780712"/>
                <a:ext cx="2339102" cy="75802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54711" y="2544052"/>
                <a:ext cx="8775289" cy="5438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2-t</a:t>
                </a:r>
                <a:r>
                  <a:rPr lang="uz-Latn-UZ" sz="2200" dirty="0" smtClean="0">
                    <a:latin typeface="Arial" pitchFamily="34" charset="0"/>
                    <a:cs typeface="Arial" pitchFamily="34" charset="0"/>
                  </a:rPr>
                  <a:t>englamadan </a:t>
                </a:r>
                <a14:m>
                  <m:oMath xmlns:m="http://schemas.openxmlformats.org/officeDocument/2006/math">
                    <m:r>
                      <a:rPr lang="uz-Latn-UZ" sz="2200" i="1" dirty="0" smtClean="0">
                        <a:latin typeface="Cambria Math"/>
                        <a:cs typeface="Arial" pitchFamily="34" charset="0"/>
                      </a:rPr>
                      <m:t>𝑡</m:t>
                    </m:r>
                  </m:oMath>
                </a14:m>
                <a:r>
                  <a:rPr lang="uz-Latn-UZ" sz="2200" dirty="0">
                    <a:latin typeface="Arial" pitchFamily="34" charset="0"/>
                    <a:cs typeface="Arial" pitchFamily="34" charset="0"/>
                  </a:rPr>
                  <a:t>  parametrni topamiz:</a:t>
                </a:r>
                <a14:m>
                  <m:oMath xmlns:m="http://schemas.openxmlformats.org/officeDocument/2006/math">
                    <m:r>
                      <a:rPr lang="uz-Latn-UZ" sz="2200" i="1">
                        <a:latin typeface="Cambria Math"/>
                      </a:rPr>
                      <m:t> </m:t>
                    </m:r>
                    <m:r>
                      <a:rPr lang="uz-Latn-UZ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𝒕</m:t>
                    </m:r>
                    <m:r>
                      <a:rPr lang="uz-Latn-UZ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2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𝒚</m:t>
                        </m:r>
                      </m:num>
                      <m:den>
                        <m:r>
                          <a:rPr lang="en-US" sz="22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𝟏𝟑</m:t>
                        </m:r>
                      </m:den>
                    </m:f>
                  </m:oMath>
                </a14:m>
                <a:endParaRPr lang="ru-RU" sz="2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11" y="2544052"/>
                <a:ext cx="8775289" cy="543867"/>
              </a:xfrm>
              <a:prstGeom prst="rect">
                <a:avLst/>
              </a:prstGeom>
              <a:blipFill rotWithShape="1">
                <a:blip r:embed="rId4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522255" y="3242480"/>
                <a:ext cx="2421880" cy="6925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2000" i="1">
                          <a:latin typeface="Cambria Math"/>
                        </a:rPr>
                        <m:t> 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</a:rPr>
                        <m:t>𝒙</m:t>
                      </m:r>
                      <m:r>
                        <a:rPr lang="uz-Latn-UZ" sz="20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</a:rPr>
                        <m:t>𝟏𝟕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000" b="1" i="1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2000" b="1" i="1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b="1" i="1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</a:rPr>
                                    <m:t>𝒚</m:t>
                                  </m:r>
                                </m:num>
                                <m:den>
                                  <m:r>
                                    <a:rPr lang="en-US" sz="2000" b="1" i="1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</a:rPr>
                                    <m:t>𝟏𝟑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</m:oMath>
                  </m:oMathPara>
                </a14:m>
                <a:endParaRPr lang="ru-RU" sz="2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255" y="3242480"/>
                <a:ext cx="2421880" cy="69256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4360947" y="2986853"/>
                <a:ext cx="2089803" cy="10016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2000" i="1" smtClean="0">
                          <a:latin typeface="Cambria Math"/>
                        </a:rPr>
                        <m:t> 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𝒚</m:t>
                      </m:r>
                      <m:r>
                        <a:rPr lang="uz-Latn-UZ" sz="20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𝟏𝟑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0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sz="20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0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20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  <m:t>𝟏𝟕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ru-RU" sz="2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0947" y="2986853"/>
                <a:ext cx="2089803" cy="100168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143975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4" grpId="0"/>
      <p:bldP spid="1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2368c2cd8a2735ddf2c7012c4124d0e8ed30f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16728</TotalTime>
  <Words>1048</Words>
  <Application>Microsoft Office PowerPoint</Application>
  <PresentationFormat>Экран (16:9)</PresentationFormat>
  <Paragraphs>83</Paragraphs>
  <Slides>11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Itelligent_Boy</cp:lastModifiedBy>
  <cp:revision>1366</cp:revision>
  <dcterms:created xsi:type="dcterms:W3CDTF">2020-04-09T07:32:19Z</dcterms:created>
  <dcterms:modified xsi:type="dcterms:W3CDTF">2021-02-10T00:42:33Z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