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58" r:id="rId3"/>
    <p:sldId id="1659" r:id="rId4"/>
    <p:sldId id="1641" r:id="rId5"/>
    <p:sldId id="1617" r:id="rId6"/>
    <p:sldId id="1645" r:id="rId7"/>
    <p:sldId id="1646" r:id="rId8"/>
    <p:sldId id="1647" r:id="rId9"/>
    <p:sldId id="1656" r:id="rId10"/>
    <p:sldId id="1657" r:id="rId11"/>
    <p:sldId id="165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780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20613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</a:t>
            </a:r>
            <a:r>
              <a:rPr lang="en-US"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zu</a:t>
            </a:r>
            <a:endParaRPr lang="en-US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Parametrk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ko‘rinishda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funksiyalarning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grafiklari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endParaRPr lang="ru-RU" sz="3200" b="1" dirty="0" smtClean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06" y="911347"/>
            <a:ext cx="9108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175-mashq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400" dirty="0"/>
              <a:t>Parametrik ko‘rinishda berilgan funksiya grafigi qanday chiziqdan </a:t>
            </a:r>
            <a:r>
              <a:rPr lang="id-ID" sz="2400" dirty="0" smtClean="0"/>
              <a:t>iborat</a:t>
            </a:r>
            <a:r>
              <a:rPr lang="id-ID" sz="2400" dirty="0"/>
              <a:t>? Mos rasmni chizing: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7562" y="1780712"/>
                <a:ext cx="2031582" cy="1021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=7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𝑠𝑖𝑛𝑡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=7 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𝑐𝑜𝑠𝑡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0≤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≤2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" y="1780712"/>
                <a:ext cx="2031582" cy="10219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20299" y="1727877"/>
                <a:ext cx="6544189" cy="95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2400" dirty="0" smtClean="0">
                    <a:latin typeface="Arial" pitchFamily="34" charset="0"/>
                    <a:cs typeface="Arial" pitchFamily="34" charset="0"/>
                  </a:rPr>
                  <a:t>Berilgan tengliklardan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𝒄𝒐𝒔𝒕</m:t>
                    </m:r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ekanini topamiz.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99" y="1727877"/>
                <a:ext cx="6544189" cy="952890"/>
              </a:xfrm>
              <a:prstGeom prst="rect">
                <a:avLst/>
              </a:prstGeom>
              <a:blipFill rotWithShape="1">
                <a:blip r:embed="rId4"/>
                <a:stretch>
                  <a:fillRect t="-637" b="-1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8629" y="2985938"/>
                <a:ext cx="2779800" cy="49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𝒄𝒐𝒔𝒕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9" y="2985938"/>
                <a:ext cx="2779800" cy="497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302100" y="2818234"/>
                <a:ext cx="2471189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00" y="2818234"/>
                <a:ext cx="2471189" cy="812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084168" y="2787905"/>
                <a:ext cx="2024913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787905"/>
                <a:ext cx="2024913" cy="842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5117" y="3772651"/>
                <a:ext cx="39812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7" y="3772651"/>
                <a:ext cx="3981297" cy="470000"/>
              </a:xfrm>
              <a:prstGeom prst="rect">
                <a:avLst/>
              </a:prstGeom>
              <a:blipFill rotWithShape="1">
                <a:blip r:embed="rId8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51640" y="3772651"/>
                <a:ext cx="327653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  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40" y="3772651"/>
                <a:ext cx="327653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88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34" y="2008358"/>
            <a:ext cx="4907530" cy="27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19" y="1018262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53-</a:t>
            </a:r>
            <a:r>
              <a:rPr lang="en-US" sz="2800" b="1" dirty="0" smtClean="0"/>
              <a:t>sahifasidagi  </a:t>
            </a:r>
            <a:r>
              <a:rPr lang="en-US" sz="2800" b="1" dirty="0" smtClean="0">
                <a:solidFill>
                  <a:srgbClr val="7030A0"/>
                </a:solidFill>
              </a:rPr>
              <a:t>174-176-</a:t>
            </a:r>
            <a:r>
              <a:rPr lang="en-US" sz="2800" b="1" dirty="0" smtClean="0"/>
              <a:t>mashqlarning </a:t>
            </a:r>
            <a:r>
              <a:rPr lang="en-US" sz="2800" b="1" dirty="0" smtClean="0">
                <a:solidFill>
                  <a:srgbClr val="7030A0"/>
                </a:solidFill>
              </a:rPr>
              <a:t>2-</a:t>
            </a:r>
            <a:r>
              <a:rPr lang="en-US" sz="2800" b="1" dirty="0" smtClean="0"/>
              <a:t>tartibli </a:t>
            </a:r>
            <a:r>
              <a:rPr lang="en-US" sz="2800" b="1" dirty="0" err="1" smtClean="0"/>
              <a:t>misollarini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1095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-52461" y="830302"/>
                <a:ext cx="9196457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170-mashq. 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grafigi yordamida ko‘rsatilgan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funksiyalar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grafigini chizing: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(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+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461" y="830302"/>
                <a:ext cx="9196457" cy="839332"/>
              </a:xfrm>
              <a:prstGeom prst="rect">
                <a:avLst/>
              </a:prstGeom>
              <a:blipFill rotWithShape="1">
                <a:blip r:embed="rId2"/>
                <a:stretch>
                  <a:fillRect t="-4348" r="-464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r="27783"/>
          <a:stretch/>
        </p:blipFill>
        <p:spPr bwMode="auto">
          <a:xfrm>
            <a:off x="971600" y="2845299"/>
            <a:ext cx="3168352" cy="22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26284"/>
          <a:stretch/>
        </p:blipFill>
        <p:spPr bwMode="auto">
          <a:xfrm>
            <a:off x="5396956" y="2629601"/>
            <a:ext cx="3240360" cy="23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694177" y="2190376"/>
                <a:ext cx="3149645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7" y="2190376"/>
                <a:ext cx="3149645" cy="438582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83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-52461" y="830302"/>
                <a:ext cx="9196457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170-mashq. 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grafigi yordamida ko‘rsatilgan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funksiyalar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grafigini chizing: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=</m:t>
                    </m:r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461" y="830302"/>
                <a:ext cx="9196457" cy="839332"/>
              </a:xfrm>
              <a:prstGeom prst="rect">
                <a:avLst/>
              </a:prstGeom>
              <a:blipFill rotWithShape="1">
                <a:blip r:embed="rId2"/>
                <a:stretch>
                  <a:fillRect t="-4348" r="-464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r="27783"/>
          <a:stretch/>
        </p:blipFill>
        <p:spPr bwMode="auto">
          <a:xfrm>
            <a:off x="971600" y="2845299"/>
            <a:ext cx="3168352" cy="22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498378" y="2191019"/>
                <a:ext cx="353955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78" y="2191019"/>
                <a:ext cx="3539559" cy="438582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1" y="2703095"/>
            <a:ext cx="3776277" cy="235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5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36512" y="-11658"/>
            <a:ext cx="9180512" cy="98685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17191" y="1193145"/>
                <a:ext cx="8909616" cy="14465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Moddiy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nuqtaning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koordinatalari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parametrga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bog‘liq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bo‘lsin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ru-RU" sz="22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ψ</m:t>
                    </m:r>
                    <m:d>
                      <m:dPr>
                        <m:ctrlP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biror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oraliqda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o‘zgarganda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RU" sz="2200" dirty="0"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200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ψ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nuqtalar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to‘plami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qanday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bo‘ladi</a:t>
                </a:r>
                <a:r>
                  <a:rPr kumimoji="0" lang="uz-Cyrl-UZ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?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Bu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to‘plamni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parametrik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ko</a:t>
                </a:r>
                <a:r>
                  <a:rPr kumimoji="0" lang="en-US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‘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rinishda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berilgan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funksiyaning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grafigi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deb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ataymiz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.</a:t>
                </a:r>
                <a:endParaRPr kumimoji="0" lang="en-US" altLang="ru-RU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91" y="1193145"/>
                <a:ext cx="8909616" cy="1446550"/>
              </a:xfrm>
              <a:prstGeom prst="rect">
                <a:avLst/>
              </a:prstGeom>
              <a:blipFill rotWithShape="1">
                <a:blip r:embed="rId2"/>
                <a:stretch>
                  <a:fillRect t="-1688" b="-843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7191" y="2787774"/>
                <a:ext cx="8909616" cy="1392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</a:t>
                </a:r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uz-Latn-UZ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Moddiy nuqtaning koordinatalari parametrik ko‘rinishida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𝐲</m:t>
                            </m:r>
                            <m:r>
                              <a:rPr lang="uz-Latn-UZ" sz="2200" b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𝟓𝐭</m:t>
                            </m:r>
                            <m:r>
                              <a:rPr lang="uz-Latn-UZ" sz="2200" b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berilgan. Bu moddiy nuqtaning harakati davomida chizgan chiziqni (moddiy nuqta trayektoriyasini ) toping.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1" y="2787774"/>
                <a:ext cx="8909616" cy="1392112"/>
              </a:xfrm>
              <a:prstGeom prst="rect">
                <a:avLst/>
              </a:prstGeom>
              <a:blipFill rotWithShape="1">
                <a:blip r:embed="rId3"/>
                <a:stretch>
                  <a:fillRect l="-821" t="-2183" b="-7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4355" y="4363588"/>
                <a:ext cx="8775289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Tenglamalardan </a:t>
                </a:r>
                <a14:m>
                  <m:oMath xmlns:m="http://schemas.openxmlformats.org/officeDocument/2006/math">
                    <m:r>
                      <a:rPr lang="uz-Latn-UZ" sz="24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 parametrni topamiz:</a:t>
                </a:r>
                <a14:m>
                  <m:oMath xmlns:m="http://schemas.openxmlformats.org/officeDocument/2006/math"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uz-Latn-UZ" sz="2400" i="1">
                        <a:latin typeface="Cambria Math"/>
                      </a:rPr>
                      <m:t>𝑣𝑎</m:t>
                    </m:r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5" y="4363588"/>
                <a:ext cx="8775289" cy="625877"/>
              </a:xfrm>
              <a:prstGeom prst="rect">
                <a:avLst/>
              </a:prstGeom>
              <a:blipFill rotWithShape="1"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59531" y="38057"/>
            <a:ext cx="8424936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Parametrk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ko‘rinishda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funksiyalarning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grafiklari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24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Bir</a:t>
            </a:r>
            <a:r>
              <a:rPr lang="en-US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1" y="-19050"/>
            <a:ext cx="9144000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3501" y="1111661"/>
                <a:ext cx="26195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1" y="1111661"/>
                <a:ext cx="2619598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3084" y="2715766"/>
                <a:ext cx="89441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Moddiy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koordinatalari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=7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+1,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qonuniyat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o‘zgarsa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y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orasida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bog‘lanishni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≥0.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4" y="2715766"/>
                <a:ext cx="8944132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3046" r="-204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33861" y="872216"/>
                <a:ext cx="3456384" cy="919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61" y="872216"/>
                <a:ext cx="3456384" cy="919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9814" y="1903808"/>
                <a:ext cx="39812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4" y="1903808"/>
                <a:ext cx="398129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45223" y="1869503"/>
                <a:ext cx="3524683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;−7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  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23" y="1869503"/>
                <a:ext cx="352468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929" y="3843109"/>
                <a:ext cx="8707749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qonuniyatlardan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topamiz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ra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9" y="3843109"/>
                <a:ext cx="8707749" cy="843885"/>
              </a:xfrm>
              <a:prstGeom prst="rect">
                <a:avLst/>
              </a:prstGeom>
              <a:blipFill rotWithShape="1">
                <a:blip r:embed="rId8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578" y="3002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9257" y="995956"/>
                <a:ext cx="26554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7" y="995956"/>
                <a:ext cx="265546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19375" y="5981700"/>
            <a:ext cx="161925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932040" y="1180892"/>
                <a:ext cx="3071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5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−5=3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80892"/>
                <a:ext cx="307120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2510" y="1180892"/>
                <a:ext cx="1327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0" y="1180892"/>
                <a:ext cx="132773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3043" y="2038788"/>
                <a:ext cx="2771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5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+19=0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" y="2038788"/>
                <a:ext cx="27717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59832" y="2083716"/>
                <a:ext cx="2592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𝟓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083716"/>
                <a:ext cx="259228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52120" y="1872779"/>
                <a:ext cx="216024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872779"/>
                <a:ext cx="2160240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4435" y="2787774"/>
                <a:ext cx="8909616" cy="106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uz-Latn-UZ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uz-Latn-UZ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𝒔𝒊𝒏𝒕</m:t>
                            </m:r>
                          </m:e>
                          <m:e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𝒄𝒐𝒔𝒕</m:t>
                            </m:r>
                          </m:e>
                        </m:eqArr>
                      </m:e>
                    </m:d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parametrik ko‘rinishda berilgan funksiya grafigi </a:t>
                </a:r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qand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chiziq bo‘ladi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5" y="2787774"/>
                <a:ext cx="8909616" cy="1060227"/>
              </a:xfrm>
              <a:prstGeom prst="rect">
                <a:avLst/>
              </a:prstGeom>
              <a:blipFill rotWithShape="1">
                <a:blip r:embed="rId8"/>
                <a:stretch>
                  <a:fillRect l="-890" b="-10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5685" y="3939902"/>
                <a:ext cx="8772531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tengliklardan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𝒔𝒊𝒏𝒕</m:t>
                    </m:r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b="1" i="1" smtClean="0"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𝒄𝒐𝒔𝒕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ekanini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topamiz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5" y="3939902"/>
                <a:ext cx="8772531" cy="581378"/>
              </a:xfrm>
              <a:prstGeom prst="rect">
                <a:avLst/>
              </a:prstGeom>
              <a:blipFill rotWithShape="1"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8" grpId="0"/>
      <p:bldP spid="19" grpId="0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-25347" y="-2232"/>
            <a:ext cx="9169347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24641" y="749061"/>
                <a:ext cx="2150121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41" y="749061"/>
                <a:ext cx="2150121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1735" y="1775170"/>
                <a:ext cx="9219083" cy="113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4-misol.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=4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𝑠𝑖𝑛𝑡</m:t>
                            </m:r>
                          </m:e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=3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𝑐𝑜𝑠𝑡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parametrik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ko‘rinishda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≤2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" y="1775170"/>
                <a:ext cx="9219083" cy="1139286"/>
              </a:xfrm>
              <a:prstGeom prst="rect">
                <a:avLst/>
              </a:prstGeom>
              <a:blipFill rotWithShape="1">
                <a:blip r:embed="rId4"/>
                <a:stretch>
                  <a:fillRect l="-991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451115" y="827960"/>
                <a:ext cx="194421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𝐲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827960"/>
                <a:ext cx="1944216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4731" y="2946316"/>
                <a:ext cx="8779757" cy="580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Berilgan tengliklardan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𝒄𝒐𝒔𝒕</m:t>
                    </m:r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ekanini topamiz.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1" y="2946316"/>
                <a:ext cx="8779757" cy="580928"/>
              </a:xfrm>
              <a:prstGeom prst="rect">
                <a:avLst/>
              </a:prstGeom>
              <a:blipFill rotWithShape="1">
                <a:blip r:embed="rId6"/>
                <a:stretch>
                  <a:fillRect l="-1041" t="-1042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2049" y="3694948"/>
                <a:ext cx="2779800" cy="49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𝒄𝒐𝒔𝒕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9" y="3694948"/>
                <a:ext cx="2779800" cy="4971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15520" y="3527244"/>
                <a:ext cx="2471189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20" y="3527244"/>
                <a:ext cx="2471189" cy="8125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84168" y="3527244"/>
                <a:ext cx="1987980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uz-Latn-U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uz-Latn-U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27244"/>
                <a:ext cx="1987980" cy="8428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2365" y="4370103"/>
                <a:ext cx="8944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1800" dirty="0">
                    <a:latin typeface="Arial" pitchFamily="34" charset="0"/>
                    <a:cs typeface="Arial" pitchFamily="34" charset="0"/>
                  </a:rPr>
                  <a:t>Bu tenglama bilan berilgan nuqtalar to‘plami markazi koordinata boshida va yarim o‘qlari </a:t>
                </a:r>
                <a14:m>
                  <m:oMath xmlns:m="http://schemas.openxmlformats.org/officeDocument/2006/math"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uz-Latn-UZ" sz="1800" dirty="0">
                    <a:latin typeface="Arial" pitchFamily="34" charset="0"/>
                    <a:cs typeface="Arial" pitchFamily="34" charset="0"/>
                  </a:rPr>
                  <a:t>bo’lgan </a:t>
                </a:r>
                <a:r>
                  <a:rPr lang="uz-Latn-UZ" sz="1800" b="1" i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ellips</a:t>
                </a:r>
                <a:r>
                  <a:rPr lang="uz-Latn-UZ" sz="1800" dirty="0">
                    <a:latin typeface="Arial" pitchFamily="34" charset="0"/>
                    <a:cs typeface="Arial" pitchFamily="34" charset="0"/>
                  </a:rPr>
                  <a:t> deb nomlanadi.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4370103"/>
                <a:ext cx="8944131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91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5" y="740480"/>
            <a:ext cx="91085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173-mashq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Moddiy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nuqtaning koordinatalari parametrik ko‘rinishda berilgan.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moddiy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nuqta harakati davomida chizgan chiziqning (moddiy nuqta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trayektoriyasining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formulasini toping.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6174" y="1872307"/>
                <a:ext cx="2044278" cy="714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4" y="1872307"/>
                <a:ext cx="2044278" cy="714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Tenglamalardan </a:t>
                </a:r>
                <a14:m>
                  <m:oMath xmlns:m="http://schemas.openxmlformats.org/officeDocument/2006/math">
                    <m:r>
                      <a:rPr lang="uz-Latn-UZ" sz="22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parametrni topamiz:</a:t>
                </a:r>
                <a14:m>
                  <m:oMath xmlns:m="http://schemas.openxmlformats.org/officeDocument/2006/math"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i="1">
                        <a:latin typeface="Cambria Math"/>
                      </a:rPr>
                      <m:t>𝑣𝑎</m:t>
                    </m:r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z-Latn-UZ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  <a:blipFill rotWithShape="1"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−4=2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−16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−2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+12=0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𝟒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68146" y="426932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6" y="4269323"/>
                <a:ext cx="216024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06" y="911347"/>
            <a:ext cx="9108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174-mashq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Moddiy nuqta koordinatalari parametrik ko‘rinishda berilgan. </a:t>
            </a:r>
            <a:r>
              <a:rPr lang="id-ID" sz="2400" i="1" dirty="0">
                <a:latin typeface="Arial" pitchFamily="34" charset="0"/>
                <a:cs typeface="Arial" pitchFamily="34" charset="0"/>
              </a:rPr>
              <a:t>x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va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koordinatalar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orasidagi bog‘lanishni aniqlang: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7562" y="1780712"/>
                <a:ext cx="2339102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=17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=13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" y="1780712"/>
                <a:ext cx="2339102" cy="758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4711" y="2544052"/>
                <a:ext cx="8775289" cy="54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2-t</a:t>
                </a:r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englamadan </a:t>
                </a:r>
                <a14:m>
                  <m:oMath xmlns:m="http://schemas.openxmlformats.org/officeDocument/2006/math">
                    <m:r>
                      <a:rPr lang="uz-Latn-UZ" sz="22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parametrni topamiz:</a:t>
                </a:r>
                <a14:m>
                  <m:oMath xmlns:m="http://schemas.openxmlformats.org/officeDocument/2006/math"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" y="2544052"/>
                <a:ext cx="8775289" cy="543867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2255" y="3242480"/>
                <a:ext cx="2421880" cy="692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000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5" y="3242480"/>
                <a:ext cx="2421880" cy="6925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60947" y="2986853"/>
                <a:ext cx="2089803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000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47" y="2986853"/>
                <a:ext cx="2089803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39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16728</TotalTime>
  <Words>1048</Words>
  <Application>Microsoft Office PowerPoint</Application>
  <PresentationFormat>Экран (16:9)</PresentationFormat>
  <Paragraphs>83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1366</cp:revision>
  <dcterms:created xsi:type="dcterms:W3CDTF">2020-04-09T07:32:19Z</dcterms:created>
  <dcterms:modified xsi:type="dcterms:W3CDTF">2021-02-10T00:42:33Z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