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1381" r:id="rId2"/>
    <p:sldId id="1661" r:id="rId3"/>
    <p:sldId id="1660" r:id="rId4"/>
    <p:sldId id="1641" r:id="rId5"/>
    <p:sldId id="1656" r:id="rId6"/>
    <p:sldId id="1645" r:id="rId7"/>
    <p:sldId id="1617" r:id="rId8"/>
    <p:sldId id="1647" r:id="rId9"/>
    <p:sldId id="1657" r:id="rId10"/>
    <p:sldId id="1658" r:id="rId11"/>
    <p:sldId id="1659" r:id="rId12"/>
    <p:sldId id="1655" r:id="rId13"/>
    <p:sldId id="1664" r:id="rId14"/>
    <p:sldId id="1662" r:id="rId15"/>
    <p:sldId id="1663" r:id="rId16"/>
    <p:sldId id="1665" r:id="rId17"/>
    <p:sldId id="1666" r:id="rId18"/>
    <p:sldId id="1667" r:id="rId19"/>
    <p:sldId id="1668" r:id="rId20"/>
    <p:sldId id="1669" r:id="rId21"/>
    <p:sldId id="1671" r:id="rId22"/>
    <p:sldId id="1670" r:id="rId23"/>
  </p:sldIdLst>
  <p:sldSz cx="9144000" cy="5143500" type="screen16x9"/>
  <p:notesSz cx="5765800" cy="3244850"/>
  <p:custDataLst>
    <p:tags r:id="rId2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316" autoAdjust="0"/>
  </p:normalViewPr>
  <p:slideViewPr>
    <p:cSldViewPr>
      <p:cViewPr>
        <p:scale>
          <a:sx n="125" d="100"/>
          <a:sy n="125" d="100"/>
        </p:scale>
        <p:origin x="150" y="888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319476"/>
            <a:ext cx="5328592" cy="150077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2143" rIns="0" bIns="0" rtlCol="0">
            <a:spAutoFit/>
          </a:bodyPr>
          <a:lstStyle/>
          <a:p>
            <a:pPr marL="29189" algn="ctr">
              <a:lnSpc>
                <a:spcPts val="3099"/>
              </a:lnSpc>
              <a:spcBef>
                <a:spcPts val="175"/>
              </a:spcBef>
            </a:pPr>
            <a:r>
              <a:rPr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32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0131" algn="ctr">
              <a:lnSpc>
                <a:spcPts val="4431"/>
              </a:lnSpc>
            </a:pP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grafigi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792347"/>
            <a:ext cx="2632613" cy="2588629"/>
          </a:xfrm>
          <a:prstGeom prst="roundRect">
            <a:avLst>
              <a:gd name="adj" fmla="val 55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3695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978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6080" y="843558"/>
                <a:ext cx="903649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Bizda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=4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b="1" i="1" dirty="0">
                    <a:latin typeface="Arial" pitchFamily="34" charset="0"/>
                    <a:cs typeface="Arial" pitchFamily="34" charset="0"/>
                  </a:rPr>
                  <a:t>4-xossaga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&gt;1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o‘suvchi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0" y="843558"/>
                <a:ext cx="9036494" cy="430887"/>
              </a:xfrm>
              <a:prstGeom prst="rect">
                <a:avLst/>
              </a:prstGeom>
              <a:blipFill rotWithShape="1">
                <a:blip r:embed="rId3"/>
                <a:stretch>
                  <a:fillRect t="-7042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30" y="1563638"/>
            <a:ext cx="752214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5205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6404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-97045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0628" y="625186"/>
                <a:ext cx="898274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180-mashq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Funksiyaning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o‘suvchi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kamayuvchi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ekanligini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aniqlang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8" y="625186"/>
                <a:ext cx="8982744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18044" y="1456183"/>
                <a:ext cx="9036494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𝑘</m:t>
                    </m:r>
                    <m:r>
                      <a:rPr lang="en-US" sz="2000" i="1">
                        <a:latin typeface="Cambria Math"/>
                      </a:rPr>
                      <m:t>&gt;0  </m:t>
                    </m:r>
                    <m:r>
                      <a:rPr lang="en-US" sz="2000" i="1">
                        <a:latin typeface="Cambria Math"/>
                      </a:rPr>
                      <m:t>𝑣𝑎</m:t>
                    </m:r>
                    <m:r>
                      <a:rPr lang="en-US" sz="2000" i="1">
                        <a:latin typeface="Cambria Math"/>
                      </a:rPr>
                      <m:t>   </m:t>
                    </m:r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</a:rPr>
                      <m:t>&gt;1 </m:t>
                    </m:r>
                  </m:oMath>
                </a14:m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holatda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o‘suvchi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𝑘</m:t>
                    </m:r>
                    <m:r>
                      <a:rPr lang="en-US" sz="2000" i="1">
                        <a:latin typeface="Cambria Math"/>
                      </a:rPr>
                      <m:t>&lt;0  </m:t>
                    </m:r>
                    <m:r>
                      <a:rPr lang="en-US" sz="2000" i="1">
                        <a:latin typeface="Cambria Math"/>
                      </a:rPr>
                      <m:t>𝑣𝑎</m:t>
                    </m:r>
                    <m:r>
                      <a:rPr lang="en-US" sz="2000" i="1">
                        <a:latin typeface="Cambria Math"/>
                      </a:rPr>
                      <m:t>   </m:t>
                    </m:r>
                    <m:r>
                      <a:rPr lang="en-US" sz="2000" i="1">
                        <a:latin typeface="Cambria Math"/>
                      </a:rPr>
                      <m:t>𝑎</m:t>
                    </m:r>
                    <m:r>
                      <a:rPr lang="en-US" sz="2000" i="1">
                        <a:latin typeface="Cambria Math"/>
                      </a:rPr>
                      <m:t>&gt;1 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holatda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kamayuvchi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ekanligidan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foydalansak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44" y="1456183"/>
                <a:ext cx="9036494" cy="1015663"/>
              </a:xfrm>
              <a:prstGeom prst="rect">
                <a:avLst/>
              </a:prstGeom>
              <a:blipFill rotWithShape="1">
                <a:blip r:embed="rId4"/>
                <a:stretch>
                  <a:fillRect b="-10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79807" y="2471846"/>
                <a:ext cx="871296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/>
                  <a:t> </a:t>
                </a:r>
                <a:r>
                  <a:rPr lang="en-US" sz="2200" dirty="0" err="1"/>
                  <a:t>Demak</a:t>
                </a:r>
                <a:r>
                  <a:rPr lang="en-US" sz="2200" dirty="0"/>
                  <a:t>,</a:t>
                </a:r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𝒌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=−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</a:rPr>
                  <a:t>  </a:t>
                </a:r>
                <a:r>
                  <a:rPr lang="en-US" sz="2200" dirty="0" err="1"/>
                  <a:t>va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    </m:t>
                    </m:r>
                    <m:r>
                      <a:rPr lang="ru-RU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0" i="0" smtClean="0">
                        <a:solidFill>
                          <a:srgbClr val="002060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sz="2200" dirty="0" smtClean="0"/>
                  <a:t> </a:t>
                </a:r>
                <a:r>
                  <a:rPr lang="en-US" sz="2200" dirty="0" err="1"/>
                  <a:t>kamayuvchi</a:t>
                </a:r>
                <a:endParaRPr lang="ru-RU" sz="2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07" y="2471846"/>
                <a:ext cx="8712968" cy="430887"/>
              </a:xfrm>
              <a:prstGeom prst="rect">
                <a:avLst/>
              </a:prstGeom>
              <a:blipFill rotWithShape="1">
                <a:blip r:embed="rId5"/>
                <a:stretch>
                  <a:fillRect t="-8451" b="-26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03798"/>
            <a:ext cx="6408712" cy="1991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8976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395" y="2904366"/>
            <a:ext cx="3312368" cy="197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2" y="0"/>
            <a:ext cx="9143998" cy="80917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4421" y="987439"/>
            <a:ext cx="87951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Arial" pitchFamily="34" charset="0"/>
                <a:cs typeface="Arial" pitchFamily="34" charset="0"/>
              </a:rPr>
              <a:t>Darslik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II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qismining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55-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sahifasidagi  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181-182-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mashqlarning 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2-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tartibli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misollarini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yechish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0950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319476"/>
            <a:ext cx="5328592" cy="211267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2143" rIns="0" bIns="0" rtlCol="0">
            <a:spAutoFit/>
          </a:bodyPr>
          <a:lstStyle/>
          <a:p>
            <a:pPr marL="29189" algn="ctr">
              <a:lnSpc>
                <a:spcPts val="3099"/>
              </a:lnSpc>
              <a:spcBef>
                <a:spcPts val="175"/>
              </a:spcBef>
            </a:pPr>
            <a:r>
              <a:rPr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32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0131" algn="ctr">
              <a:lnSpc>
                <a:spcPts val="4431"/>
              </a:lnSpc>
            </a:pP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yechiladigan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>
              <a:lnSpc>
                <a:spcPts val="4431"/>
              </a:lnSpc>
            </a:pP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693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0628" y="625186"/>
                <a:ext cx="8982744" cy="1063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181-mashq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Funksiyaning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o‘suvchi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kamayuvchi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ekanligini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aniqlang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</a:rPr>
                                      <m:t>𝟑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  <m:sup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8" y="625186"/>
                <a:ext cx="8982744" cy="1063368"/>
              </a:xfrm>
              <a:prstGeom prst="rect">
                <a:avLst/>
              </a:prstGeom>
              <a:blipFill rotWithShape="1">
                <a:blip r:embed="rId2"/>
                <a:stretch>
                  <a:fillRect t="-4023" b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67147" y="2391738"/>
                <a:ext cx="8864190" cy="431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𝟓𝟕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    </m:t>
                    </m:r>
                    <m:r>
                      <a:rPr lang="ru-RU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𝟓𝟕</m:t>
                        </m:r>
                        <m:r>
                          <m:rPr>
                            <m:nor/>
                          </m:rPr>
                          <a:rPr lang="ru-RU" sz="2200" b="1" dirty="0">
                            <a:solidFill>
                              <a:srgbClr val="7030A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e>
                      <m:sup>
                        <m: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0" i="0" smtClean="0">
                        <a:solidFill>
                          <a:srgbClr val="002060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kamayuvchi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47" y="2391738"/>
                <a:ext cx="8864190" cy="431528"/>
              </a:xfrm>
              <a:prstGeom prst="rect">
                <a:avLst/>
              </a:prstGeom>
              <a:blipFill rotWithShape="1">
                <a:blip r:embed="rId3"/>
                <a:stretch>
                  <a:fillRect t="-7042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51520" y="1563638"/>
                <a:ext cx="2964693" cy="7280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𝟕𝟑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𝟓𝟕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563638"/>
                <a:ext cx="2964693" cy="72808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9" t="29154" r="299" b="17800"/>
          <a:stretch/>
        </p:blipFill>
        <p:spPr bwMode="auto">
          <a:xfrm>
            <a:off x="1704554" y="2931790"/>
            <a:ext cx="6480720" cy="19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8689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0628" y="625186"/>
                <a:ext cx="8982744" cy="936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182-mashq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Funksiyaning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o‘suvchi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kamayuvchi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ekanligini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aniqlang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ru-RU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ru-RU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  <m:r>
                      <a:rPr lang="ru-RU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ru-RU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24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𝟏𝟎</m:t>
                                </m:r>
                              </m:e>
                            </m:rad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d>
                      </m:e>
                      <m:sup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8" y="625186"/>
                <a:ext cx="8982744" cy="936923"/>
              </a:xfrm>
              <a:prstGeom prst="rect">
                <a:avLst/>
              </a:prstGeom>
              <a:blipFill rotWithShape="1">
                <a:blip r:embed="rId2"/>
                <a:stretch>
                  <a:fillRect t="-4575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67147" y="2391738"/>
                <a:ext cx="8864190" cy="431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𝟏𝟔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    </m:t>
                    </m:r>
                    <m:r>
                      <a:rPr lang="ru-RU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𝟏𝟔</m:t>
                        </m:r>
                      </m:e>
                      <m:sup>
                        <m: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0" i="0" smtClean="0">
                        <a:solidFill>
                          <a:srgbClr val="002060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o‘suvchi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47" y="2391738"/>
                <a:ext cx="8864190" cy="431528"/>
              </a:xfrm>
              <a:prstGeom prst="rect">
                <a:avLst/>
              </a:prstGeom>
              <a:blipFill rotWithShape="1">
                <a:blip r:embed="rId3"/>
                <a:stretch>
                  <a:fillRect t="-7042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51520" y="1707654"/>
                <a:ext cx="3744416" cy="4708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𝟏𝟎</m:t>
                          </m:r>
                        </m:e>
                      </m:rad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𝟏𝟔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𝟏𝟔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07654"/>
                <a:ext cx="3744416" cy="47083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9" b="21811"/>
          <a:stretch/>
        </p:blipFill>
        <p:spPr bwMode="auto">
          <a:xfrm>
            <a:off x="2051720" y="3003798"/>
            <a:ext cx="5688632" cy="1939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52968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995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Bevosita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yechiladigan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ko‘rsatkichli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0289" y="780648"/>
                <a:ext cx="9029484" cy="4769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𝒂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𝒇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)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&gt;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𝒂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𝒈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)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,</m:t>
                    </m:r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𝒂</m:t>
                    </m:r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&gt;</m:t>
                    </m:r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𝟎</m:t>
                    </m:r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,</m:t>
                    </m:r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𝒂</m:t>
                    </m:r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≠</m:t>
                    </m:r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𝟎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ko‘rinishidagi</a:t>
                </a:r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tengsizliklar</a:t>
                </a:r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9" y="780648"/>
                <a:ext cx="9029484" cy="476990"/>
              </a:xfrm>
              <a:prstGeom prst="rect">
                <a:avLst/>
              </a:prstGeom>
              <a:blipFill rotWithShape="1">
                <a:blip r:embed="rId2"/>
                <a:stretch>
                  <a:fillRect t="-6410" b="-294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08164" y="1318108"/>
                <a:ext cx="8873733" cy="112210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2200" i="1"/>
                        </m:ctrlPr>
                      </m:sSupPr>
                      <m:e>
                        <m:r>
                          <a:rPr lang="en-US" sz="2200" i="1"/>
                          <m:t>𝑎</m:t>
                        </m:r>
                      </m:e>
                      <m:sup>
                        <m:r>
                          <a:rPr lang="en-US" sz="2200" i="1"/>
                          <m:t>𝑓</m:t>
                        </m:r>
                        <m:r>
                          <a:rPr lang="en-US" sz="2200" i="1"/>
                          <m:t>(</m:t>
                        </m:r>
                        <m:r>
                          <a:rPr lang="en-US" sz="2200" i="1"/>
                          <m:t>𝑥</m:t>
                        </m:r>
                        <m:r>
                          <a:rPr lang="en-US" sz="2200" i="1"/>
                          <m:t>)</m:t>
                        </m:r>
                      </m:sup>
                    </m:sSup>
                    <m:r>
                      <a:rPr lang="en-US" sz="2200" i="1"/>
                      <m:t>&gt;</m:t>
                    </m:r>
                    <m:sSup>
                      <m:sSupPr>
                        <m:ctrlPr>
                          <a:rPr lang="ru-RU" sz="2200" i="1"/>
                        </m:ctrlPr>
                      </m:sSupPr>
                      <m:e>
                        <m:r>
                          <a:rPr lang="en-US" sz="2200" i="1"/>
                          <m:t>𝑎</m:t>
                        </m:r>
                      </m:e>
                      <m:sup>
                        <m:r>
                          <a:rPr lang="en-US" sz="2200" i="1"/>
                          <m:t>𝑔</m:t>
                        </m:r>
                        <m:r>
                          <a:rPr lang="en-US" sz="2200" i="1"/>
                          <m:t>(</m:t>
                        </m:r>
                        <m:r>
                          <a:rPr lang="en-US" sz="2200" i="1"/>
                          <m:t>𝑥</m:t>
                        </m:r>
                        <m:r>
                          <a:rPr lang="en-US" sz="2200" i="1"/>
                          <m:t>)</m:t>
                        </m:r>
                      </m:sup>
                    </m:sSup>
                    <m:r>
                      <a:rPr lang="en-US" sz="2200" i="1"/>
                      <m:t>,</m:t>
                    </m:r>
                    <m:r>
                      <a:rPr lang="en-US" sz="2200" i="1"/>
                      <m:t>𝑎</m:t>
                    </m:r>
                    <m:r>
                      <a:rPr lang="en-US" sz="2200" i="1"/>
                      <m:t>&gt;0,</m:t>
                    </m:r>
                    <m:r>
                      <a:rPr lang="en-US" sz="2200" i="1"/>
                      <m:t>𝑎</m:t>
                    </m:r>
                    <m:r>
                      <a:rPr lang="en-US" sz="2200" i="1"/>
                      <m:t>≠0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tengsizliklar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ko‘rsatkichli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tengsizlikka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misol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 Bu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tengsizlik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FF0000"/>
                        </a:solidFill>
                      </a:rPr>
                      <m:t>𝑎</m:t>
                    </m:r>
                    <m:r>
                      <a:rPr lang="en-US" sz="2200" i="1" smtClean="0">
                        <a:solidFill>
                          <a:srgbClr val="FF0000"/>
                        </a:solidFill>
                      </a:rPr>
                      <m:t>&gt;1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bo‘lganda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f(x)&gt;g(x)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tengsizlikka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0&lt;a&lt;1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bo‘lganda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/>
                      <m:t>𝑓</m:t>
                    </m:r>
                    <m:r>
                      <a:rPr lang="en-US" sz="2200" i="1"/>
                      <m:t>(</m:t>
                    </m:r>
                    <m:r>
                      <a:rPr lang="en-US" sz="2200" i="1"/>
                      <m:t>𝑥</m:t>
                    </m:r>
                    <m:r>
                      <a:rPr lang="en-US" sz="2200" i="1"/>
                      <m:t>)&lt;</m:t>
                    </m:r>
                    <m:r>
                      <a:rPr lang="en-US" sz="2200" i="1"/>
                      <m:t>𝑔</m:t>
                    </m:r>
                    <m:r>
                      <a:rPr lang="en-US" sz="2200" i="1"/>
                      <m:t>(</m:t>
                    </m:r>
                    <m:r>
                      <a:rPr lang="en-US" sz="2200" i="1"/>
                      <m:t>𝑥</m:t>
                    </m:r>
                    <m:r>
                      <a:rPr lang="en-US" sz="2200" i="1"/>
                      <m:t>)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tengsizlikka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kuchlidir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64" y="1318108"/>
                <a:ext cx="8873733" cy="1122102"/>
              </a:xfrm>
              <a:prstGeom prst="rect">
                <a:avLst/>
              </a:prstGeom>
              <a:blipFill rotWithShape="1">
                <a:blip r:embed="rId3"/>
                <a:stretch>
                  <a:fillRect t="-1630" b="-103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90754" y="2574644"/>
                <a:ext cx="8962487" cy="5011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1-misol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Tengsizlikni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𝟓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&gt;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.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4" y="2574644"/>
                <a:ext cx="8962487" cy="501163"/>
              </a:xfrm>
              <a:prstGeom prst="rect">
                <a:avLst/>
              </a:prstGeom>
              <a:blipFill rotWithShape="1">
                <a:blip r:embed="rId4"/>
                <a:stretch>
                  <a:fillRect t="-1205" b="-265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112431" y="3147814"/>
                <a:ext cx="896901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200" i="1"/>
                      <m:t>𝑎</m:t>
                    </m:r>
                    <m:r>
                      <a:rPr lang="en-US" sz="2200" i="1"/>
                      <m:t>=3,   </m:t>
                    </m:r>
                    <m:r>
                      <a:rPr lang="en-US" sz="2200" i="1"/>
                      <m:t>𝑎</m:t>
                    </m:r>
                    <m:r>
                      <a:rPr lang="en-US" sz="2200" i="1"/>
                      <m:t>&gt;1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tengsizlik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7030A0"/>
                        </a:solidFill>
                      </a:rPr>
                      <m:t>𝒙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</a:rPr>
                      <m:t>+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</a:rPr>
                      <m:t>𝟓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</a:rPr>
                      <m:t>&gt;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</a:rPr>
                      <m:t>𝟐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</a:rPr>
                      <m:t>𝟓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</a:rPr>
                      <m:t>𝒙</m:t>
                    </m:r>
                  </m:oMath>
                </a14:m>
                <a:r>
                  <a:rPr lang="en-US" sz="22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tengsizlikka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kuchli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2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31" y="3147814"/>
                <a:ext cx="8969018" cy="769441"/>
              </a:xfrm>
              <a:prstGeom prst="rect">
                <a:avLst/>
              </a:prstGeom>
              <a:blipFill rotWithShape="1">
                <a:blip r:embed="rId5"/>
                <a:stretch>
                  <a:fillRect t="-3937" b="-14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899592" y="4083918"/>
                <a:ext cx="14472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</a:rPr>
                        <m:t>𝟔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</a:rPr>
                        <m:t>&gt;−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</a:rPr>
                        <m:t>𝟑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083918"/>
                <a:ext cx="1447256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2636902" y="4083918"/>
                <a:ext cx="156106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</a:rPr>
                        <m:t>&gt;−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902" y="4083918"/>
                <a:ext cx="1561068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4932040" y="4276278"/>
                <a:ext cx="3887987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2060"/>
                        </a:solidFill>
                      </a:rPr>
                      <m:t>𝒙</m:t>
                    </m:r>
                    <m:r>
                      <a:rPr lang="en-US" b="1" i="1" smtClean="0">
                        <a:solidFill>
                          <a:srgbClr val="002060"/>
                        </a:solidFill>
                      </a:rPr>
                      <m:t>∈(−</m:t>
                    </m:r>
                    <m:r>
                      <a:rPr lang="en-US" b="1" i="1" smtClean="0">
                        <a:solidFill>
                          <a:srgbClr val="002060"/>
                        </a:solidFill>
                      </a:rPr>
                      <m:t>𝟎</m:t>
                    </m:r>
                    <m:r>
                      <a:rPr lang="en-US" b="1" i="1" smtClean="0">
                        <a:solidFill>
                          <a:srgbClr val="002060"/>
                        </a:solidFill>
                      </a:rPr>
                      <m:t>.</m:t>
                    </m:r>
                    <m:r>
                      <a:rPr lang="en-US" b="1" i="1" smtClean="0">
                        <a:solidFill>
                          <a:srgbClr val="002060"/>
                        </a:solidFill>
                      </a:rPr>
                      <m:t>𝟓</m:t>
                    </m:r>
                    <m:r>
                      <a:rPr lang="en-US" b="1" i="1" smtClean="0">
                        <a:solidFill>
                          <a:srgbClr val="002060"/>
                        </a:solidFill>
                      </a:rPr>
                      <m:t>;∞)</m:t>
                    </m:r>
                  </m:oMath>
                </a14:m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276278"/>
                <a:ext cx="3887987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3292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374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  <p:bldP spid="16" grpId="0"/>
      <p:bldP spid="2" grpId="0"/>
      <p:bldP spid="17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153419" y="1275439"/>
                <a:ext cx="4330299" cy="5253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𝒙</m:t>
                        </m:r>
                      </m:sup>
                    </m:sSup>
                    <m:d>
                      <m:dPr>
                        <m:ctrlPr>
                          <a:rPr lang="ru-RU" sz="2400" b="1" i="1">
                            <a:solidFill>
                              <a:srgbClr val="0070C0"/>
                            </a:solidFill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∙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70C0"/>
                                </a:solidFill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</a:rPr>
                              <m:t>𝟑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𝟏</m:t>
                        </m:r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&lt;</m:t>
                    </m:r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𝟔𝟑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19" y="1275439"/>
                <a:ext cx="4330299" cy="52533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251520" y="4175582"/>
                <a:ext cx="1444505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70C0"/>
                          </a:solidFill>
                        </a:rPr>
                        <m:t>𝟑</m:t>
                      </m:r>
                      <m:sSup>
                        <m:sSupPr>
                          <m:ctrlPr>
                            <a:rPr lang="ru-RU" sz="2300" b="1" i="1">
                              <a:solidFill>
                                <a:srgbClr val="0070C0"/>
                              </a:solidFill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</a:rPr>
                            <m:t>𝒙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0070C0"/>
                          </a:solidFill>
                        </a:rPr>
                        <m:t>≥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</a:rPr>
                        <m:t>𝟒𝟖</m:t>
                      </m:r>
                    </m:oMath>
                  </m:oMathPara>
                </a14:m>
                <a:endParaRPr lang="ru-RU" sz="23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175582"/>
                <a:ext cx="1444505" cy="470000"/>
              </a:xfrm>
              <a:prstGeom prst="rect">
                <a:avLst/>
              </a:prstGeom>
              <a:blipFill rotWithShape="1">
                <a:blip r:embed="rId3"/>
                <a:stretch>
                  <a:fillRect l="-1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96911" y="2811559"/>
                <a:ext cx="8838803" cy="5509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3-misol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Tengsizlikni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7030A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</a:rPr>
                          <m:t>𝟖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7030A0"/>
                            </a:solidFill>
                          </a:rPr>
                          <m:t>𝟓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7030A0"/>
                                </a:solidFill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7030A0"/>
                            </a:solidFill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</a:rPr>
                          <m:t>𝟒𝟔</m:t>
                        </m:r>
                      </m:sup>
                    </m:sSup>
                    <m:r>
                      <a:rPr lang="en-US" sz="2400" b="1" i="1">
                        <a:solidFill>
                          <a:srgbClr val="7030A0"/>
                        </a:solidFill>
                      </a:rPr>
                      <m:t>≥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7030A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</a:rPr>
                          <m:t>𝟖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7030A0"/>
                            </a:solidFill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</a:rPr>
                          <m:t>(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7030A0"/>
                                </a:solidFill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7030A0"/>
                            </a:solidFill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</a:rPr>
                          <m:t>)</m:t>
                        </m:r>
                      </m:sup>
                    </m:sSup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11" y="2811559"/>
                <a:ext cx="8838803" cy="550920"/>
              </a:xfrm>
              <a:prstGeom prst="rect">
                <a:avLst/>
              </a:prstGeom>
              <a:blipFill rotWithShape="1">
                <a:blip r:embed="rId4"/>
                <a:stretch>
                  <a:fillRect b="-24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04160" y="694478"/>
                <a:ext cx="8962487" cy="4957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2-misol.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Tengsizlikni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2400" i="1"/>
                      <m:t> 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 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𝟓</m:t>
                    </m:r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&lt;</m:t>
                    </m:r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𝟔𝟑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0" y="694478"/>
                <a:ext cx="8962487" cy="495713"/>
              </a:xfrm>
              <a:prstGeom prst="rect">
                <a:avLst/>
              </a:prstGeom>
              <a:blipFill rotWithShape="1">
                <a:blip r:embed="rId5"/>
                <a:stretch>
                  <a:fillRect t="-2469" b="-28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Левая фигурная скобка 1"/>
          <p:cNvSpPr/>
          <p:nvPr/>
        </p:nvSpPr>
        <p:spPr>
          <a:xfrm rot="16200000">
            <a:off x="1949445" y="527477"/>
            <a:ext cx="324038" cy="2808313"/>
          </a:xfrm>
          <a:prstGeom prst="leftBrace">
            <a:avLst>
              <a:gd name="adj1" fmla="val 65404"/>
              <a:gd name="adj2" fmla="val 50000"/>
            </a:avLst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1275042" y="2185744"/>
                <a:ext cx="167284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𝒙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𝟕</m:t>
                    </m:r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&lt;</m:t>
                    </m:r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𝟔𝟑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042" y="2185744"/>
                <a:ext cx="1672843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727" r="-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3165840" y="2185744"/>
                <a:ext cx="131787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&lt;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𝟗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840" y="2185744"/>
                <a:ext cx="1317878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4585403" y="2185744"/>
                <a:ext cx="108845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&lt;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403" y="2185744"/>
                <a:ext cx="1088451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6013408" y="2177562"/>
                <a:ext cx="305323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24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</a:rPr>
                      <m:t>∈(−∞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</a:rPr>
                      <m:t>)</m:t>
                    </m:r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408" y="2177562"/>
                <a:ext cx="3053239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994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131804" y="3367989"/>
                <a:ext cx="8969018" cy="8075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200" i="1" smtClean="0"/>
                      <m:t>𝑎</m:t>
                    </m:r>
                    <m:r>
                      <a:rPr lang="en-US" sz="2200" i="1" smtClean="0"/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8</m:t>
                    </m:r>
                    <m:r>
                      <a:rPr lang="en-US" sz="2200" i="1"/>
                      <m:t>,   </m:t>
                    </m:r>
                    <m:r>
                      <a:rPr lang="en-US" sz="2200" i="1"/>
                      <m:t>𝑎</m:t>
                    </m:r>
                    <m:r>
                      <a:rPr lang="en-US" sz="2200" i="1"/>
                      <m:t>&gt;1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tengsizlik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 smtClean="0">
                            <a:solidFill>
                              <a:srgbClr val="00B0F0"/>
                            </a:solidFill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B0F0"/>
                            </a:solidFill>
                          </a:rPr>
                          <m:t>𝟓</m:t>
                        </m:r>
                        <m:r>
                          <a:rPr lang="en-US" sz="2200" b="1" i="1">
                            <a:solidFill>
                              <a:srgbClr val="00B0F0"/>
                            </a:solidFill>
                          </a:rPr>
                          <m:t>𝒙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B0F0"/>
                            </a:solidFill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B0F0"/>
                        </a:solidFill>
                      </a:rPr>
                      <m:t>−</m:t>
                    </m:r>
                    <m:r>
                      <a:rPr lang="en-US" sz="2200" b="1" i="1">
                        <a:solidFill>
                          <a:srgbClr val="00B0F0"/>
                        </a:solidFill>
                      </a:rPr>
                      <m:t>𝟒𝟔</m:t>
                    </m:r>
                    <m:r>
                      <a:rPr lang="en-US" sz="2200" b="1" i="1">
                        <a:solidFill>
                          <a:srgbClr val="00B0F0"/>
                        </a:solidFill>
                      </a:rPr>
                      <m:t>≥</m:t>
                    </m:r>
                    <m:r>
                      <a:rPr lang="en-US" sz="2200" b="1" i="1">
                        <a:solidFill>
                          <a:srgbClr val="00B0F0"/>
                        </a:solidFill>
                      </a:rPr>
                      <m:t>𝟐</m:t>
                    </m:r>
                    <m:r>
                      <a:rPr lang="en-US" sz="2200" b="1" i="1">
                        <a:solidFill>
                          <a:srgbClr val="00B0F0"/>
                        </a:solidFill>
                      </a:rPr>
                      <m:t>(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B0F0"/>
                            </a:solidFill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B0F0"/>
                            </a:solidFill>
                          </a:rPr>
                          <m:t>𝒙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B0F0"/>
                            </a:solidFill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B0F0"/>
                        </a:solidFill>
                      </a:rPr>
                      <m:t>+</m:t>
                    </m:r>
                    <m:r>
                      <a:rPr lang="en-US" sz="2200" b="1" i="1" smtClean="0">
                        <a:solidFill>
                          <a:srgbClr val="00B0F0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00B0F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200" b="1" dirty="0" smtClean="0">
                    <a:solidFill>
                      <a:srgbClr val="00B0F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tengsizlikka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kuchli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2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04" y="3367989"/>
                <a:ext cx="8969018" cy="807593"/>
              </a:xfrm>
              <a:prstGeom prst="rect">
                <a:avLst/>
              </a:prstGeom>
              <a:blipFill rotWithShape="1">
                <a:blip r:embed="rId10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835696" y="4191290"/>
                <a:ext cx="1300163" cy="4542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300" b="1" i="1" smtClean="0">
                              <a:solidFill>
                                <a:srgbClr val="7030A0"/>
                              </a:solidFill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</a:rPr>
                            <m:t>𝒙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</a:rPr>
                            <m:t>𝟐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7030A0"/>
                          </a:solidFill>
                        </a:rPr>
                        <m:t>≥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</a:rPr>
                        <m:t>𝟏𝟔</m:t>
                      </m:r>
                    </m:oMath>
                  </m:oMathPara>
                </a14:m>
                <a:endParaRPr lang="ru-RU" sz="2300" b="1" dirty="0">
                  <a:solidFill>
                    <a:srgbClr val="7030A0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191290"/>
                <a:ext cx="1300163" cy="45429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3419872" y="4211789"/>
                <a:ext cx="2694584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)(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300" b="1" i="1">
                          <a:solidFill>
                            <a:srgbClr val="00B050"/>
                          </a:solidFill>
                        </a:rPr>
                        <m:t>≥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3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211789"/>
                <a:ext cx="2694584" cy="446276"/>
              </a:xfrm>
              <a:prstGeom prst="rect">
                <a:avLst/>
              </a:prstGeom>
              <a:blipFill rotWithShape="1">
                <a:blip r:embed="rId12"/>
                <a:stretch>
                  <a:fillRect b="-178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5552545" y="4587974"/>
                <a:ext cx="345761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</a:rPr>
                      <m:t>∈</m:t>
                    </m:r>
                    <m:d>
                      <m:dPr>
                        <m:endChr m:val="]"/>
                        <m:ctrlPr>
                          <a:rPr lang="ru-RU" sz="2400" b="1" i="1">
                            <a:solidFill>
                              <a:srgbClr val="002060"/>
                            </a:solidFill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−∞;−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𝟒</m:t>
                        </m:r>
                      </m:e>
                    </m:d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∪</m:t>
                    </m:r>
                    <m:d>
                      <m:dPr>
                        <m:begChr m:val="["/>
                        <m:ctrlPr>
                          <a:rPr lang="ru-RU" sz="2400" b="1" i="1">
                            <a:solidFill>
                              <a:srgbClr val="002060"/>
                            </a:solidFill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;+∞</m:t>
                        </m:r>
                      </m:e>
                    </m:d>
                  </m:oMath>
                </a14:m>
                <a:r>
                  <a:rPr lang="en-US" sz="2400" b="1" dirty="0">
                    <a:solidFill>
                      <a:srgbClr val="002060"/>
                    </a:solidFill>
                  </a:rPr>
                  <a:t> 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2545" y="4587974"/>
                <a:ext cx="3457613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535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2" grpId="0" animBg="1"/>
      <p:bldP spid="12" grpId="0"/>
      <p:bldP spid="13" grpId="0"/>
      <p:bldP spid="14" grpId="0"/>
      <p:bldP spid="15" grpId="0"/>
      <p:bldP spid="16" grpId="0"/>
      <p:bldP spid="3" grpId="0"/>
      <p:bldP spid="17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312653" y="1275438"/>
                <a:ext cx="132223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FF0000"/>
                              </a:solidFill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</a:rPr>
                            <m:t>𝒙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FF0000"/>
                          </a:solidFill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</a:rPr>
                        <m:t>𝒕</m:t>
                      </m:r>
                    </m:oMath>
                  </m:oMathPara>
                </a14:m>
                <a:endParaRPr lang="ru-RU" sz="2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653" y="1275438"/>
                <a:ext cx="1322237" cy="4616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721335" y="1275438"/>
                <a:ext cx="2274601" cy="4748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</a:rPr>
                            <m:t>𝒕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7030A0"/>
                          </a:solidFill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</a:rPr>
                        <m:t>𝒕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</a:rPr>
                        <m:t>𝟔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</a:rPr>
                        <m:t>≥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</a:rPr>
                        <m:t>𝟎</m:t>
                      </m:r>
                    </m:oMath>
                  </m:oMathPara>
                </a14:m>
                <a:endParaRPr lang="ru-RU" sz="23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335" y="1275438"/>
                <a:ext cx="2274601" cy="4748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66001" y="2787774"/>
                <a:ext cx="8838803" cy="1863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183-mashq.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Tengsizlikni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</a:rPr>
                      <m:t>)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𝟓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≤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𝒙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;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𝟔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𝟓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𝟔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; </m:t>
                    </m:r>
                  </m:oMath>
                </a14:m>
                <a:endParaRPr lang="en-US" sz="2400" b="1" i="1" dirty="0" smtClean="0">
                  <a:solidFill>
                    <a:srgbClr val="7030A0"/>
                  </a:solidFill>
                  <a:latin typeface="Cambria Math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</a:rPr>
                      <m:t>𝟕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</a:rPr>
                      <m:t>)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𝟏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≤−</m:t>
                    </m:r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𝟔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</a:rPr>
                  <a:t>;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B050"/>
                            </a:solidFill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</a:rPr>
                          <m:t>𝟏𝟏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</a:rPr>
                          <m:t>) </m:t>
                        </m:r>
                        <m:r>
                          <a:rPr lang="en-US" sz="2400" b="1" i="1">
                            <a:solidFill>
                              <a:srgbClr val="00B050"/>
                            </a:solidFill>
                          </a:rPr>
                          <m:t>𝟏𝟑</m:t>
                        </m:r>
                      </m:e>
                      <m:sup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B050"/>
                                </a:solidFill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00B050"/>
                            </a:solidFill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B050"/>
                            </a:solidFill>
                          </a:rPr>
                          <m:t>𝟒𝟔</m:t>
                        </m:r>
                      </m:sup>
                    </m:sSup>
                    <m:r>
                      <a:rPr lang="en-US" sz="2400" b="1" i="1">
                        <a:solidFill>
                          <a:srgbClr val="00B050"/>
                        </a:solidFill>
                      </a:rPr>
                      <m:t>≤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B05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B050"/>
                            </a:solidFill>
                          </a:rPr>
                          <m:t>𝟏𝟑</m:t>
                        </m:r>
                      </m:e>
                      <m:sup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B050"/>
                                </a:solidFill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00B050"/>
                            </a:solidFill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B050"/>
                            </a:solidFill>
                          </a:rPr>
                          <m:t>𝟐𝟓</m:t>
                        </m:r>
                        <m:r>
                          <a:rPr lang="en-US" sz="2400" b="1" i="1">
                            <a:solidFill>
                              <a:srgbClr val="00B050"/>
                            </a:solidFill>
                          </a:rPr>
                          <m:t>𝒙</m:t>
                        </m:r>
                      </m:sup>
                    </m:sSup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01" y="2787774"/>
                <a:ext cx="8838803" cy="1863395"/>
              </a:xfrm>
              <a:prstGeom prst="rect">
                <a:avLst/>
              </a:prstGeom>
              <a:blipFill rotWithShape="1">
                <a:blip r:embed="rId4"/>
                <a:stretch>
                  <a:fillRect b="-65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04160" y="694478"/>
                <a:ext cx="896248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4-misol.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Tengsizlikni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+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𝟔</m:t>
                    </m:r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≥</m:t>
                    </m:r>
                    <m:r>
                      <a:rPr lang="en-US" sz="2400" b="1" i="1">
                        <a:solidFill>
                          <a:srgbClr val="002060"/>
                        </a:solidFill>
                      </a:rPr>
                      <m:t>𝟎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0" y="694478"/>
                <a:ext cx="8962487" cy="461665"/>
              </a:xfrm>
              <a:prstGeom prst="rect">
                <a:avLst/>
              </a:prstGeom>
              <a:blipFill rotWithShape="1">
                <a:blip r:embed="rId5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3824779" y="1291347"/>
                <a:ext cx="288032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</a:rPr>
                        <m:t>≤−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</a:rPr>
                        <m:t>𝟐</m:t>
                      </m:r>
                    </m:oMath>
                  </m:oMathPara>
                </a14:m>
                <a:endParaRPr lang="ru-RU" sz="22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779" y="1291347"/>
                <a:ext cx="2880320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683568" y="1753012"/>
                <a:ext cx="131787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≥</m:t>
                    </m:r>
                    <m:r>
                      <a:rPr lang="en-US" sz="2400" b="1" i="1">
                        <a:solidFill>
                          <a:srgbClr val="0070C0"/>
                        </a:solidFill>
                      </a:rPr>
                      <m:t>𝟐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</a:rPr>
                  <a:t> </a:t>
                </a:r>
                <a:endParaRPr lang="ru-RU" sz="2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753012"/>
                <a:ext cx="1317878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539553" y="2211707"/>
                <a:ext cx="146189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/>
                          </m:ctrlPr>
                        </m:sSupPr>
                        <m:e>
                          <m:r>
                            <a:rPr lang="en-US" sz="2400" b="1" i="1"/>
                            <m:t>𝟐</m:t>
                          </m:r>
                        </m:e>
                        <m:sup>
                          <m:r>
                            <a:rPr lang="en-US" sz="2400" b="1" i="1"/>
                            <m:t>𝒙</m:t>
                          </m:r>
                        </m:sup>
                      </m:sSup>
                      <m:r>
                        <a:rPr lang="en-US" sz="2400" b="1" i="1"/>
                        <m:t>≤−</m:t>
                      </m:r>
                      <m:r>
                        <a:rPr lang="en-US" sz="2400" b="1" i="1"/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3" y="2211707"/>
                <a:ext cx="1461894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5695225" y="2211708"/>
                <a:ext cx="33435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24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</a:rPr>
                      <m:t>∈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[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;+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</a:rPr>
                      <m:t>∞)</m:t>
                    </m:r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5225" y="2211708"/>
                <a:ext cx="3343533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732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Стрелка вправо с вырезом 5"/>
          <p:cNvSpPr/>
          <p:nvPr/>
        </p:nvSpPr>
        <p:spPr>
          <a:xfrm>
            <a:off x="2001447" y="1868427"/>
            <a:ext cx="1440160" cy="230833"/>
          </a:xfrm>
          <a:prstGeom prst="notchedRightArrow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с вырезом 18"/>
          <p:cNvSpPr/>
          <p:nvPr/>
        </p:nvSpPr>
        <p:spPr>
          <a:xfrm>
            <a:off x="2020483" y="2327123"/>
            <a:ext cx="1440160" cy="230833"/>
          </a:xfrm>
          <a:prstGeom prst="notchedRightArrow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3824779" y="1714538"/>
                <a:ext cx="10176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779" y="1714538"/>
                <a:ext cx="1017650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3582281" y="2158315"/>
            <a:ext cx="18806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yechimi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yo‘q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79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build="p"/>
      <p:bldP spid="12" grpId="0"/>
      <p:bldP spid="13" grpId="0"/>
      <p:bldP spid="14" grpId="0"/>
      <p:bldP spid="15" grpId="0"/>
      <p:bldP spid="6" grpId="0" animBg="1"/>
      <p:bldP spid="19" grpId="0" animBg="1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160" y="694478"/>
            <a:ext cx="8962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183-mashq </a:t>
            </a:r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misollarining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yechimi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02738" y="1028520"/>
                <a:ext cx="3309612" cy="37663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20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solidFill>
                                <a:srgbClr val="FF000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</a:rPr>
                            <m:t>𝑎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FF0000"/>
                              </a:solidFill>
                            </a:rPr>
                            <m:t>𝑓</m:t>
                          </m:r>
                          <m:r>
                            <a:rPr lang="en-US" sz="2000" i="1">
                              <a:solidFill>
                                <a:srgbClr val="FF0000"/>
                              </a:solidFill>
                            </a:rPr>
                            <m:t>(</m:t>
                          </m:r>
                          <m:r>
                            <a:rPr lang="en-US" sz="2000" i="1">
                              <a:solidFill>
                                <a:srgbClr val="FF0000"/>
                              </a:solidFill>
                            </a:rPr>
                            <m:t>𝑥</m:t>
                          </m:r>
                          <m:r>
                            <a:rPr lang="en-US" sz="2000" i="1">
                              <a:solidFill>
                                <a:srgbClr val="FF0000"/>
                              </a:solidFill>
                            </a:rPr>
                            <m:t>)</m:t>
                          </m:r>
                        </m:sup>
                      </m:sSup>
                      <m:r>
                        <a:rPr lang="en-US" sz="2000" i="1">
                          <a:solidFill>
                            <a:srgbClr val="FF0000"/>
                          </a:solidFill>
                        </a:rPr>
                        <m:t>&gt;</m:t>
                      </m:r>
                      <m:sSup>
                        <m:sSupPr>
                          <m:ctrlPr>
                            <a:rPr lang="ru-RU" sz="2000" i="1">
                              <a:solidFill>
                                <a:srgbClr val="FF000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FF0000"/>
                              </a:solidFill>
                            </a:rPr>
                            <m:t>𝑎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FF0000"/>
                              </a:solidFill>
                            </a:rPr>
                            <m:t>𝑔</m:t>
                          </m:r>
                          <m:r>
                            <a:rPr lang="en-US" sz="2000" i="1">
                              <a:solidFill>
                                <a:srgbClr val="FF0000"/>
                              </a:solidFill>
                            </a:rPr>
                            <m:t>(</m:t>
                          </m:r>
                          <m:r>
                            <a:rPr lang="en-US" sz="2000" i="1">
                              <a:solidFill>
                                <a:srgbClr val="FF0000"/>
                              </a:solidFill>
                            </a:rPr>
                            <m:t>𝑥</m:t>
                          </m:r>
                          <m:r>
                            <a:rPr lang="en-US" sz="2000" i="1">
                              <a:solidFill>
                                <a:srgbClr val="FF0000"/>
                              </a:solidFill>
                            </a:rPr>
                            <m:t>)</m:t>
                          </m:r>
                        </m:sup>
                      </m:sSup>
                      <m:r>
                        <a:rPr lang="en-US" sz="2000" i="1">
                          <a:solidFill>
                            <a:srgbClr val="FF0000"/>
                          </a:solidFill>
                        </a:rPr>
                        <m:t>,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</a:rPr>
                        <m:t>𝑎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</a:rPr>
                        <m:t>&gt;0,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</a:rPr>
                        <m:t>𝑎</m:t>
                      </m:r>
                      <m:r>
                        <a:rPr lang="en-US" sz="2000" i="1">
                          <a:solidFill>
                            <a:srgbClr val="FF0000"/>
                          </a:solidFill>
                        </a:rPr>
                        <m:t>≠0</m:t>
                      </m:r>
                    </m:oMath>
                  </m:oMathPara>
                </a14:m>
                <a:endParaRPr lang="en-US" sz="2000" i="1" dirty="0" smtClean="0">
                  <a:solidFill>
                    <a:srgbClr val="FF0000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</a:rPr>
                        <m:t>𝟓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</a:rPr>
                        <m:t>≤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</a:rPr>
                        <m:t>𝟓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</a:rPr>
                        <m:t>𝒙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𝟑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𝟓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≤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𝟑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𝟓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𝟖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𝟐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</a:rPr>
                        <m:t>≤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000" b="1" i="1" dirty="0" smtClean="0">
                  <a:solidFill>
                    <a:srgbClr val="0070C0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</a:rPr>
                        <m:t>𝟎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</a:rPr>
                        <m:t>,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</a:rPr>
                        <m:t>𝟐𝟓</m:t>
                      </m:r>
                    </m:oMath>
                  </m:oMathPara>
                </a14:m>
                <a:endParaRPr lang="ru-RU" sz="20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38" y="1028520"/>
                <a:ext cx="3309612" cy="376635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483768" y="4594817"/>
                <a:ext cx="283699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FF0000"/>
                    </a:solidFill>
                  </a:rPr>
                  <a:t>Javob</a:t>
                </a:r>
                <a:r>
                  <a:rPr lang="en-US" sz="2000" b="1" i="1" dirty="0">
                    <a:solidFill>
                      <a:srgbClr val="FF0000"/>
                    </a:solidFill>
                  </a:rPr>
                  <a:t>:</a:t>
                </a:r>
                <a:r>
                  <a:rPr lang="en-US" sz="2000" b="1" i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</a:rPr>
                      <m:t>∈(−∞;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</a:rPr>
                      <m:t>𝟎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</a:rPr>
                      <m:t>,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</a:rPr>
                      <m:t>𝟐𝟓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</a:rPr>
                      <m:t>]</m:t>
                    </m:r>
                  </m:oMath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4594817"/>
                <a:ext cx="2836995" cy="400110"/>
              </a:xfrm>
              <a:prstGeom prst="rect">
                <a:avLst/>
              </a:prstGeom>
              <a:blipFill rotWithShape="1">
                <a:blip r:embed="rId3"/>
                <a:stretch>
                  <a:fillRect l="-2146" t="-7692" r="-215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4317280" y="1175462"/>
                <a:ext cx="3309612" cy="2437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20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solidFill>
                              <a:srgbClr val="FF0000"/>
                            </a:solidFill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</a:rPr>
                          <m:t>𝑎</m:t>
                        </m:r>
                      </m:e>
                      <m:sup>
                        <m:r>
                          <a:rPr lang="en-US" sz="2000" i="1">
                            <a:solidFill>
                              <a:srgbClr val="FF0000"/>
                            </a:solidFill>
                          </a:rPr>
                          <m:t>𝑓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</a:rPr>
                          <m:t>(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</a:rPr>
                          <m:t>𝑥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</a:rPr>
                          <m:t>)</m:t>
                        </m:r>
                      </m:sup>
                    </m:sSup>
                    <m:r>
                      <a:rPr lang="en-US" sz="2000" i="1">
                        <a:solidFill>
                          <a:srgbClr val="FF0000"/>
                        </a:solidFill>
                      </a:rPr>
                      <m:t>&gt;</m:t>
                    </m:r>
                    <m:sSup>
                      <m:sSupPr>
                        <m:ctrlPr>
                          <a:rPr lang="ru-RU" sz="2000" i="1">
                            <a:solidFill>
                              <a:srgbClr val="FF0000"/>
                            </a:solidFill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</a:rPr>
                          <m:t>𝑎</m:t>
                        </m:r>
                      </m:e>
                      <m:sup>
                        <m:r>
                          <a:rPr lang="en-US" sz="2000" i="1">
                            <a:solidFill>
                              <a:srgbClr val="FF0000"/>
                            </a:solidFill>
                          </a:rPr>
                          <m:t>𝑔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</a:rPr>
                          <m:t>(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</a:rPr>
                          <m:t>𝑥</m:t>
                        </m:r>
                        <m:r>
                          <a:rPr lang="en-US" sz="2000" i="1">
                            <a:solidFill>
                              <a:srgbClr val="FF0000"/>
                            </a:solidFill>
                          </a:rPr>
                          <m:t>)</m:t>
                        </m:r>
                      </m:sup>
                    </m:sSup>
                    <m:r>
                      <a:rPr lang="en-US" sz="2000" i="1">
                        <a:solidFill>
                          <a:srgbClr val="FF0000"/>
                        </a:solidFill>
                      </a:rPr>
                      <m:t>,</m:t>
                    </m:r>
                    <m:r>
                      <a:rPr lang="en-US" sz="2000" i="1">
                        <a:solidFill>
                          <a:srgbClr val="FF0000"/>
                        </a:solidFill>
                      </a:rPr>
                      <m:t>𝑎</m:t>
                    </m:r>
                    <m:r>
                      <a:rPr lang="en-US" sz="2000" i="1">
                        <a:solidFill>
                          <a:srgbClr val="FF0000"/>
                        </a:solidFill>
                      </a:rPr>
                      <m:t>&gt;0,</m:t>
                    </m:r>
                    <m:r>
                      <a:rPr lang="en-US" sz="2000" i="1">
                        <a:solidFill>
                          <a:srgbClr val="FF0000"/>
                        </a:solidFill>
                      </a:rPr>
                      <m:t>𝑎</m:t>
                    </m:r>
                    <m:r>
                      <a:rPr lang="en-US" sz="2000" i="1">
                        <a:solidFill>
                          <a:srgbClr val="FF0000"/>
                        </a:solidFill>
                      </a:rPr>
                      <m:t>≠0</m:t>
                    </m:r>
                  </m:oMath>
                </a14:m>
                <a:r>
                  <a:rPr lang="en-US" sz="20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</a:rPr>
                        <m:t>𝟓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</a:rPr>
                        <m:t>𝟑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</a:rPr>
                        <m:t>𝒙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</a:rPr>
                        <m:t>𝟓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7030A0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B050"/>
                          </a:solidFill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B050"/>
                  </a:solidFill>
                  <a:latin typeface="Cambria Math"/>
                </a:endParaRPr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280" y="1175462"/>
                <a:ext cx="3309612" cy="24372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6207813" y="3723878"/>
                <a:ext cx="256390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i="1" dirty="0" smtClean="0">
                          <a:solidFill>
                            <a:srgbClr val="FF0000"/>
                          </a:solidFill>
                        </a:rPr>
                        <m:t>Javob</m:t>
                      </m:r>
                      <m:r>
                        <m:rPr>
                          <m:nor/>
                        </m:rPr>
                        <a:rPr lang="en-US" sz="2000" b="1" i="1" dirty="0" smtClean="0">
                          <a:solidFill>
                            <a:srgbClr val="FF0000"/>
                          </a:solidFill>
                        </a:rPr>
                        <m:t>: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</a:rPr>
                        <m:t>∈(−∞;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</a:rPr>
                        <m:t>𝟓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7813" y="3723878"/>
                <a:ext cx="2563907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084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17" grpId="0" build="p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5733" y="722189"/>
            <a:ext cx="89304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174-mashq.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Moddiy nuqta koordinatalari parametrik ko‘rinishda berilgan. </a:t>
            </a:r>
            <a:r>
              <a:rPr lang="id-ID" sz="2400" i="1" dirty="0">
                <a:latin typeface="Arial" pitchFamily="34" charset="0"/>
                <a:cs typeface="Arial" pitchFamily="34" charset="0"/>
              </a:rPr>
              <a:t>x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va </a:t>
            </a:r>
            <a:r>
              <a:rPr lang="id-ID" sz="2400" i="1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koordinatalar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orasidagi bog‘lanishni aniqlang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287087" y="1491630"/>
                <a:ext cx="2762808" cy="8281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id-ID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id-ID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𝟐𝟕</m:t>
                              </m:r>
                              <m:sSup>
                                <m:sSupPr>
                                  <m:ctrlPr>
                                    <a:rPr lang="id-ID" sz="2400" b="1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dirty="0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2400" b="1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𝟐𝟏</m:t>
                              </m:r>
                            </m:e>
                            <m:e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𝟐𝟑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087" y="1491630"/>
                <a:ext cx="2762808" cy="82811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94366" y="2643758"/>
                <a:ext cx="1152303" cy="730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𝟐𝟑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66" y="2643758"/>
                <a:ext cx="1152303" cy="73013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267744" y="2545238"/>
                <a:ext cx="2804294" cy="812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𝟐𝟕</m:t>
                      </m:r>
                      <m:sSup>
                        <m:sSupPr>
                          <m:ctrlPr>
                            <a:rPr lang="id-ID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𝟐𝟑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𝟐𝟏</m:t>
                      </m:r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545238"/>
                <a:ext cx="2804294" cy="8125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292080" y="2545238"/>
                <a:ext cx="2804293" cy="812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𝟐𝟏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𝟐𝟕</m:t>
                      </m:r>
                      <m:sSup>
                        <m:sSupPr>
                          <m:ctrlPr>
                            <a:rPr lang="id-ID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𝟐𝟑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545238"/>
                <a:ext cx="2804293" cy="8125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95536" y="3651870"/>
                <a:ext cx="2384307" cy="812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</m:t>
                          </m:r>
                        </m:den>
                      </m:f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num>
                                <m:den>
                                  <m:r>
                                    <a:rPr lang="en-US" sz="2400" b="1" i="1" dirty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𝟐𝟑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651870"/>
                <a:ext cx="2384307" cy="8125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788545" y="3466370"/>
                <a:ext cx="2566985" cy="118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𝟐𝟑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𝟐𝟏</m:t>
                              </m:r>
                            </m:num>
                            <m:den>
                              <m: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𝟐𝟕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545" y="3466370"/>
                <a:ext cx="2566985" cy="118352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30413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160" y="632971"/>
            <a:ext cx="8962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183-mashq </a:t>
            </a:r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misollarining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yechimi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02738" y="1028520"/>
                <a:ext cx="4181230" cy="38719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 algn="ctr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70C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𝟓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𝟔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∙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</a:rPr>
                                <m:t>𝟏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</a:rPr>
                                <m:t>+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</a:rPr>
                                <m:t>𝟏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𝟓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𝟏</m:t>
                          </m:r>
                        </m:e>
                      </m:d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𝟔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∙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𝟖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𝟔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𝟓</m:t>
                          </m:r>
                        </m:e>
                      </m:d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𝟔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∙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𝟑</m:t>
                          </m:r>
                        </m:e>
                      </m:d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𝟔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:pPr algn="ctr">
                  <a:lnSpc>
                    <a:spcPct val="125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>
                            <a:solidFill>
                              <a:srgbClr val="0070C0"/>
                            </a:solidFill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0070C0"/>
                            </a:solidFill>
                          </a:rPr>
                          <m:t>𝟐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0070C0"/>
                            </a:solidFill>
                          </a:rPr>
                          <m:t>𝒙</m:t>
                        </m:r>
                      </m:sup>
                    </m:sSup>
                    <m:r>
                      <a:rPr lang="en-US" sz="2000" b="1" i="1">
                        <a:solidFill>
                          <a:srgbClr val="0070C0"/>
                        </a:solidFill>
                      </a:rPr>
                      <m:t>≥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0070C0"/>
                            </a:solidFill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</a:rPr>
                          <m:t>𝟔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70C0"/>
                            </a:solidFill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rgbClr val="0070C0"/>
                    </a:solidFill>
                  </a:rPr>
                  <a:t>    </a:t>
                </a:r>
                <a:endParaRPr lang="ru-RU" sz="2000" b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≥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𝟐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≥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𝟐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≥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</a:rPr>
                        <m:t>.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38" y="1028520"/>
                <a:ext cx="4181230" cy="387195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843808" y="4618226"/>
                <a:ext cx="224119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FF0000"/>
                    </a:solidFill>
                  </a:rPr>
                  <a:t>Javob</a:t>
                </a:r>
                <a:r>
                  <a:rPr lang="en-US" sz="2000" b="1" i="1" dirty="0">
                    <a:solidFill>
                      <a:srgbClr val="FF0000"/>
                    </a:solidFill>
                  </a:rPr>
                  <a:t>:</a:t>
                </a:r>
                <a:r>
                  <a:rPr lang="en-US" sz="2000" b="1" i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</a:rPr>
                      <m:t>∈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[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;+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</a:rPr>
                      <m:t>∞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4618226"/>
                <a:ext cx="2241191" cy="400110"/>
              </a:xfrm>
              <a:prstGeom prst="rect">
                <a:avLst/>
              </a:prstGeom>
              <a:blipFill rotWithShape="1">
                <a:blip r:embed="rId3"/>
                <a:stretch>
                  <a:fillRect l="-2997" t="-7692" r="-545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5252931" y="1175462"/>
                <a:ext cx="3309612" cy="2859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𝟏𝟏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 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𝟏𝟑</m:t>
                          </m:r>
                        </m:e>
                        <m:sup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𝟒𝟔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𝟏𝟑</m:t>
                          </m:r>
                        </m:e>
                        <m:sup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𝟐𝟓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US" sz="2000" b="1" i="1" dirty="0" smtClean="0">
                  <a:solidFill>
                    <a:srgbClr val="00B050"/>
                  </a:solidFill>
                  <a:latin typeface="Cambria Math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</a:rPr>
                          </m:ctrlPr>
                        </m:sSupPr>
                        <m:e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</a:rPr>
                            <m:t>𝒙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002060"/>
                          </a:solidFill>
                        </a:rPr>
                        <m:t>+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</a:rPr>
                        <m:t>𝟒𝟔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</a:rPr>
                        <m:t>≤</m:t>
                      </m:r>
                      <m:sSup>
                        <m:sSupPr>
                          <m:ctrlPr>
                            <a:rPr lang="ru-RU" sz="1800" b="1" i="1">
                              <a:solidFill>
                                <a:srgbClr val="002060"/>
                              </a:solidFill>
                            </a:rPr>
                          </m:ctrlPr>
                        </m:sSupPr>
                        <m:e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</a:rPr>
                            <m:t>𝒙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002060"/>
                          </a:solidFill>
                        </a:rPr>
                        <m:t>+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</a:rPr>
                        <m:t>𝟐𝟓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</a:rPr>
                        <m:t>𝒙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</a:rPr>
                        <m:t>𝟐𝟓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</a:rPr>
                        <m:t>𝟒𝟔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</a:rPr>
                        <m:t>≤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</a:rPr>
                        <m:t>𝟎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2060"/>
                          </a:solidFill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</a:rPr>
                        <m:t>𝟐𝟓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</a:rPr>
                        <m:t>≤−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</a:rPr>
                        <m:t>𝟒𝟔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>
                          <a:solidFill>
                            <a:srgbClr val="002060"/>
                          </a:solidFill>
                        </a:rPr>
                        <m:t>𝒙</m:t>
                      </m:r>
                      <m:r>
                        <a:rPr lang="ru-RU" sz="2000" b="1" i="1">
                          <a:solidFill>
                            <a:srgbClr val="002060"/>
                          </a:solidFill>
                        </a:rPr>
                        <m:t>≥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</a:rPr>
                          </m:ctrlPr>
                        </m:fPr>
                        <m:num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</a:rPr>
                            <m:t>𝟒𝟔</m:t>
                          </m:r>
                        </m:num>
                        <m:den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2931" y="1175462"/>
                <a:ext cx="3309612" cy="28595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6372200" y="4034412"/>
                <a:ext cx="2593723" cy="783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i="1" dirty="0" smtClean="0">
                          <a:solidFill>
                            <a:srgbClr val="FF0000"/>
                          </a:solidFill>
                        </a:rPr>
                        <m:t>Javob</m:t>
                      </m:r>
                      <m:r>
                        <m:rPr>
                          <m:nor/>
                        </m:rPr>
                        <a:rPr lang="en-US" sz="2000" b="1" i="1" dirty="0" smtClean="0">
                          <a:solidFill>
                            <a:srgbClr val="FF0000"/>
                          </a:solidFill>
                        </a:rPr>
                        <m:t>: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</a:rPr>
                        <m:t>∈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𝟒𝟔</m:t>
                              </m:r>
                            </m:num>
                            <m:den>
                              <m:r>
                                <a:rPr lang="ru-RU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𝟐𝟓</m:t>
                              </m:r>
                            </m:den>
                          </m:f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;+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</a:rPr>
                            <m:t>∞</m:t>
                          </m:r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4034412"/>
                <a:ext cx="2593723" cy="78386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703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17" grpId="0" build="p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04160" y="632971"/>
                <a:ext cx="8962487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184-mashq.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Tengsizlikni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1)</m:t>
                    </m:r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rgbClr val="0070C0"/>
                            </a:solidFill>
                          </a:rPr>
                          <m:t>𝟗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70C0"/>
                        </a:solidFill>
                      </a:rPr>
                      <m:t>+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rgbClr val="0070C0"/>
                            </a:solidFill>
                          </a:rPr>
                          <m:t>𝟑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70C0"/>
                            </a:solidFill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70C0"/>
                        </a:solidFill>
                      </a:rPr>
                      <m:t>−</m:t>
                    </m:r>
                    <m:r>
                      <a:rPr lang="ru-RU" sz="2400" b="1" i="1">
                        <a:solidFill>
                          <a:srgbClr val="0070C0"/>
                        </a:solidFill>
                      </a:rPr>
                      <m:t>𝟔</m:t>
                    </m:r>
                    <m:r>
                      <a:rPr lang="ru-RU" sz="2400" b="1" i="1">
                        <a:solidFill>
                          <a:srgbClr val="0070C0"/>
                        </a:solidFill>
                      </a:rPr>
                      <m:t>≤</m:t>
                    </m:r>
                    <m:r>
                      <a:rPr lang="ru-RU" sz="2400" b="1" i="1">
                        <a:solidFill>
                          <a:srgbClr val="0070C0"/>
                        </a:solidFill>
                      </a:rPr>
                      <m:t>𝟖𝟒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;</m:t>
                    </m:r>
                  </m:oMath>
                </a14:m>
                <a:endParaRPr lang="en-US" sz="2400" b="1" i="1" dirty="0" smtClean="0">
                  <a:solidFill>
                    <a:srgbClr val="0070C0"/>
                  </a:solidFill>
                  <a:latin typeface="Cambria Math"/>
                </a:endParaRPr>
              </a:p>
              <a:p>
                <a:pPr algn="ctr">
                  <a:lnSpc>
                    <a:spcPct val="125000"/>
                  </a:lnSpc>
                </a:pPr>
                <a:r>
                  <a:rPr lang="en-US" sz="2400" b="0" dirty="0" smtClean="0">
                    <a:solidFill>
                      <a:srgbClr val="FF0000"/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2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a:rPr lang="en-US" sz="2400" b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𝟐𝟓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𝟑𝟎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0" y="632971"/>
                <a:ext cx="8962487" cy="923330"/>
              </a:xfrm>
              <a:prstGeom prst="rect">
                <a:avLst/>
              </a:prstGeom>
              <a:blipFill rotWithShape="1">
                <a:blip r:embed="rId2"/>
                <a:stretch>
                  <a:fillRect t="-4636" b="-4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52915" y="1338611"/>
                <a:ext cx="3545304" cy="36797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220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200" b="1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𝟔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𝟖𝟒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7030A0"/>
                              </a:solidFill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</a:rPr>
                            <m:t>𝟐</m:t>
                          </m:r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7030A0"/>
                          </a:solidFill>
                        </a:rPr>
                        <m:t>+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7030A0"/>
                          </a:solidFill>
                        </a:rPr>
                        <m:t>−</m:t>
                      </m:r>
                      <m:r>
                        <a:rPr lang="ru-RU" sz="2200" b="1" i="1">
                          <a:solidFill>
                            <a:srgbClr val="7030A0"/>
                          </a:solidFill>
                        </a:rPr>
                        <m:t>𝟗𝟎</m:t>
                      </m:r>
                      <m:r>
                        <a:rPr lang="ru-RU" sz="2200" b="1" i="1">
                          <a:solidFill>
                            <a:srgbClr val="7030A0"/>
                          </a:solidFill>
                        </a:rPr>
                        <m:t>≤</m:t>
                      </m:r>
                      <m:r>
                        <a:rPr lang="ru-RU" sz="2200" b="1" i="1">
                          <a:solidFill>
                            <a:srgbClr val="7030A0"/>
                          </a:solidFill>
                        </a:rPr>
                        <m:t>𝟎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0070C0"/>
                          </a:solidFill>
                        </a:rPr>
                        <m:t>=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</a:rPr>
                        <m:t>𝒕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</a:rPr>
                            <m:t>𝒕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7030A0"/>
                          </a:solidFill>
                        </a:rPr>
                        <m:t>+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</a:rPr>
                        <m:t>𝒕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</a:rPr>
                        <m:t>−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</a:rPr>
                        <m:t>𝟗𝟎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</a:rPr>
                        <m:t>≤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</a:rPr>
                        <m:t>𝟎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rgbClr val="7030A0"/>
                            </a:solidFill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</a:rPr>
                          <m:t>𝒕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7030A0"/>
                            </a:solidFill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7030A0"/>
                        </a:solidFill>
                      </a:rPr>
                      <m:t>=</m:t>
                    </m:r>
                    <m:r>
                      <a:rPr lang="en-US" sz="2200" b="1" i="1">
                        <a:solidFill>
                          <a:srgbClr val="7030A0"/>
                        </a:solidFill>
                      </a:rPr>
                      <m:t>𝟗</m:t>
                    </m:r>
                    <m:r>
                      <a:rPr lang="en-US" sz="2200" b="1" i="1">
                        <a:solidFill>
                          <a:srgbClr val="7030A0"/>
                        </a:solidFill>
                      </a:rPr>
                      <m:t>         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7030A0"/>
                            </a:solidFill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</a:rPr>
                          <m:t>𝒕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7030A0"/>
                            </a:solidFill>
                          </a:rPr>
                          <m:t>𝟐</m:t>
                        </m:r>
                      </m:sub>
                    </m:sSub>
                    <m:r>
                      <a:rPr lang="en-US" sz="2200" b="1" i="1">
                        <a:solidFill>
                          <a:srgbClr val="7030A0"/>
                        </a:solidFill>
                      </a:rPr>
                      <m:t>=−</m:t>
                    </m:r>
                    <m:r>
                      <a:rPr lang="en-US" sz="2200" b="1" i="1">
                        <a:solidFill>
                          <a:srgbClr val="7030A0"/>
                        </a:solidFill>
                      </a:rPr>
                      <m:t>𝟏𝟎</m:t>
                    </m:r>
                  </m:oMath>
                </a14:m>
                <a:r>
                  <a:rPr lang="ru-RU" sz="2200" b="1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≤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𝟗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      </m:t>
                    </m:r>
                    <m:sSup>
                      <m:sSupPr>
                        <m:ctrlPr>
                          <a:rPr lang="ru-RU" sz="2200" b="1" i="1" smtClean="0">
                            <a:solidFill>
                              <a:srgbClr val="FF0000"/>
                            </a:solidFill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</a:rPr>
                          <m:t>𝟑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FF0000"/>
                            </a:solidFill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FF0000"/>
                        </a:solidFill>
                      </a:rPr>
                      <m:t>≥−</m:t>
                    </m:r>
                    <m:r>
                      <a:rPr lang="en-US" sz="2200" b="1" i="1">
                        <a:solidFill>
                          <a:srgbClr val="FF0000"/>
                        </a:solidFill>
                      </a:rPr>
                      <m:t>𝟏𝟎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200" b="1" dirty="0" smtClean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solidFill>
                            <a:srgbClr val="7030A0"/>
                          </a:solidFill>
                        </a:rPr>
                        <m:t>𝒙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</a:rPr>
                        <m:t>≤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</a:rPr>
                        <m:t>𝟐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15" y="1338611"/>
                <a:ext cx="3545304" cy="367972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555776" y="4618226"/>
                <a:ext cx="224119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FF0000"/>
                    </a:solidFill>
                  </a:rPr>
                  <a:t>Javob</a:t>
                </a:r>
                <a:r>
                  <a:rPr lang="en-US" sz="2000" b="1" i="1" dirty="0">
                    <a:solidFill>
                      <a:srgbClr val="FF0000"/>
                    </a:solidFill>
                  </a:rPr>
                  <a:t>:</a:t>
                </a:r>
                <a:r>
                  <a:rPr lang="en-US" sz="2000" b="1" i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</a:rPr>
                      <m:t>∈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(−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</a:rPr>
                      <m:t>∞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]</m:t>
                    </m:r>
                  </m:oMath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618226"/>
                <a:ext cx="2241191" cy="400110"/>
              </a:xfrm>
              <a:prstGeom prst="rect">
                <a:avLst/>
              </a:prstGeom>
              <a:blipFill rotWithShape="1">
                <a:blip r:embed="rId4"/>
                <a:stretch>
                  <a:fillRect l="-2717" t="-7692" r="-815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5508104" y="1500066"/>
                <a:ext cx="3309612" cy="36166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solidFill>
                            <a:srgbClr val="FF0000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200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000" b="1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B050"/>
                  </a:solidFill>
                  <a:latin typeface="Cambria Math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18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18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1800" b="1" i="1" smtClean="0">
                        <a:solidFill>
                          <a:srgbClr val="7030A0"/>
                        </a:solidFill>
                        <a:latin typeface="Cambria Math"/>
                      </a:rPr>
                      <m:t>𝟓</m:t>
                    </m:r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         </m:t>
                    </m:r>
                    <m:sSub>
                      <m:sSubPr>
                        <m:ctrlPr>
                          <a:rPr lang="ru-RU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=−</m:t>
                    </m:r>
                  </m:oMath>
                </a14:m>
                <a:r>
                  <a:rPr lang="en-US" sz="1800" b="1" dirty="0" smtClean="0">
                    <a:solidFill>
                      <a:srgbClr val="7030A0"/>
                    </a:solidFill>
                  </a:rPr>
                  <a:t>6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ru-RU" sz="18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1800" b="1" i="1" smtClean="0">
                        <a:solidFill>
                          <a:srgbClr val="7030A0"/>
                        </a:solidFill>
                        <a:latin typeface="Cambria Math"/>
                      </a:rPr>
                      <m:t>&gt;</m:t>
                    </m:r>
                    <m:r>
                      <a:rPr lang="en-US" sz="1800" b="1" i="1" smtClean="0">
                        <a:solidFill>
                          <a:srgbClr val="7030A0"/>
                        </a:solidFill>
                        <a:latin typeface="Cambria Math"/>
                      </a:rPr>
                      <m:t>𝟓</m:t>
                    </m:r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      </m:t>
                    </m:r>
                    <m:sSup>
                      <m:sSupPr>
                        <m:ctrlPr>
                          <a:rPr lang="ru-RU" sz="1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1800" b="1" i="1" smtClean="0">
                        <a:solidFill>
                          <a:srgbClr val="C00000"/>
                        </a:solidFill>
                        <a:latin typeface="Cambria Math"/>
                      </a:rPr>
                      <m:t>&lt;</m:t>
                    </m:r>
                    <m:r>
                      <a:rPr lang="en-US" sz="1800" b="1" i="1">
                        <a:solidFill>
                          <a:srgbClr val="C00000"/>
                        </a:solidFill>
                        <a:latin typeface="Cambria Math"/>
                      </a:rPr>
                      <m:t>−</m:t>
                    </m:r>
                    <m:r>
                      <a:rPr lang="en-US" sz="1800" b="1" i="1" smtClean="0">
                        <a:solidFill>
                          <a:srgbClr val="C00000"/>
                        </a:solidFill>
                        <a:latin typeface="Cambria Math"/>
                      </a:rPr>
                      <m:t>𝟔</m:t>
                    </m:r>
                  </m:oMath>
                </a14:m>
                <a:endParaRPr lang="en-US" sz="180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sSup>
                        <m:sSupPr>
                          <m:ctrlP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1800" b="1" i="0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ru-RU" sz="2000" b="1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1500066"/>
                <a:ext cx="3309612" cy="361669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6441124" y="4618226"/>
                <a:ext cx="23156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i="1" dirty="0" smtClean="0">
                          <a:solidFill>
                            <a:srgbClr val="FF0000"/>
                          </a:solidFill>
                        </a:rPr>
                        <m:t>Javob</m:t>
                      </m:r>
                      <m:r>
                        <m:rPr>
                          <m:nor/>
                        </m:rPr>
                        <a:rPr lang="en-US" sz="2000" b="1" i="1" dirty="0" smtClean="0">
                          <a:solidFill>
                            <a:srgbClr val="FF0000"/>
                          </a:solidFill>
                        </a:rPr>
                        <m:t>: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</a:rPr>
                        <m:t>∈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;+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</a:rPr>
                            <m:t>∞</m:t>
                          </m:r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124" y="4618226"/>
                <a:ext cx="2315634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188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build="p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395" y="2904366"/>
            <a:ext cx="3312368" cy="197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2" y="0"/>
            <a:ext cx="9143998" cy="80917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4421" y="987439"/>
            <a:ext cx="87951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Arial" pitchFamily="34" charset="0"/>
                <a:cs typeface="Arial" pitchFamily="34" charset="0"/>
              </a:rPr>
              <a:t>Darslik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II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qismining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56-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sahifasidagi  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183-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mashqning 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2,8,12-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tartibli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misollarini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yechish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9542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647" y="761143"/>
            <a:ext cx="90364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176-mashq. 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Parametrik ko‘rinishda berilgan funksiya grafigi qanday chiziqdan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iborat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? Mos rasmni chizing: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044789" y="1512995"/>
                <a:ext cx="2589363" cy="1011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2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2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𝒔𝒊𝒏𝒕</m:t>
                              </m:r>
                            </m:e>
                            <m:e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𝒄𝒐𝒔𝒕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≤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≤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200" b="1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789" y="1512995"/>
                <a:ext cx="2589363" cy="101149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43459" y="2611767"/>
                <a:ext cx="1330428" cy="6769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𝒔𝒊𝒏𝒕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59" y="2611767"/>
                <a:ext cx="1330428" cy="6769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07182" y="3513364"/>
                <a:ext cx="1851789" cy="728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𝒄𝒐𝒔𝒕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82" y="3513364"/>
                <a:ext cx="1851789" cy="7283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096524" y="2518028"/>
                <a:ext cx="1943096" cy="7738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6524" y="2518028"/>
                <a:ext cx="1943096" cy="77380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236119" y="3291830"/>
                <a:ext cx="2511521" cy="949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6119" y="3291830"/>
                <a:ext cx="2511521" cy="9498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83967" y="4469283"/>
                <a:ext cx="2500428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B05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67" y="4469283"/>
                <a:ext cx="2500428" cy="43858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731536" y="4175280"/>
                <a:ext cx="2830198" cy="9285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536" y="4175280"/>
                <a:ext cx="2830198" cy="92858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940152" y="4475212"/>
                <a:ext cx="2457660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4475212"/>
                <a:ext cx="2457660" cy="438582"/>
              </a:xfrm>
              <a:prstGeom prst="rect">
                <a:avLst/>
              </a:prstGeom>
              <a:blipFill rotWithShape="1">
                <a:blip r:embed="rId9"/>
                <a:stretch>
                  <a:fillRect b="-97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076505"/>
            <a:ext cx="2894734" cy="2338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2182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7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27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Daraja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xossalari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0289" y="780648"/>
                <a:ext cx="9029484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sz="2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2400" b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ko‘rsatkichli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daraja</a:t>
                </a:r>
                <a:r>
                  <a:rPr lang="en-US" sz="2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2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xossalarga</a:t>
                </a:r>
                <a:r>
                  <a:rPr lang="en-US" sz="2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400" b="1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&gt;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≠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):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9" y="780648"/>
                <a:ext cx="9029484" cy="1015663"/>
              </a:xfrm>
              <a:prstGeom prst="rect">
                <a:avLst/>
              </a:prstGeom>
              <a:blipFill rotWithShape="1">
                <a:blip r:embed="rId2"/>
                <a:stretch>
                  <a:fillRect t="-4192" b="-6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9512" y="1829050"/>
                <a:ext cx="25202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ru-RU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829050"/>
                <a:ext cx="252028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3623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987824" y="1796311"/>
                <a:ext cx="25202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ru-RU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1796311"/>
                <a:ext cx="252028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623" t="-9333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868144" y="1796931"/>
                <a:ext cx="25202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</m:oMath>
                </a14:m>
                <a:endPara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1796931"/>
                <a:ext cx="252028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874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273932" y="2467280"/>
                <a:ext cx="285172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endPara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932" y="2467280"/>
                <a:ext cx="285172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419" t="-9333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694312" y="2266532"/>
                <a:ext cx="2347664" cy="7855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𝒃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8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28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sup>
                        </m:sSup>
                      </m:den>
                    </m:f>
                  </m:oMath>
                </a14:m>
                <a:endPara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312" y="2266532"/>
                <a:ext cx="2347664" cy="785536"/>
              </a:xfrm>
              <a:prstGeom prst="rect">
                <a:avLst/>
              </a:prstGeom>
              <a:blipFill rotWithShape="1">
                <a:blip r:embed="rId7"/>
                <a:stretch>
                  <a:fillRect l="-3896" b="-15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90755" y="3135478"/>
                <a:ext cx="8962487" cy="8759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6) agar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&gt;0 </m:t>
                    </m:r>
                  </m:oMath>
                </a14:m>
                <a:r>
                  <a:rPr lang="en-US" sz="2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7) agar </a:t>
                </a:r>
                <a14:m>
                  <m:oMath xmlns:m="http://schemas.openxmlformats.org/officeDocument/2006/math">
                    <m:r>
                      <a:rPr lang="en-US" sz="2200" b="1" i="1" dirty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200" b="1" i="1" dirty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200" b="1" i="1" dirty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0 </m:t>
                    </m:r>
                  </m:oMath>
                </a14:m>
                <a:r>
                  <a:rPr lang="en-US" sz="2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&lt;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;</m:t>
                    </m:r>
                    <m:r>
                      <a:rPr lang="ru-RU" sz="2200" b="1" i="0" smtClean="0">
                        <a:solidFill>
                          <a:srgbClr val="0070C0"/>
                        </a:solidFill>
                        <a:latin typeface="Cambria Math"/>
                      </a:rPr>
                      <m:t>                                       </m:t>
                    </m:r>
                  </m:oMath>
                </a14:m>
                <a:r>
                  <a:rPr lang="ru-RU" sz="2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2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5" y="3135478"/>
                <a:ext cx="8962487" cy="875945"/>
              </a:xfrm>
              <a:prstGeom prst="rect">
                <a:avLst/>
              </a:prstGeom>
              <a:blipFill rotWithShape="1">
                <a:blip r:embed="rId8"/>
                <a:stretch>
                  <a:fillRect l="-884" t="-3472" r="-8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0755" y="4074197"/>
                <a:ext cx="8969018" cy="938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agar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b="1" i="1" dirty="0" err="1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𝒗𝒂</m:t>
                    </m:r>
                    <m:r>
                      <a:rPr lang="en-US" sz="2200" b="1" i="1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&gt;1 </m:t>
                    </m:r>
                  </m:oMath>
                </a14:m>
                <a:r>
                  <a:rPr lang="en-US" sz="2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agar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b="1" i="1" dirty="0" err="1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𝒗𝒂</m:t>
                    </m:r>
                    <m:r>
                      <a:rPr lang="en-US" sz="2200" b="1" i="1" dirty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0&lt;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&lt;1 </m:t>
                    </m:r>
                  </m:oMath>
                </a14:m>
                <a:r>
                  <a:rPr lang="en-US" sz="2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&lt;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                                        </m:t>
                        </m:r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    </m:t>
                        </m:r>
                        <m: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       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𝒚</m:t>
                        </m:r>
                      </m:sup>
                    </m:sSup>
                  </m:oMath>
                </a14:m>
                <a:endParaRPr lang="en-US" sz="2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5" y="4074197"/>
                <a:ext cx="8969018" cy="938719"/>
              </a:xfrm>
              <a:prstGeom prst="rect">
                <a:avLst/>
              </a:prstGeom>
              <a:blipFill rotWithShape="1">
                <a:blip r:embed="rId9"/>
                <a:stretch>
                  <a:fillRect l="-884" t="-3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5573" y="741157"/>
                <a:ext cx="9036494" cy="525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1-misol.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Taqqoslang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𝑣𝑎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sup>
                    </m:sSup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73" y="741157"/>
                <a:ext cx="9036494" cy="525785"/>
              </a:xfrm>
              <a:prstGeom prst="rect">
                <a:avLst/>
              </a:prstGeom>
              <a:blipFill rotWithShape="1">
                <a:blip r:embed="rId2"/>
                <a:stretch>
                  <a:fillRect b="-26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1836" y="1498432"/>
                <a:ext cx="8863969" cy="9788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7-xossaga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e>
                    </m:rad>
                    <m:r>
                      <a:rPr lang="en-US" sz="2200" i="1">
                        <a:solidFill>
                          <a:srgbClr val="FF0000"/>
                        </a:solidFill>
                        <a:latin typeface="Cambria Math"/>
                      </a:rPr>
                      <m:t>&lt;0</m:t>
                    </m:r>
                  </m:oMath>
                </a14:m>
                <a:r>
                  <a:rPr lang="en-US" sz="2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bo‘lgani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           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</m:oMath>
                </a14:m>
                <a:r>
                  <a:rPr lang="ru-RU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36" y="1498432"/>
                <a:ext cx="8863969" cy="97885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04160" y="2499741"/>
                <a:ext cx="8901645" cy="7180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2-misol.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Taqqoslang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0,2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𝑣𝑎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0,3</m:t>
                        </m:r>
                      </m:sup>
                    </m:sSup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0" y="2499741"/>
                <a:ext cx="8901645" cy="718017"/>
              </a:xfrm>
              <a:prstGeom prst="rect">
                <a:avLst/>
              </a:prstGeom>
              <a:blipFill rotWithShape="1">
                <a:blip r:embed="rId4"/>
                <a:stretch>
                  <a:fillRect b="-59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35580" y="3467343"/>
                <a:ext cx="8838803" cy="1370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9-xossaga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FF0000"/>
                        </a:solidFill>
                        <a:latin typeface="Cambria Math"/>
                      </a:rPr>
                      <m:t>0&lt;</m:t>
                    </m:r>
                    <m:f>
                      <m:fPr>
                        <m:ctrlPr>
                          <a:rPr lang="ru-RU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200" i="1">
                        <a:solidFill>
                          <a:srgbClr val="FF0000"/>
                        </a:solidFill>
                        <a:latin typeface="Cambria Math"/>
                      </a:rPr>
                      <m:t>&lt;1</m:t>
                    </m:r>
                  </m:oMath>
                </a14:m>
                <a:r>
                  <a:rPr lang="en-US" sz="2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bo‘lgani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endParaRPr lang="en-US" sz="2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endParaRPr lang="en-US" sz="22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80" y="3467343"/>
                <a:ext cx="8838803" cy="137095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564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" y="22781"/>
            <a:ext cx="914399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1329" y="625200"/>
                <a:ext cx="914400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Ko‘rsatkichli </a:t>
                </a:r>
                <a:r>
                  <a:rPr lang="en-US" sz="2400" b="1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xossalari</a:t>
                </a:r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/>
                      </a:rPr>
                      <m:t>𝑎</m:t>
                    </m:r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/>
                      </a:rPr>
                      <m:t>&gt;0 ,</m:t>
                    </m:r>
                    <m:r>
                      <a:rPr lang="en-US" sz="2200" i="1" smtClean="0">
                        <a:solidFill>
                          <a:srgbClr val="FF0000"/>
                        </a:solidFill>
                        <a:latin typeface="Cambria Math"/>
                      </a:rPr>
                      <m:t>𝑎</m:t>
                    </m:r>
                    <m:r>
                      <a:rPr lang="en-US" sz="2200" i="1" smtClean="0">
                        <a:solidFill>
                          <a:srgbClr val="FF0000"/>
                        </a:solidFill>
                        <a:latin typeface="Cambria Math"/>
                      </a:rPr>
                      <m:t>≠1</m:t>
                    </m:r>
                  </m:oMath>
                </a14:m>
                <a:r>
                  <a:rPr lang="en-US" sz="22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ko‘rinishdagi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ko‘rsatkichli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9" y="625200"/>
                <a:ext cx="9144000" cy="1323439"/>
              </a:xfrm>
              <a:prstGeom prst="rect">
                <a:avLst/>
              </a:prstGeom>
              <a:blipFill rotWithShape="1">
                <a:blip r:embed="rId2"/>
                <a:stretch>
                  <a:fillRect b="-8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18833" y="3507529"/>
                <a:ext cx="8928992" cy="14542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Bunday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quyidagi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xossalarga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ega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n-US" sz="2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aniqlanish</a:t>
                </a:r>
                <a:r>
                  <a:rPr lang="en-US" sz="2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sohasi</a:t>
                </a:r>
                <a:r>
                  <a:rPr lang="en-US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(−∞;+∞)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oraliqdan</a:t>
                </a:r>
                <a:r>
                  <a:rPr lang="en-US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2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sz="22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n-US" sz="2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qiymatlar</a:t>
                </a:r>
                <a:r>
                  <a:rPr lang="en-US" sz="2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sohasi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;+∞</m:t>
                        </m:r>
                      </m:e>
                    </m:d>
                  </m:oMath>
                </a14:m>
                <a:r>
                  <a:rPr lang="en-US" sz="2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oraliqdan</a:t>
                </a:r>
                <a:r>
                  <a:rPr lang="en-US" sz="2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2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n-US" sz="22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barcha</a:t>
                </a:r>
                <a:r>
                  <a:rPr lang="en-US" sz="22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&gt;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≠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22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dirty="0" err="1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2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;</m:t>
                    </m:r>
                  </m:oMath>
                </a14:m>
                <a:endParaRPr lang="ru-RU" sz="22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33" y="3507529"/>
                <a:ext cx="8928992" cy="1454244"/>
              </a:xfrm>
              <a:prstGeom prst="rect">
                <a:avLst/>
              </a:prstGeom>
              <a:blipFill rotWithShape="1">
                <a:blip r:embed="rId3"/>
                <a:stretch>
                  <a:fillRect l="-683" t="-2092" b="-75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/>
          <p:cNvSpPr/>
          <p:nvPr/>
        </p:nvSpPr>
        <p:spPr>
          <a:xfrm>
            <a:off x="-823" y="0"/>
            <a:ext cx="9144000" cy="6252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Ko‘rsatkichli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funksiya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38" r="56005"/>
          <a:stretch/>
        </p:blipFill>
        <p:spPr bwMode="auto">
          <a:xfrm>
            <a:off x="539552" y="1920672"/>
            <a:ext cx="3167997" cy="155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238"/>
          <a:stretch/>
        </p:blipFill>
        <p:spPr bwMode="auto">
          <a:xfrm>
            <a:off x="5285718" y="1948639"/>
            <a:ext cx="3600400" cy="155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23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0" y="699542"/>
                <a:ext cx="910850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&gt;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b="1" dirty="0" err="1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o‘suvchi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n-US" sz="2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𝟎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&lt;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&lt;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b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kamayuvchidir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99542"/>
                <a:ext cx="9108501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870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2"/>
          <p:cNvSpPr/>
          <p:nvPr/>
        </p:nvSpPr>
        <p:spPr>
          <a:xfrm>
            <a:off x="-823" y="0"/>
            <a:ext cx="9144000" cy="627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Daraja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xossalari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2007" y="1610852"/>
                <a:ext cx="9036494" cy="8846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177-mashq.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 </m:t>
                        </m:r>
                        <m:d>
                          <m:d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400" b="1" i="1" smtClean="0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ru-RU" sz="2400" b="1" i="1">
                                            <a:solidFill>
                                              <a:srgbClr val="00206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2400" b="1" i="1">
                                            <a:solidFill>
                                              <a:srgbClr val="002060"/>
                                            </a:solidFill>
                                            <a:latin typeface="Cambria Math"/>
                                          </a:rPr>
                                          <m:t>𝟑</m:t>
                                        </m:r>
                                      </m:e>
                                    </m:rad>
                                  </m:e>
                                </m:d>
                              </m:e>
                              <m:sup>
                                <m:rad>
                                  <m:radPr>
                                    <m:degHide m:val="on"/>
                                    <m:ctrlPr>
                                      <a:rPr lang="en-US" sz="2400" b="1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400" b="1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e>
                                </m:rad>
                              </m:sup>
                            </m:sSup>
                          </m:e>
                        </m:d>
                      </m:e>
                      <m:sup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;  </m:t>
                    </m:r>
                  </m:oMath>
                </a14:m>
                <a:r>
                  <a:rPr lang="en-US" sz="2400" b="1" dirty="0" smtClean="0">
                    <a:solidFill>
                      <a:srgbClr val="00B0F0"/>
                    </a:solidFill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𝟗</m:t>
                        </m:r>
                      </m:e>
                      <m:sup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b="1" dirty="0" smtClean="0">
                    <a:solidFill>
                      <a:srgbClr val="7030A0"/>
                    </a:solidFill>
                  </a:rPr>
                  <a:t>3</a:t>
                </a:r>
                <a:r>
                  <a:rPr lang="en-US" sz="2400" b="1" dirty="0">
                    <a:solidFill>
                      <a:srgbClr val="7030A0"/>
                    </a:solidFill>
                  </a:rPr>
                  <a:t>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 (</m:t>
                            </m:r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  <m:sup>
                            <m:rad>
                              <m:radPr>
                                <m:ctrlPr>
                                  <a:rPr lang="ru-RU" sz="24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</m:ctrlPr>
                              </m:radPr>
                              <m:deg>
                                <m:r>
                                  <a:rPr lang="en-US" sz="24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sz="24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e>
                            </m:rad>
                          </m:sup>
                        </m:sSup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ad>
                          <m:radPr>
                            <m:ctrlPr>
                              <a:rPr lang="ru-RU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radPr>
                          <m:deg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deg>
                          <m:e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</m:oMath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7" y="1610852"/>
                <a:ext cx="9036494" cy="884601"/>
              </a:xfrm>
              <a:prstGeom prst="rect">
                <a:avLst/>
              </a:prstGeom>
              <a:blipFill rotWithShape="1">
                <a:blip r:embed="rId4"/>
                <a:stretch>
                  <a:fillRect l="-1012" b="-10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57806" y="2501999"/>
                <a:ext cx="8064896" cy="6699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1) 3-xossaga </a:t>
                </a:r>
                <a:r>
                  <a:rPr lang="en-US" sz="24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24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24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e>
                            </m:rad>
                          </m:e>
                        </m:d>
                      </m:e>
                      <m:sup>
                        <m:rad>
                          <m:radPr>
                            <m:degHide m:val="on"/>
                            <m:ctrlPr>
                              <a:rPr lang="ru-RU" sz="24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2∙</m:t>
                            </m:r>
                          </m:e>
                        </m:rad>
                        <m:rad>
                          <m:radPr>
                            <m:degHide m:val="on"/>
                            <m:ctrlPr>
                              <a:rPr lang="ru-RU" sz="24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2</m:t>
                            </m:r>
                          </m:e>
                        </m:rad>
                      </m:sup>
                    </m:sSup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24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i="1" smtClean="0">
                        <a:solidFill>
                          <a:srgbClr val="002060"/>
                        </a:solidFill>
                        <a:latin typeface="Cambria Math"/>
                      </a:rPr>
                      <m:t>3</m:t>
                    </m:r>
                  </m:oMath>
                </a14:m>
                <a:endParaRPr lang="ru-RU" sz="2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06" y="2501999"/>
                <a:ext cx="8064896" cy="669927"/>
              </a:xfrm>
              <a:prstGeom prst="rect">
                <a:avLst/>
              </a:prstGeom>
              <a:blipFill rotWithShape="1">
                <a:blip r:embed="rId5"/>
                <a:stretch>
                  <a:fillRect b="-1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79512" y="3311658"/>
                <a:ext cx="8856984" cy="6637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rgbClr val="00B0F0"/>
                    </a:solidFill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𝟗</m:t>
                        </m:r>
                      </m:e>
                      <m:sup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sSup>
                          <m:sSupPr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  <m:sup>
                            <m:rad>
                              <m:radPr>
                                <m:degHide m:val="on"/>
                                <m:ctrlPr>
                                  <a:rPr lang="ru-RU" sz="2600" b="1" i="1">
                                    <a:solidFill>
                                      <a:srgbClr val="00B0F0"/>
                                    </a:solidFill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600" b="1" i="1">
                                    <a:solidFill>
                                      <a:srgbClr val="00B0F0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e>
                            </m:rad>
                          </m:sup>
                        </m:sSup>
                      </m:sup>
                    </m:sSup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en-US" sz="26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ru-RU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600" b="1" i="1" smtClean="0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6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2600" b="1" i="1" smtClean="0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r>
                      <a:rPr lang="en-US" sz="2600" b="1" i="1">
                        <a:solidFill>
                          <a:srgbClr val="00B0F0"/>
                        </a:solidFill>
                        <a:latin typeface="Cambria Math"/>
                      </a:rPr>
                      <m:t>𝟏</m:t>
                    </m:r>
                  </m:oMath>
                </a14:m>
                <a:endParaRPr lang="ru-RU" sz="26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11658"/>
                <a:ext cx="8856984" cy="663708"/>
              </a:xfrm>
              <a:prstGeom prst="rect">
                <a:avLst/>
              </a:prstGeom>
              <a:blipFill rotWithShape="1">
                <a:blip r:embed="rId6"/>
                <a:stretch>
                  <a:fillRect l="-275" b="-229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51517" y="3980159"/>
                <a:ext cx="8856984" cy="8389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rgbClr val="7030A0"/>
                    </a:solidFill>
                  </a:rPr>
                  <a:t>3)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ru-RU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 (</m:t>
                            </m:r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  <m:sup>
                            <m:rad>
                              <m:radPr>
                                <m:ctrlPr>
                                  <a:rPr lang="ru-RU" sz="26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</m:ctrlPr>
                              </m:radPr>
                              <m:deg>
                                <m:r>
                                  <a:rPr lang="en-US" sz="26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sz="26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e>
                            </m:rad>
                          </m:sup>
                        </m:sSup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ad>
                          <m:radPr>
                            <m:ctrlPr>
                              <a:rPr lang="ru-RU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radPr>
                          <m:deg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deg>
                          <m:e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ad>
                          <m:radPr>
                            <m:ctrlPr>
                              <a:rPr lang="ru-RU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radPr>
                          <m:deg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deg>
                          <m:e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𝟒</m:t>
                            </m:r>
                          </m:e>
                        </m:rad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∙</m:t>
                        </m:r>
                        <m:rad>
                          <m:radPr>
                            <m:ctrlPr>
                              <a:rPr lang="ru-RU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radPr>
                          <m:deg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deg>
                          <m:e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ad>
                          <m:radPr>
                            <m:ctrlPr>
                              <a:rPr lang="ru-RU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radPr>
                          <m:deg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deg>
                          <m:e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𝟒</m:t>
                            </m:r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∙</m:t>
                            </m:r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ad>
                          <m:radPr>
                            <m:ctrlPr>
                              <a:rPr lang="ru-RU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radPr>
                          <m:deg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deg>
                          <m:e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𝟖</m:t>
                            </m:r>
                          </m:e>
                        </m:rad>
                      </m:sup>
                    </m:sSup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6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2600" b="1" i="1">
                        <a:solidFill>
                          <a:srgbClr val="7030A0"/>
                        </a:solidFill>
                        <a:latin typeface="Cambria Math"/>
                      </a:rPr>
                      <m:t>𝟒</m:t>
                    </m:r>
                  </m:oMath>
                </a14:m>
                <a:endParaRPr lang="ru-RU" sz="26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17" y="3980159"/>
                <a:ext cx="8856984" cy="838948"/>
              </a:xfrm>
              <a:prstGeom prst="rect">
                <a:avLst/>
              </a:prstGeom>
              <a:blipFill rotWithShape="1">
                <a:blip r:embed="rId7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/>
      <p:bldP spid="3" grpId="0"/>
      <p:bldP spid="11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6404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-97045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3755" y="717904"/>
                <a:ext cx="9036494" cy="7264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178-mashq.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Taqqoslang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2400" b="1" dirty="0" smtClean="0">
                    <a:solidFill>
                      <a:srgbClr val="7030A0"/>
                    </a:solidFill>
                  </a:rPr>
                  <a:t>1</a:t>
                </a:r>
                <a:r>
                  <a:rPr lang="en-US" sz="2400" b="1" dirty="0">
                    <a:solidFill>
                      <a:srgbClr val="7030A0"/>
                    </a:solidFill>
                  </a:rPr>
                  <a:t>)</a:t>
                </a:r>
                <a:r>
                  <a:rPr lang="en-US" sz="24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𝒗𝒂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dirty="0" smtClean="0">
                    <a:solidFill>
                      <a:srgbClr val="002060"/>
                    </a:solidFill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)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𝟔</m:t>
                            </m:r>
                          </m:e>
                        </m:rad>
                      </m:sup>
                    </m:sSup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𝒗𝒂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b="1" i="1">
                                    <a:solidFill>
                                      <a:srgbClr val="00B0F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rgbClr val="00B0F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rgbClr val="00B0F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 </m:t>
                        </m:r>
                      </m:sup>
                    </m:sSup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5" y="717904"/>
                <a:ext cx="9036494" cy="726417"/>
              </a:xfrm>
              <a:prstGeom prst="rect">
                <a:avLst/>
              </a:prstGeom>
              <a:blipFill rotWithShape="1">
                <a:blip r:embed="rId3"/>
                <a:stretch>
                  <a:fillRect l="-1080" b="-67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23528" y="1419622"/>
                <a:ext cx="3828805" cy="7300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) </m:t>
                        </m:r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2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ad>
                          <m:radPr>
                            <m:degHide m:val="on"/>
                            <m:ctrlPr>
                              <a:rPr lang="ru-RU" sz="22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200" b="1" i="1" dirty="0" err="1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b="1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=</m:t>
                        </m:r>
                        <m:d>
                          <m:dPr>
                            <m:ctrlPr>
                              <a:rPr lang="en-US" sz="22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2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9622"/>
                <a:ext cx="3828805" cy="730072"/>
              </a:xfrm>
              <a:prstGeom prst="rect">
                <a:avLst/>
              </a:prstGeom>
              <a:blipFill rotWithShape="1">
                <a:blip r:embed="rId4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0831" y="2067694"/>
                <a:ext cx="8784976" cy="7300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9-xossaga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0&lt;</m:t>
                    </m:r>
                    <m:f>
                      <m:fPr>
                        <m:ctrlPr>
                          <a:rPr lang="ru-RU" sz="2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200" i="1">
                        <a:latin typeface="Cambria Math"/>
                      </a:rPr>
                      <m:t>&lt;1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2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/>
                          </a:rPr>
                          <m:t>3</m:t>
                        </m:r>
                      </m:e>
                    </m:rad>
                    <m:r>
                      <a:rPr lang="en-US" sz="2200" i="1">
                        <a:latin typeface="Cambria Math"/>
                      </a:rPr>
                      <m:t>&gt;0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2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2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ad>
                          <m:radPr>
                            <m:degHide m:val="on"/>
                            <m:ctrlPr>
                              <a:rPr lang="ru-RU" sz="22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sup>
                    </m:sSup>
                    <m:r>
                      <a:rPr lang="en-US" sz="2200" i="1">
                        <a:latin typeface="Cambria Math"/>
                      </a:rPr>
                      <m:t>&lt;</m:t>
                    </m:r>
                  </m:oMath>
                </a14:m>
                <a:r>
                  <a:rPr lang="en-US" sz="2200" i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sz="22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2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2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31" y="2067694"/>
                <a:ext cx="8784976" cy="730072"/>
              </a:xfrm>
              <a:prstGeom prst="rect">
                <a:avLst/>
              </a:prstGeom>
              <a:blipFill rotWithShape="1">
                <a:blip r:embed="rId5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222538" y="2767913"/>
                <a:ext cx="2187522" cy="517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ya’ni</a:t>
                </a:r>
                <a:r>
                  <a:rPr lang="en-US" sz="2200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sup>
                    </m:sSup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&lt;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2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538" y="2767913"/>
                <a:ext cx="2187522" cy="517706"/>
              </a:xfrm>
              <a:prstGeom prst="rect">
                <a:avLst/>
              </a:prstGeom>
              <a:blipFill rotWithShape="1">
                <a:blip r:embed="rId6"/>
                <a:stretch>
                  <a:fillRect l="-3631" b="-235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60831" y="2988396"/>
                <a:ext cx="2643352" cy="9841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2) </m:t>
                      </m:r>
                      <m:sSup>
                        <m:sSupPr>
                          <m:ctrlPr>
                            <a:rPr lang="ru-RU" sz="220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ad>
                            <m:radPr>
                              <m:degHide m:val="on"/>
                              <m:ctrlPr>
                                <a:rPr lang="ru-RU" sz="22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sup>
                      </m:sSup>
                      <m:r>
                        <a:rPr lang="en-US" sz="2200" i="1">
                          <a:latin typeface="Cambria Math"/>
                        </a:rPr>
                        <m:t> </m:t>
                      </m:r>
                      <m:r>
                        <a:rPr lang="en-US" sz="2200" i="1">
                          <a:latin typeface="Cambria Math"/>
                        </a:rPr>
                        <m:t>𝑣𝑎</m:t>
                      </m:r>
                      <m:r>
                        <a:rPr lang="en-US" sz="2200" b="0" i="1" smtClean="0"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31" y="2988396"/>
                <a:ext cx="2643352" cy="9841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9514" y="3972512"/>
                <a:ext cx="8784976" cy="7300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9-xossaga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0&lt;</m:t>
                    </m:r>
                    <m:f>
                      <m:fPr>
                        <m:ctrlPr>
                          <a:rPr lang="ru-RU" sz="2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200" i="1">
                        <a:latin typeface="Cambria Math"/>
                      </a:rPr>
                      <m:t>&lt;1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2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/>
                          </a:rPr>
                          <m:t>6</m:t>
                        </m:r>
                      </m:e>
                    </m:rad>
                    <m:r>
                      <a:rPr lang="en-US" sz="2200" i="1">
                        <a:latin typeface="Cambria Math"/>
                      </a:rPr>
                      <m:t>&gt;0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  <m:sup>
                        <m:rad>
                          <m:radPr>
                            <m:degHide m:val="on"/>
                            <m:ctrlPr>
                              <a:rPr lang="ru-RU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𝟔</m:t>
                            </m:r>
                          </m:e>
                        </m:rad>
                      </m:sup>
                    </m:sSup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&lt;</m:t>
                    </m:r>
                  </m:oMath>
                </a14:m>
                <a:r>
                  <a:rPr lang="en-US" sz="2200" b="1" i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 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4" y="3972512"/>
                <a:ext cx="8784976" cy="730072"/>
              </a:xfrm>
              <a:prstGeom prst="rect">
                <a:avLst/>
              </a:prstGeom>
              <a:blipFill rotWithShape="1">
                <a:blip r:embed="rId8"/>
                <a:stretch>
                  <a:fillRect b="-5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308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3791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978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1013" y="718864"/>
                <a:ext cx="9036494" cy="7888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179-mashq.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Taqqoslang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) 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err="1">
                    <a:solidFill>
                      <a:srgbClr val="0070C0"/>
                    </a:solidFill>
                  </a:rPr>
                  <a:t>va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sup>
                    </m:sSup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3" y="718864"/>
                <a:ext cx="9036494" cy="788870"/>
              </a:xfrm>
              <a:prstGeom prst="rect">
                <a:avLst/>
              </a:prstGeom>
              <a:blipFill rotWithShape="1">
                <a:blip r:embed="rId3"/>
                <a:stretch>
                  <a:fillRect l="-1080" b="-62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5495" y="1609328"/>
                <a:ext cx="9054753" cy="536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7-xossaga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20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e>
                    </m:rad>
                    <m:r>
                      <a:rPr lang="en-US" sz="2000" i="1">
                        <a:latin typeface="Cambria Math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ru-RU" sz="20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latin typeface="Cambria Math"/>
                          </a:rPr>
                          <m:t>2 </m:t>
                        </m:r>
                      </m:e>
                    </m:rad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𝑣𝑎</m:t>
                    </m:r>
                    <m:r>
                      <a:rPr lang="en-US" sz="2000" i="1">
                        <a:latin typeface="Cambria Math"/>
                      </a:rPr>
                      <m:t> −</m:t>
                    </m:r>
                    <m:rad>
                      <m:radPr>
                        <m:degHide m:val="on"/>
                        <m:ctrlPr>
                          <a:rPr lang="ru-RU" sz="20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e>
                    </m:rad>
                    <m:r>
                      <a:rPr lang="en-US" sz="2000" i="1">
                        <a:latin typeface="Cambria Math"/>
                      </a:rPr>
                      <m:t>&lt;0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hamda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0&lt;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uchun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5" y="1609328"/>
                <a:ext cx="9054753" cy="536942"/>
              </a:xfrm>
              <a:prstGeom prst="rect">
                <a:avLst/>
              </a:prstGeom>
              <a:blipFill rotWithShape="1">
                <a:blip r:embed="rId4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478241" y="2148436"/>
                <a:ext cx="2369238" cy="9038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8241" y="2148436"/>
                <a:ext cx="2369238" cy="90383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3003798"/>
                <a:ext cx="898274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180-mashq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Funksiyaning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o‘suvchi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kamayuvchi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ekanligini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aniqlang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003798"/>
                <a:ext cx="8982744" cy="830997"/>
              </a:xfrm>
              <a:prstGeom prst="rect">
                <a:avLst/>
              </a:prstGeom>
              <a:blipFill rotWithShape="1">
                <a:blip r:embed="rId6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97258" y="3939902"/>
                <a:ext cx="8784976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ko‘rsatkichli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funksiyaning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umumiy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ko‘rinishi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quyidagicha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edi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≠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58" y="3939902"/>
                <a:ext cx="8784976" cy="861774"/>
              </a:xfrm>
              <a:prstGeom prst="rect">
                <a:avLst/>
              </a:prstGeom>
              <a:blipFill rotWithShape="1">
                <a:blip r:embed="rId7"/>
                <a:stretch>
                  <a:fillRect t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42975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17095</TotalTime>
  <Words>2558</Words>
  <Application>Microsoft Office PowerPoint</Application>
  <PresentationFormat>Экран (16:9)</PresentationFormat>
  <Paragraphs>192</Paragraphs>
  <Slides>22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1387</cp:revision>
  <dcterms:created xsi:type="dcterms:W3CDTF">2020-04-09T07:32:19Z</dcterms:created>
  <dcterms:modified xsi:type="dcterms:W3CDTF">2021-02-15T03:48:21Z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