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8" r:id="rId3"/>
    <p:sldId id="280" r:id="rId4"/>
    <p:sldId id="284" r:id="rId5"/>
    <p:sldId id="267" r:id="rId6"/>
    <p:sldId id="286" r:id="rId7"/>
    <p:sldId id="283" r:id="rId8"/>
    <p:sldId id="263" r:id="rId9"/>
    <p:sldId id="288" r:id="rId10"/>
    <p:sldId id="289" r:id="rId11"/>
    <p:sldId id="290" r:id="rId12"/>
    <p:sldId id="264" r:id="rId13"/>
    <p:sldId id="265" r:id="rId14"/>
    <p:sldId id="270" r:id="rId15"/>
    <p:sldId id="281" r:id="rId16"/>
    <p:sldId id="282" r:id="rId17"/>
    <p:sldId id="278" r:id="rId18"/>
    <p:sldId id="262" r:id="rId19"/>
    <p:sldId id="285" r:id="rId20"/>
    <p:sldId id="276" r:id="rId21"/>
    <p:sldId id="28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D18A"/>
    <a:srgbClr val="253B6E"/>
    <a:srgbClr val="EDEDE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2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6" y="-123567"/>
            <a:ext cx="12410228" cy="7059826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422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917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37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57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91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739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638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943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62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956" y="1227437"/>
            <a:ext cx="8369644" cy="31880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400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956" y="130432"/>
            <a:ext cx="2455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/>
              </a:rPr>
              <a:t>Temurbeklar maktabi</a:t>
            </a:r>
            <a:endParaRPr lang="ru-RU" sz="2000" b="1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023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258668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925" y="1787525"/>
            <a:ext cx="9877425" cy="2117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4453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925" y="1787525"/>
            <a:ext cx="9877425" cy="43005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02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362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070"/>
          </a:xfrm>
        </p:spPr>
        <p:txBody>
          <a:bodyPr>
            <a:normAutofit/>
          </a:bodyPr>
          <a:lstStyle>
            <a:lvl1pPr algn="l">
              <a:defRPr sz="6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9050" y="1722395"/>
            <a:ext cx="9613900" cy="454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699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192132"/>
            <a:ext cx="10785389" cy="71403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325" y="1038225"/>
            <a:ext cx="10785475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908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27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33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63E9-691C-42CE-B860-DED2385FF754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15330" cy="6858000"/>
          </a:xfrm>
          <a:prstGeom prst="rect">
            <a:avLst/>
          </a:prstGeom>
          <a:solidFill>
            <a:srgbClr val="F1D18A"/>
          </a:solidFill>
          <a:ln>
            <a:solidFill>
              <a:srgbClr val="F1D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775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6" r:id="rId4"/>
    <p:sldLayoutId id="2147483649" r:id="rId5"/>
    <p:sldLayoutId id="2147483661" r:id="rId6"/>
    <p:sldLayoutId id="2147483662" r:id="rId7"/>
    <p:sldLayoutId id="2147483652" r:id="rId8"/>
    <p:sldLayoutId id="2147483656" r:id="rId9"/>
    <p:sldLayoutId id="2147483650" r:id="rId10"/>
    <p:sldLayoutId id="2147483651" r:id="rId11"/>
    <p:sldLayoutId id="2147483653" r:id="rId12"/>
    <p:sldLayoutId id="2147483654" r:id="rId13"/>
    <p:sldLayoutId id="2147483655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5.jpe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245"/>
            <a:ext cx="12179916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6487" y="471165"/>
            <a:ext cx="8301430" cy="1028423"/>
          </a:xfrm>
          <a:prstGeom prst="rect">
            <a:avLst/>
          </a:prstGeom>
        </p:spPr>
        <p:txBody>
          <a:bodyPr vert="horz" wrap="square" lIns="0" tIns="30925" rIns="0" bIns="0" rtlCol="0">
            <a:spAutoFit/>
          </a:bodyPr>
          <a:lstStyle/>
          <a:p>
            <a:pPr marL="26894" algn="ctr">
              <a:spcBef>
                <a:spcPts val="241"/>
              </a:spcBef>
            </a:pPr>
            <a:r>
              <a:rPr lang="ru-RU" sz="7200" b="1" spc="-11" dirty="0" smtClean="0">
                <a:solidFill>
                  <a:schemeClr val="bg1"/>
                </a:solidFill>
              </a:rPr>
              <a:t>Русский язык</a:t>
            </a:r>
            <a:endParaRPr sz="7200" b="1" dirty="0">
              <a:solidFill>
                <a:schemeClr val="bg1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91684" y="2563092"/>
            <a:ext cx="7410753" cy="3346164"/>
          </a:xfrm>
          <a:prstGeom prst="rect">
            <a:avLst/>
          </a:prstGeom>
        </p:spPr>
        <p:txBody>
          <a:bodyPr vert="horz" wrap="square" lIns="0" tIns="29583" rIns="0" bIns="0" rtlCol="0">
            <a:spAutoFit/>
          </a:bodyPr>
          <a:lstStyle/>
          <a:p>
            <a:pPr marL="12700"/>
            <a:r>
              <a:rPr lang="ru-RU" sz="4400" b="1" spc="-10" dirty="0" smtClean="0">
                <a:solidFill>
                  <a:srgbClr val="0070C0"/>
                </a:solidFill>
                <a:latin typeface="Arial"/>
                <a:cs typeface="Arial"/>
              </a:rPr>
              <a:t>А.А.Ахматова</a:t>
            </a:r>
          </a:p>
          <a:p>
            <a:pPr marL="12700"/>
            <a:r>
              <a:rPr lang="ru-RU" sz="4400" b="1" spc="-10" dirty="0" smtClean="0">
                <a:solidFill>
                  <a:srgbClr val="0070C0"/>
                </a:solidFill>
                <a:latin typeface="Arial"/>
                <a:cs typeface="Arial"/>
              </a:rPr>
              <a:t>Ташкентский цикл</a:t>
            </a:r>
            <a:endParaRPr lang="ru-RU" sz="4400" b="1" spc="-1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ts val="2730"/>
              </a:lnSpc>
            </a:pPr>
            <a:endParaRPr lang="ru-RU" sz="4000" b="1" spc="-1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err="1" smtClean="0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Юлия Юрьевна</a:t>
            </a:r>
            <a:endParaRPr sz="37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5722" y="2644430"/>
            <a:ext cx="727760" cy="160100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722" y="4558146"/>
            <a:ext cx="727760" cy="13881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15"/>
          <p:cNvGrpSpPr/>
          <p:nvPr/>
        </p:nvGrpSpPr>
        <p:grpSpPr>
          <a:xfrm>
            <a:off x="732757" y="610825"/>
            <a:ext cx="988248" cy="9864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54681" y="367371"/>
            <a:ext cx="1906032" cy="1428760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21226" y="1115770"/>
            <a:ext cx="117204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2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2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201299" y="435408"/>
            <a:ext cx="1466178" cy="69313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sz="4400" b="1" spc="10" dirty="0" smtClean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28" name="Picture 2" descr="ÐÐ°ÑÑÐ¸Ð½ÐºÐ¸ Ð¿Ð¾ Ð·Ð°Ð¿ÑÐ¾ÑÑ ÑÑÑÐº ÑÐ²ÐµÑÐµÑ Ð² Ð¢Ð°ÑÐºÐµÐ½Ñ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5496" y="2396836"/>
            <a:ext cx="5060977" cy="337061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/>
          <a:srcRect l="12727" r="10000" b="31364"/>
          <a:stretch>
            <a:fillRect/>
          </a:stretch>
        </p:blipFill>
        <p:spPr bwMode="auto">
          <a:xfrm>
            <a:off x="748145" y="422563"/>
            <a:ext cx="1427019" cy="126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60219" y="3893128"/>
            <a:ext cx="6766722" cy="2453884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Ташкенте Ахматова приобрела много друзей. Ее стихи перевела на узбекский язык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Зульфия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много помогал 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Хамид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Алимджан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секретарь Союза писателей Узбекистана.</a:t>
            </a:r>
            <a:r>
              <a:rPr lang="ru-RU" dirty="0" smtClean="0"/>
              <a:t> </a:t>
            </a:r>
          </a:p>
          <a:p>
            <a:r>
              <a:rPr lang="ru-RU" sz="3000" dirty="0" smtClean="0">
                <a:latin typeface="Arial" pitchFamily="34" charset="0"/>
                <a:cs typeface="Arial" pitchFamily="34" charset="0"/>
              </a:rPr>
              <a:t>«Если будут приезжать из Ташкента, пускать ко мне незамедлительно».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https://mytashkent.uz/wp-content/uploads/2013/08/1010395_576576982383627_179096498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49886" y="251983"/>
            <a:ext cx="4547017" cy="629486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77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6073" y="350516"/>
            <a:ext cx="4679780" cy="322904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9745" y="365125"/>
            <a:ext cx="8630986" cy="98034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Клуб-музей «</a:t>
            </a:r>
            <a:r>
              <a:rPr lang="ru-RU" b="1" dirty="0" err="1" smtClean="0">
                <a:solidFill>
                  <a:srgbClr val="002060"/>
                </a:solidFill>
              </a:rPr>
              <a:t>Мангалочий</a:t>
            </a:r>
            <a:r>
              <a:rPr lang="ru-RU" b="1" dirty="0" smtClean="0">
                <a:solidFill>
                  <a:srgbClr val="002060"/>
                </a:solidFill>
              </a:rPr>
              <a:t> дворик»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379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413" y="1342308"/>
            <a:ext cx="4744379" cy="292965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796" name="Picture 4" descr="ÐÐ°ÑÑÐ¸Ð½ÐºÐ¸ Ð¿Ð¾ Ð·Ð°Ð¿ÑÐ¾ÑÑ ÐÑÐ¼Ð°ÑÐ¾Ð²Ð° Ð² Ð¢Ð°ÑÐºÐµÐ½Ñ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1210888"/>
            <a:ext cx="4750814" cy="339437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2" name="Picture 2" descr="Клуб-музей «Мангалочий дворик Анны Ахматовой». История от зарождения и  доныне. Часть вторая — Письма о Ташкент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3716" y="1694872"/>
            <a:ext cx="2085975" cy="31242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2353" y="4827805"/>
            <a:ext cx="105575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Вдохновительница создания и директор музея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Альбина Витольдовна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Маркевич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 — поэт, преподаватель и общественный деятель,  входит в список активных женщин от ЮНЕСКО.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12727" r="10000" b="31364"/>
          <a:stretch>
            <a:fillRect/>
          </a:stretch>
        </p:blipFill>
        <p:spPr bwMode="auto">
          <a:xfrm>
            <a:off x="207818" y="0"/>
            <a:ext cx="1427019" cy="126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4849" y="1309452"/>
            <a:ext cx="6570618" cy="4674734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 грозных ли площадей Ленинграда,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Иль с блаженных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летейских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полей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Ты прислал мне такую прохладу,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Тополями украсил ограды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азийских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светил мириады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Расстелил над печалью моей?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s://img0.liveinternet.ru/images/attach/c/5/88/601/88601306_large_NA_Tuyrsa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05906" y="457200"/>
            <a:ext cx="3362325" cy="57150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2727" r="10000" b="31364"/>
          <a:stretch>
            <a:fillRect/>
          </a:stretch>
        </p:blipFill>
        <p:spPr bwMode="auto">
          <a:xfrm>
            <a:off x="207818" y="0"/>
            <a:ext cx="1427019" cy="126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1054" y="1313007"/>
            <a:ext cx="6400800" cy="4351338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Все опять возвратится ко мне: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Раскалённая ночь и томленье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(Словно АЗИЯ бредит во сне),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err="1" smtClean="0">
                <a:latin typeface="Arial" pitchFamily="34" charset="0"/>
                <a:cs typeface="Arial" pitchFamily="34" charset="0"/>
              </a:rPr>
              <a:t>Халимы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соловьиное пенье,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И библейских нарциссов цветенье,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И незримое благословенье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Ветерком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шелестнёт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по стране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4" name="Picture 4" descr="https://img0.liveinternet.ru/images/attach/c/5/88/601/88601304_large_NA_Tuyrsa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2445" y="610138"/>
            <a:ext cx="3971108" cy="557003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D:\клипарт\клипарт цветы\0_951db_a98521d0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7190" y="4973782"/>
            <a:ext cx="732992" cy="1529722"/>
          </a:xfrm>
          <a:prstGeom prst="rect">
            <a:avLst/>
          </a:prstGeom>
          <a:noFill/>
        </p:spPr>
      </p:pic>
      <p:pic>
        <p:nvPicPr>
          <p:cNvPr id="1027" name="Picture 3" descr="D:\клипарт\клипарт цветы\0_951dc_3edad78f_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9381" y="4932217"/>
            <a:ext cx="993198" cy="1537855"/>
          </a:xfrm>
          <a:prstGeom prst="rect">
            <a:avLst/>
          </a:prstGeom>
          <a:noFill/>
        </p:spPr>
      </p:pic>
      <p:pic>
        <p:nvPicPr>
          <p:cNvPr id="1028" name="Picture 4" descr="D:\клипарт\клипарт цветы\0_951e0_791c152b_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10745" y="4608080"/>
            <a:ext cx="2024259" cy="182043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 l="12727" r="10000" b="31364"/>
          <a:stretch>
            <a:fillRect/>
          </a:stretch>
        </p:blipFill>
        <p:spPr bwMode="auto">
          <a:xfrm>
            <a:off x="207818" y="0"/>
            <a:ext cx="1427019" cy="126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8394" y="221433"/>
            <a:ext cx="5967549" cy="1325563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Халима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Насырова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Nasyrova Hali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7348" y="1493887"/>
            <a:ext cx="3174274" cy="503156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67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3691" y="265147"/>
            <a:ext cx="4658259" cy="343005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65019" y="4010297"/>
            <a:ext cx="7093526" cy="2547257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Узбекская оперная певица, сопрано.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Выступала как в классическом репертуаре, так и в национальных узбекских операх.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Исполняла узбекские народные песни, а также песни других народов.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0" y="0"/>
            <a:ext cx="1427019" cy="126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8182" y="365125"/>
            <a:ext cx="5721927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Словарная работа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2620" y="1967338"/>
            <a:ext cx="6722224" cy="3099072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повеление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buyruq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amr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farmon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привидение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xayoliy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sharpa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подобие – 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o</a:t>
            </a: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҅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xshaydigan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narsa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haqida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обречённый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halokatga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mahkum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жгуче-голубой – о ярком, насыщенном цвете</a:t>
            </a:r>
          </a:p>
        </p:txBody>
      </p:sp>
      <p:pic>
        <p:nvPicPr>
          <p:cNvPr id="3074" name="Picture 2" descr="привидение 3d иллюстрация штока. иллюстрации насчитывающей привидение -  11124384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5867" r="12186"/>
          <a:stretch>
            <a:fillRect/>
          </a:stretch>
        </p:blipFill>
        <p:spPr bwMode="auto">
          <a:xfrm>
            <a:off x="9379527" y="263236"/>
            <a:ext cx="2812473" cy="2868324"/>
          </a:xfrm>
          <a:prstGeom prst="rect">
            <a:avLst/>
          </a:prstGeom>
          <a:noFill/>
        </p:spPr>
      </p:pic>
      <p:pic>
        <p:nvPicPr>
          <p:cNvPr id="3078" name="Picture 6" descr="Призрак PNG изображения можно загрузить бесплатно - CrazyPNG-PNG  изображение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64739" y="1246909"/>
            <a:ext cx="3092770" cy="2149475"/>
          </a:xfrm>
          <a:prstGeom prst="rect">
            <a:avLst/>
          </a:prstGeom>
          <a:noFill/>
        </p:spPr>
      </p:pic>
      <p:pic>
        <p:nvPicPr>
          <p:cNvPr id="3080" name="Picture 8" descr="Цветущие весенние ветки векторный клипарт. Vector Branches Collection #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86" b="9299"/>
          <a:stretch>
            <a:fillRect/>
          </a:stretch>
        </p:blipFill>
        <p:spPr bwMode="auto">
          <a:xfrm rot="20109178">
            <a:off x="6911202" y="2077170"/>
            <a:ext cx="4804352" cy="3326102"/>
          </a:xfrm>
          <a:prstGeom prst="rect">
            <a:avLst/>
          </a:prstGeom>
          <a:noFill/>
        </p:spPr>
      </p:pic>
      <p:pic>
        <p:nvPicPr>
          <p:cNvPr id="9" name="Picture 8" descr="Цветущие весенние ветки векторный клипарт. Vector Branches Collection #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86" b="9299"/>
          <a:stretch>
            <a:fillRect/>
          </a:stretch>
        </p:blipFill>
        <p:spPr bwMode="auto">
          <a:xfrm rot="697619">
            <a:off x="7309394" y="4017645"/>
            <a:ext cx="3300114" cy="2284702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0" y="0"/>
            <a:ext cx="1427019" cy="126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264" y="378979"/>
            <a:ext cx="6651171" cy="1325563"/>
          </a:xfrm>
        </p:spPr>
        <p:txBody>
          <a:bodyPr/>
          <a:lstStyle/>
          <a:p>
            <a:pPr algn="ctr"/>
            <a:r>
              <a:rPr lang="ru-RU" dirty="0" smtClean="0"/>
              <a:t>Ташкент зацветает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023" y="1968127"/>
            <a:ext cx="6359434" cy="4444547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Словно по чьему-то повеленью,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Сразу стало в городе светло —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Это в каждый двор по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привиденью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Белому и легкому вошло.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И дыханье их понятней слова,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А подобье их обречено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Среди неба жгуче-голубого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На арычное ложиться дно.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8" name="Picture 6" descr="ÐÐ°ÑÑÐ¸Ð½ÐºÐ¸ Ð¿Ð¾ Ð·Ð°Ð¿ÑÐ¾ÑÑ ÑÑÑÐº ÑÐ²ÐµÑÐµÑ Ð² Ð¢Ð°ÑÐºÐµÐ½Ñ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5623" y="396587"/>
            <a:ext cx="4200525" cy="611505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42" name="Picture 2" descr="Лепесток цветка магнолии стоковое фото. изображение насчитывающей цветка -  4127166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464853">
            <a:off x="5725104" y="5666509"/>
            <a:ext cx="968435" cy="708168"/>
          </a:xfrm>
          <a:prstGeom prst="rect">
            <a:avLst/>
          </a:prstGeom>
          <a:noFill/>
        </p:spPr>
      </p:pic>
      <p:pic>
        <p:nvPicPr>
          <p:cNvPr id="6" name="Picture 2" descr="Лепесток цветка магнолии стоковое фото. изображение насчитывающей цветка -  4127166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1795" y="5818909"/>
            <a:ext cx="968435" cy="708168"/>
          </a:xfrm>
          <a:prstGeom prst="rect">
            <a:avLst/>
          </a:prstGeom>
          <a:noFill/>
        </p:spPr>
      </p:pic>
      <p:pic>
        <p:nvPicPr>
          <p:cNvPr id="7" name="Picture 2" descr="Лепесток цветка магнолии стоковое фото. изображение насчитывающей цветка -  4127166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63563">
            <a:off x="5101649" y="5909547"/>
            <a:ext cx="968435" cy="708168"/>
          </a:xfrm>
          <a:prstGeom prst="rect">
            <a:avLst/>
          </a:prstGeom>
          <a:noFill/>
        </p:spPr>
      </p:pic>
      <p:pic>
        <p:nvPicPr>
          <p:cNvPr id="8" name="Picture 2" descr="Лепесток цветка магнолии стоковое фото. изображение насчитывающей цветка -  4127166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034850" y="5791199"/>
            <a:ext cx="968435" cy="708168"/>
          </a:xfrm>
          <a:prstGeom prst="rect">
            <a:avLst/>
          </a:prstGeom>
          <a:noFill/>
        </p:spPr>
      </p:pic>
      <p:pic>
        <p:nvPicPr>
          <p:cNvPr id="9" name="Picture 2" descr="Лепесток цветка магнолии стоковое фото. изображение насчитывающей цветка -  4127166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63563">
            <a:off x="1707285" y="5729438"/>
            <a:ext cx="968435" cy="708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7291" y="392835"/>
            <a:ext cx="4578927" cy="978766"/>
          </a:xfrm>
        </p:spPr>
        <p:txBody>
          <a:bodyPr/>
          <a:lstStyle/>
          <a:p>
            <a:r>
              <a:rPr lang="ru-RU" dirty="0" smtClean="0"/>
              <a:t>Словарная работа</a:t>
            </a:r>
            <a:endParaRPr lang="ru-RU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54676" y="1623354"/>
            <a:ext cx="7029797" cy="224676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милость –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iltifot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lutf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непререкаемый –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rad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qilib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o</a:t>
            </a:r>
            <a:r>
              <a:rPr 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҅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lmaydigan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свод –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gumbaz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ограда –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devor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водоём –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havza</a:t>
            </a:r>
            <a:r>
              <a:rPr lang="ru-RU" sz="2800" dirty="0" smtClean="0">
                <a:solidFill>
                  <a:srgbClr val="161616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hovuz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Мечеть Кок Гумбаз, Шахрисаб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3724" y="3976253"/>
            <a:ext cx="4031677" cy="2687784"/>
          </a:xfrm>
          <a:prstGeom prst="rect">
            <a:avLst/>
          </a:prstGeom>
          <a:noFill/>
        </p:spPr>
      </p:pic>
      <p:pic>
        <p:nvPicPr>
          <p:cNvPr id="9220" name="Picture 4" descr="Своды в архитектур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63319" y="554183"/>
            <a:ext cx="4027054" cy="302029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0" y="0"/>
            <a:ext cx="1427019" cy="126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княжеские палаты: 9 тыс изображений найдено в Яндекс.Картинках | Русская  архитектура, Дворец, Сказк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7937" y="4094667"/>
            <a:ext cx="3474317" cy="260573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9383" y="744582"/>
            <a:ext cx="6428508" cy="5905599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Я не была здесь лет семьсот;</a:t>
            </a:r>
            <a:br>
              <a:rPr lang="ru-RU" sz="3000" dirty="0" smtClean="0">
                <a:latin typeface="Arial" pitchFamily="34" charset="0"/>
                <a:cs typeface="Arial" pitchFamily="34" charset="0"/>
              </a:rPr>
            </a:br>
            <a:r>
              <a:rPr lang="ru-RU" sz="3000" dirty="0" smtClean="0">
                <a:latin typeface="Arial" pitchFamily="34" charset="0"/>
                <a:cs typeface="Arial" pitchFamily="34" charset="0"/>
              </a:rPr>
              <a:t>Но ничего не изменилось:</a:t>
            </a:r>
            <a:br>
              <a:rPr lang="ru-RU" sz="3000" dirty="0" smtClean="0">
                <a:latin typeface="Arial" pitchFamily="34" charset="0"/>
                <a:cs typeface="Arial" pitchFamily="34" charset="0"/>
              </a:rPr>
            </a:br>
            <a:r>
              <a:rPr lang="ru-RU" sz="3000" dirty="0" smtClean="0">
                <a:latin typeface="Arial" pitchFamily="34" charset="0"/>
                <a:cs typeface="Arial" pitchFamily="34" charset="0"/>
              </a:rPr>
              <a:t>Всё так же льётся божья милость</a:t>
            </a:r>
            <a:br>
              <a:rPr lang="ru-RU" sz="3000" dirty="0" smtClean="0">
                <a:latin typeface="Arial" pitchFamily="34" charset="0"/>
                <a:cs typeface="Arial" pitchFamily="34" charset="0"/>
              </a:rPr>
            </a:br>
            <a:r>
              <a:rPr lang="ru-RU" sz="3000" dirty="0" smtClean="0">
                <a:latin typeface="Arial" pitchFamily="34" charset="0"/>
                <a:cs typeface="Arial" pitchFamily="34" charset="0"/>
              </a:rPr>
              <a:t>С непререкаемых высот,</a:t>
            </a:r>
            <a:br>
              <a:rPr lang="ru-RU" sz="3000" dirty="0" smtClean="0">
                <a:latin typeface="Arial" pitchFamily="34" charset="0"/>
                <a:cs typeface="Arial" pitchFamily="34" charset="0"/>
              </a:rPr>
            </a:br>
            <a:r>
              <a:rPr lang="ru-RU" sz="30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ru-RU" sz="3000" dirty="0" smtClean="0">
                <a:latin typeface="Arial" pitchFamily="34" charset="0"/>
                <a:cs typeface="Arial" pitchFamily="34" charset="0"/>
              </a:rPr>
            </a:br>
            <a:r>
              <a:rPr lang="ru-RU" sz="3000" dirty="0" smtClean="0">
                <a:latin typeface="Arial" pitchFamily="34" charset="0"/>
                <a:cs typeface="Arial" pitchFamily="34" charset="0"/>
              </a:rPr>
              <a:t>Всё те же хоры звёзд и вод,</a:t>
            </a:r>
            <a:br>
              <a:rPr lang="ru-RU" sz="3000" dirty="0" smtClean="0">
                <a:latin typeface="Arial" pitchFamily="34" charset="0"/>
                <a:cs typeface="Arial" pitchFamily="34" charset="0"/>
              </a:rPr>
            </a:br>
            <a:r>
              <a:rPr lang="ru-RU" sz="3000" dirty="0" smtClean="0">
                <a:latin typeface="Arial" pitchFamily="34" charset="0"/>
                <a:cs typeface="Arial" pitchFamily="34" charset="0"/>
              </a:rPr>
              <a:t>Всё так же своды неба чёрны,</a:t>
            </a:r>
            <a:br>
              <a:rPr lang="ru-RU" sz="3000" dirty="0" smtClean="0">
                <a:latin typeface="Arial" pitchFamily="34" charset="0"/>
                <a:cs typeface="Arial" pitchFamily="34" charset="0"/>
              </a:rPr>
            </a:br>
            <a:r>
              <a:rPr lang="ru-RU" sz="3000" dirty="0" smtClean="0">
                <a:latin typeface="Arial" pitchFamily="34" charset="0"/>
                <a:cs typeface="Arial" pitchFamily="34" charset="0"/>
              </a:rPr>
              <a:t>И так же ветер носит зёрна,</a:t>
            </a:r>
            <a:br>
              <a:rPr lang="ru-RU" sz="3000" dirty="0" smtClean="0">
                <a:latin typeface="Arial" pitchFamily="34" charset="0"/>
                <a:cs typeface="Arial" pitchFamily="34" charset="0"/>
              </a:rPr>
            </a:br>
            <a:r>
              <a:rPr lang="ru-RU" sz="3000" dirty="0" smtClean="0">
                <a:latin typeface="Arial" pitchFamily="34" charset="0"/>
                <a:cs typeface="Arial" pitchFamily="34" charset="0"/>
              </a:rPr>
              <a:t>И ту же песню мать поёт.</a:t>
            </a:r>
            <a:br>
              <a:rPr lang="ru-RU" sz="3000" dirty="0" smtClean="0">
                <a:latin typeface="Arial" pitchFamily="34" charset="0"/>
                <a:cs typeface="Arial" pitchFamily="34" charset="0"/>
              </a:rPr>
            </a:br>
            <a:r>
              <a:rPr lang="ru-RU" sz="30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ru-RU" sz="3000" dirty="0" smtClean="0">
                <a:latin typeface="Arial" pitchFamily="34" charset="0"/>
                <a:cs typeface="Arial" pitchFamily="34" charset="0"/>
              </a:rPr>
            </a:br>
            <a:r>
              <a:rPr lang="ru-RU" sz="3000" dirty="0" smtClean="0">
                <a:latin typeface="Arial" pitchFamily="34" charset="0"/>
                <a:cs typeface="Arial" pitchFamily="34" charset="0"/>
              </a:rPr>
              <a:t>Он прочен, мой 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азийский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дом,</a:t>
            </a:r>
            <a:br>
              <a:rPr lang="ru-RU" sz="3000" dirty="0" smtClean="0">
                <a:latin typeface="Arial" pitchFamily="34" charset="0"/>
                <a:cs typeface="Arial" pitchFamily="34" charset="0"/>
              </a:rPr>
            </a:br>
            <a:r>
              <a:rPr lang="ru-RU" sz="3000" dirty="0" smtClean="0">
                <a:latin typeface="Arial" pitchFamily="34" charset="0"/>
                <a:cs typeface="Arial" pitchFamily="34" charset="0"/>
              </a:rPr>
              <a:t>И беспокоиться не надо.</a:t>
            </a:r>
            <a:br>
              <a:rPr lang="ru-RU" sz="3000" dirty="0" smtClean="0">
                <a:latin typeface="Arial" pitchFamily="34" charset="0"/>
                <a:cs typeface="Arial" pitchFamily="34" charset="0"/>
              </a:rPr>
            </a:br>
            <a:r>
              <a:rPr lang="ru-RU" sz="3000" dirty="0" smtClean="0">
                <a:latin typeface="Arial" pitchFamily="34" charset="0"/>
                <a:cs typeface="Arial" pitchFamily="34" charset="0"/>
              </a:rPr>
              <a:t>Ещё приду. Цвети, ограда!</a:t>
            </a:r>
            <a:br>
              <a:rPr lang="ru-RU" sz="3000" dirty="0" smtClean="0">
                <a:latin typeface="Arial" pitchFamily="34" charset="0"/>
                <a:cs typeface="Arial" pitchFamily="34" charset="0"/>
              </a:rPr>
            </a:br>
            <a:r>
              <a:rPr lang="ru-RU" sz="3000" dirty="0" smtClean="0">
                <a:latin typeface="Arial" pitchFamily="34" charset="0"/>
                <a:cs typeface="Arial" pitchFamily="34" charset="0"/>
              </a:rPr>
              <a:t>Будь полон, чистый водоём!</a:t>
            </a:r>
            <a:br>
              <a:rPr lang="ru-RU" sz="3000" dirty="0" smtClean="0">
                <a:latin typeface="Arial" pitchFamily="34" charset="0"/>
                <a:cs typeface="Arial" pitchFamily="34" charset="0"/>
              </a:rPr>
            </a:br>
            <a:r>
              <a:rPr lang="ru-RU" sz="3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000" dirty="0" smtClean="0">
                <a:latin typeface="Arial" pitchFamily="34" charset="0"/>
                <a:cs typeface="Arial" pitchFamily="34" charset="0"/>
              </a:rPr>
            </a:br>
            <a:r>
              <a:rPr lang="ru-RU" sz="3000" dirty="0" smtClean="0">
                <a:latin typeface="Arial" pitchFamily="34" charset="0"/>
                <a:cs typeface="Arial" pitchFamily="34" charset="0"/>
              </a:rPr>
              <a:t>5 мая 1944 г.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1" name="Picture 5" descr="https://img1.liveinternet.ru/images/attach/c/5/88/601/88601289_large_CA_Sorin.jpg"/>
          <p:cNvPicPr>
            <a:picLocks noChangeAspect="1" noChangeArrowheads="1"/>
          </p:cNvPicPr>
          <p:nvPr/>
        </p:nvPicPr>
        <p:blipFill>
          <a:blip r:embed="rId2"/>
          <a:srcRect b="19909"/>
          <a:stretch>
            <a:fillRect/>
          </a:stretch>
        </p:blipFill>
        <p:spPr bwMode="auto">
          <a:xfrm>
            <a:off x="8825313" y="429489"/>
            <a:ext cx="1911960" cy="2175165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194" name="Picture 2" descr="http://www.kultura.uz/img/page/14018/125095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1854" y="2684316"/>
            <a:ext cx="5070764" cy="343022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1" y="0"/>
            <a:ext cx="1107446" cy="98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99" y="858982"/>
            <a:ext cx="6317673" cy="555350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«Стихи Ахматовой очень просты, немногоречивы, в них поэтесса сознательно умалчивает о многом — и едва ли не это составляет их главную прелесть. Их содержание всегда шире и глубже слов, в которые оно замкнуто, но происходит это никак не от бессилия покорить слово себе, а, напротив, от умения вкладывать в слова и в их сочетания нечто большее, чем то, что выражает их внешний смысл. Оттого каждое стихотворение Ахматовой, несмотря на кажущуюся недоговорённость, многозначительно и интересно».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В.Ходасевич</a:t>
            </a:r>
          </a:p>
          <a:p>
            <a:endParaRPr lang="ru-RU" dirty="0"/>
          </a:p>
        </p:txBody>
      </p:sp>
      <p:pic>
        <p:nvPicPr>
          <p:cNvPr id="6" name="Picture 4" descr="https://img1.liveinternet.ru/images/attach/c/5/88/601/88601297_large_GS_Vereyskiy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5829" y="744582"/>
            <a:ext cx="3840661" cy="559863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1" y="1"/>
            <a:ext cx="1316182" cy="116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9515" y="420543"/>
            <a:ext cx="5828211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А.А.Ахматова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Picture 2" descr="ÐÐ°ÑÑÐ¸Ð½ÐºÐ¸ Ð¿Ð¾ Ð·Ð°Ð¿ÑÐ¾ÑÑ ÐÑÐ¼Ð°ÑÐ¾Ð²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935037" y="600495"/>
            <a:ext cx="4471716" cy="507986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Содержимое 2"/>
          <p:cNvSpPr>
            <a:spLocks noGrp="1"/>
          </p:cNvSpPr>
          <p:nvPr>
            <p:ph sz="half" idx="1"/>
          </p:nvPr>
        </p:nvSpPr>
        <p:spPr>
          <a:xfrm>
            <a:off x="429492" y="1825625"/>
            <a:ext cx="5597236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Она дала «целую книгу женской души». Она сумела открыть на рубеже веков неведомую поэзии область переживаний женщины. А через несколько лет говорили, что лирика Ахматовой вобрала в себя «всю огромную сложность и психологическое богатство русского романа девятнадцатого века» (О.Мандельштам).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2727" r="10000" b="31364"/>
          <a:stretch>
            <a:fillRect/>
          </a:stretch>
        </p:blipFill>
        <p:spPr bwMode="auto">
          <a:xfrm>
            <a:off x="277091" y="41565"/>
            <a:ext cx="1427019" cy="126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2001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9451" y="1515292"/>
            <a:ext cx="5930538" cy="3892732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«Анна Ахматова — целая эпоха в поэзии нашей страны. Она щедро одарила своих современников человеческим достоинством, своей свободной и крылатой поэзией — от первых книг о любви до потрясающего по своей глубине «Реквиема».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          К. Г. Паустовский</a:t>
            </a:r>
          </a:p>
          <a:p>
            <a:endParaRPr lang="ru-RU" dirty="0"/>
          </a:p>
        </p:txBody>
      </p:sp>
      <p:pic>
        <p:nvPicPr>
          <p:cNvPr id="4" name="Picture 3" descr="D:\Ирина Анатольевна\Ахматова\photo_2020-02-09_18-04-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481454" y="263653"/>
            <a:ext cx="4143404" cy="537349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0" y="0"/>
            <a:ext cx="1427019" cy="126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3782" y="309707"/>
            <a:ext cx="9940636" cy="1325563"/>
          </a:xfrm>
        </p:spPr>
        <p:txBody>
          <a:bodyPr/>
          <a:lstStyle/>
          <a:p>
            <a:r>
              <a:rPr lang="ru-RU" b="1" dirty="0" smtClean="0"/>
              <a:t>Задание для самостоятельной работы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631873" cy="4351338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Выучить одно стихотворение наизусть.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Ответить на вопросы учебника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Посетить клуб-музей «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Мангалочий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дворик».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s://img0.liveinternet.ru/images/attach/c/5/88/601/88601310_large_NV_Hlebnikova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597237" y="2682239"/>
            <a:ext cx="1946942" cy="2758168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3" descr="D:\Ирина Анатольевна\Ахматова\photo_2020-02-09_18-04-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897092" y="1482436"/>
            <a:ext cx="3397192" cy="440574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0" y="0"/>
            <a:ext cx="1427019" cy="126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1708" y="365126"/>
            <a:ext cx="4336473" cy="93720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Биографическая справка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15636" y="1825624"/>
            <a:ext cx="5604164" cy="463059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Где и когда родилась Ахматова?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Назовите ее настоящую фамилию.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Где училась Ахматова?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Как назывался ее первый сборник стихов?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Когда А.Ахматова жила в Ташкенте?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Много ли стихотворений входит в «Ташкентский цикл»?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71309" y="526472"/>
            <a:ext cx="5999017" cy="5886018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11 июня 1889 года, Одесса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Горенко</a:t>
            </a:r>
          </a:p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Царскосельская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женская гимназия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Высшие женские курсы в Киеве,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Высшие женские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историко-лите-ратурные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курсы в Петербурге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1912. «Вечер», «Чётки», «Белая стая», «Подорожник»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1941 – 1944 годы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Почти 200. «Поэма без героя».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714"/>
          <a:stretch>
            <a:fillRect/>
          </a:stretch>
        </p:blipFill>
        <p:spPr bwMode="auto">
          <a:xfrm flipH="1">
            <a:off x="10002982" y="277090"/>
            <a:ext cx="2189018" cy="242454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098" name="Picture 2" descr="Буддийские четки для медитации Рудракши купить в Екатеринбур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5285" y="3532908"/>
            <a:ext cx="1496291" cy="1496291"/>
          </a:xfrm>
          <a:prstGeom prst="rect">
            <a:avLst/>
          </a:prstGeom>
          <a:noFill/>
        </p:spPr>
      </p:pic>
      <p:pic>
        <p:nvPicPr>
          <p:cNvPr id="4100" name="Picture 4" descr="Подорожник большо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4339" y="4818473"/>
            <a:ext cx="1700934" cy="2039527"/>
          </a:xfrm>
          <a:prstGeom prst="rect">
            <a:avLst/>
          </a:prstGeom>
          <a:noFill/>
        </p:spPr>
      </p:pic>
      <p:pic>
        <p:nvPicPr>
          <p:cNvPr id="4102" name="Picture 6" descr="стая птиц, птица, полет птицы, стая птиц PNG и PSD-файл пнг для бесплатной  загрузки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939393"/>
              </a:clrFrom>
              <a:clrTo>
                <a:srgbClr val="939393">
                  <a:alpha val="0"/>
                </a:srgbClr>
              </a:clrTo>
            </a:clrChange>
          </a:blip>
          <a:srcRect t="23813" b="21323"/>
          <a:stretch>
            <a:fillRect/>
          </a:stretch>
        </p:blipFill>
        <p:spPr bwMode="auto">
          <a:xfrm>
            <a:off x="6528667" y="346364"/>
            <a:ext cx="2850861" cy="1564088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 l="12727" r="10000" b="31364"/>
          <a:stretch>
            <a:fillRect/>
          </a:stretch>
        </p:blipFill>
        <p:spPr bwMode="auto">
          <a:xfrm>
            <a:off x="207818" y="0"/>
            <a:ext cx="1427019" cy="126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32508" y="1894899"/>
            <a:ext cx="6220691" cy="435133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«Назвали меня Анной в честь бабушки Анны Егоровны Мотовиловой.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Её мать была татарской княжной Ахматовой, чью фамилию, не сообразив, что собираюсь быть русским поэтом, я сделала своим литературным именем».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А. Ахматова.</a:t>
            </a:r>
          </a:p>
          <a:p>
            <a:endParaRPr lang="ru-RU" dirty="0"/>
          </a:p>
        </p:txBody>
      </p:sp>
      <p:pic>
        <p:nvPicPr>
          <p:cNvPr id="5" name="Picture 3" descr="D:\Ирина Анатольевна\Ахматова\photo_2020-02-09_18-01-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77947" y="249382"/>
            <a:ext cx="4447310" cy="296487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 descr="D:\Ирина Анатольевна\Ахматова\photo_2020-02-09_18-01-14.jpg"/>
          <p:cNvPicPr>
            <a:picLocks noChangeAspect="1" noChangeArrowheads="1"/>
          </p:cNvPicPr>
          <p:nvPr/>
        </p:nvPicPr>
        <p:blipFill>
          <a:blip r:embed="rId3"/>
          <a:srcRect l="11750" r="10625"/>
          <a:stretch>
            <a:fillRect/>
          </a:stretch>
        </p:blipFill>
        <p:spPr bwMode="auto">
          <a:xfrm>
            <a:off x="6494345" y="3020977"/>
            <a:ext cx="3868856" cy="3189758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12727" r="10000" b="31364"/>
          <a:stretch>
            <a:fillRect/>
          </a:stretch>
        </p:blipFill>
        <p:spPr bwMode="auto">
          <a:xfrm>
            <a:off x="207818" y="0"/>
            <a:ext cx="1427019" cy="126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273" y="365126"/>
            <a:ext cx="7481454" cy="8105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Из воспоминаний А.А. Ахматовой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1055" y="1254034"/>
            <a:ext cx="7667105" cy="4922929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«Отечественная война 1941 года застала меня в Ленинграде. В конце сентября, уже во время блокады вылетела на самолете в Москву. 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До мая 1944 года я жила в Ташкенте, жадно ловила вести о Ленинграде, о фронте. Как и другие поэты, часто выступала в госпиталях, читала стихи раненым бойцам. В Ташкенте я впервые узнала, что такое в палящий жар древесная тень и звук воды. А еще я узнала, что такое человеческая доброта: в Ташкенте я много и тяжело болела».</a:t>
            </a:r>
          </a:p>
          <a:p>
            <a:endParaRPr lang="ru-RU" dirty="0"/>
          </a:p>
        </p:txBody>
      </p:sp>
      <p:pic>
        <p:nvPicPr>
          <p:cNvPr id="27650" name="Picture 2" descr="https://img1.liveinternet.ru/images/attach/c/5/88/601/88601305_large_NA_Tuyrsa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22476" y="231570"/>
            <a:ext cx="2761309" cy="421573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86" name="Picture 2" descr="Память об эвакуации снова свяжет народы Узбекистана и России - Kultura.u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47364" y="4627418"/>
            <a:ext cx="3141546" cy="191726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12727" r="10000" b="31364"/>
          <a:stretch>
            <a:fillRect/>
          </a:stretch>
        </p:blipFill>
        <p:spPr bwMode="auto">
          <a:xfrm>
            <a:off x="207818" y="0"/>
            <a:ext cx="1427019" cy="126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191491"/>
            <a:ext cx="6747163" cy="538725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Анна Ахматова  идет на рынок, покупает лепешки. К ней прислоняется грязный, оборванный мальчонка с бритвой и хочет разрезать карман. Узбечка хватает за руку: «Что ты? Это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ленинградка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голодная». Мальчик хмыкнул и убежал. А потом, пока Ахматова делала покупки, снова вернулся. Он протянул Ахматовой румяный пирожок в грязной тряпке.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- Ешь! -  И убежал.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- Неужели съесть?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- Конечно, ведь он его для вас украл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- Кажется, никогда не забуду этот пирожок, бесценный дар  базарного воришки. </a:t>
            </a:r>
          </a:p>
          <a:p>
            <a:endParaRPr lang="ru-RU" dirty="0"/>
          </a:p>
        </p:txBody>
      </p:sp>
      <p:pic>
        <p:nvPicPr>
          <p:cNvPr id="38914" name="Picture 2" descr="https://jewish.ru/get_img?ImageWidth=865&amp;ImageHeight=390&amp;ImageId=13547"/>
          <p:cNvPicPr>
            <a:picLocks noChangeAspect="1" noChangeArrowheads="1"/>
          </p:cNvPicPr>
          <p:nvPr/>
        </p:nvPicPr>
        <p:blipFill>
          <a:blip r:embed="rId2"/>
          <a:srcRect l="20140" r="20333"/>
          <a:stretch>
            <a:fillRect/>
          </a:stretch>
        </p:blipFill>
        <p:spPr bwMode="auto">
          <a:xfrm>
            <a:off x="7495310" y="2927782"/>
            <a:ext cx="4502727" cy="341043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8916" name="Picture 4" descr="Анна Ахматова в воспоминаниях Фаины Раневско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6324" y="387928"/>
            <a:ext cx="4407021" cy="244417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12727" r="10000" b="31364"/>
          <a:stretch>
            <a:fillRect/>
          </a:stretch>
        </p:blipFill>
        <p:spPr bwMode="auto">
          <a:xfrm>
            <a:off x="207818" y="0"/>
            <a:ext cx="1427019" cy="126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60220" y="817418"/>
            <a:ext cx="7232071" cy="586047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В первый раз, придя к ней в Ташкенте, я застала ее сидящей на кровати. В комнате было холодно, на стене следы сырости. Была глубокая осень.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— Я истоплю вам печку.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— У меня нет дров, — сказала она весело.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… Большой каменный саксаул не влезал в печку. Я стала просить на улице незнакомых людей разрубить эту глыбу. Нашелся добрый человек, столяр или плотник, у него за спиной висел ящик с топором и молотком. Пришлось сознаться, что за работу мне платить нечем. «А мне и не надо денег, вам будет тепло, и я рад за вас буду, а деньги — что, деньги — это еще не все!»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Ахматова и Раневска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1364" y="197428"/>
            <a:ext cx="4227938" cy="286442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https://upload.wikimedia.org/wikipedia/commons/thumb/d/df/%D0%9A%D0%B0%D0%B4%D1%80_%D0%B8%D0%B7_%D1%84%D0%B8%D0%BB%D1%8C%D0%BC%D0%B0_%D0%9F%D0%BE%D0%B4%D0%BA%D0%B8%D0%B4%D1%8B%D1%88%2C_1939_%D0%B3%D0%BE%D0%B4.jpg/270px-%D0%9A%D0%B0%D0%B4%D1%80_%D0%B8%D0%B7_%D1%84%D0%B8%D0%BB%D1%8C%D0%BC%D0%B0_%D0%9F%D0%BE%D0%B4%D0%BA%D0%B8%D0%B4%D1%8B%D1%88%2C_1939_%D0%B3%D0%BE%D0%B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7975" y="3313256"/>
            <a:ext cx="4007887" cy="293514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30" name="AutoShape 6" descr="Фаина Раневская: Люди как свеч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Фаина Раневская: Люди как свечи"/>
          <p:cNvPicPr>
            <a:picLocks noChangeAspect="1" noChangeArrowheads="1"/>
          </p:cNvPicPr>
          <p:nvPr/>
        </p:nvPicPr>
        <p:blipFill>
          <a:blip r:embed="rId4"/>
          <a:srcRect r="8292" b="34781"/>
          <a:stretch>
            <a:fillRect/>
          </a:stretch>
        </p:blipFill>
        <p:spPr bwMode="auto">
          <a:xfrm>
            <a:off x="9022484" y="1731818"/>
            <a:ext cx="1655634" cy="153785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10" descr="Вера Брем, Ахматова и Раневская. Загадочная дружба – читать онлайн  полностью – ЛитРес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37029" y="2361066"/>
            <a:ext cx="1354571" cy="2113952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207818" y="0"/>
            <a:ext cx="1052945" cy="9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1" y="248194"/>
            <a:ext cx="5580016" cy="95358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Луна в зените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92331" y="1240970"/>
            <a:ext cx="6178732" cy="5329647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Заснуть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огорч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`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нной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Проснуться влюбленной.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Увидеть, как красен мак.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Какая-то сила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Сегодня входила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В твое святилище, мрак!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err="1" smtClean="0">
                <a:latin typeface="Arial" pitchFamily="34" charset="0"/>
                <a:cs typeface="Arial" pitchFamily="34" charset="0"/>
              </a:rPr>
              <a:t>Мангалочий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дворик,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Как дым твой горек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И как твой тополь высок...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err="1" smtClean="0">
                <a:latin typeface="Arial" pitchFamily="34" charset="0"/>
                <a:cs typeface="Arial" pitchFamily="34" charset="0"/>
              </a:rPr>
              <a:t>Шехерезада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Идет из сада...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Так вот ты какой, Восток!</a:t>
            </a:r>
          </a:p>
          <a:p>
            <a:pPr algn="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                             Апрель1942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s://img1.liveinternet.ru/images/attach/c/5/88/601/88601303_large_NA_Tuyrsa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37269" y="862149"/>
            <a:ext cx="3804739" cy="574734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2727" r="10000" b="31364"/>
          <a:stretch>
            <a:fillRect/>
          </a:stretch>
        </p:blipFill>
        <p:spPr bwMode="auto">
          <a:xfrm>
            <a:off x="207818" y="0"/>
            <a:ext cx="1427019" cy="126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0216" y="365125"/>
            <a:ext cx="4219303" cy="188168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Дом по улице Жуковского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1746" name="Picture 2" descr="ÐÐ°ÑÑÐ¸Ð½ÐºÐ¸ Ð¿Ð¾ Ð·Ð°Ð¿ÑÐ¾ÑÑ ÐÑÐ¼Ð°ÑÐ¾Ð²Ð° Ð² Ð¢Ð°ÑÐºÐµÐ½Ñ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9337" y="207485"/>
            <a:ext cx="3709897" cy="628475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750" name="Picture 6" descr="https://mytashkent.uz/wp-content/comment-image/158683-t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5921" y="2662192"/>
            <a:ext cx="5946448" cy="379086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" descr="https://img0.liveinternet.ru/images/attach/c/5/88/601/88601298_large_GS_Vereyskiy.jpg"/>
          <p:cNvPicPr>
            <a:picLocks noChangeAspect="1" noChangeArrowheads="1"/>
          </p:cNvPicPr>
          <p:nvPr/>
        </p:nvPicPr>
        <p:blipFill>
          <a:blip r:embed="rId4"/>
          <a:srcRect b="15358"/>
          <a:stretch>
            <a:fillRect/>
          </a:stretch>
        </p:blipFill>
        <p:spPr bwMode="auto">
          <a:xfrm>
            <a:off x="182881" y="182879"/>
            <a:ext cx="2142513" cy="2782390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772</Words>
  <Application>Microsoft Office PowerPoint</Application>
  <PresentationFormat>Произвольный</PresentationFormat>
  <Paragraphs>85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Русский язык</vt:lpstr>
      <vt:lpstr>А.А.Ахматова</vt:lpstr>
      <vt:lpstr>Биографическая справка</vt:lpstr>
      <vt:lpstr>Слайд 4</vt:lpstr>
      <vt:lpstr>Из воспоминаний А.А. Ахматовой</vt:lpstr>
      <vt:lpstr>Слайд 6</vt:lpstr>
      <vt:lpstr>Слайд 7</vt:lpstr>
      <vt:lpstr>Луна в зените</vt:lpstr>
      <vt:lpstr>Дом по улице Жуковского</vt:lpstr>
      <vt:lpstr>Слайд 10</vt:lpstr>
      <vt:lpstr>Клуб-музей «Мангалочий дворик»</vt:lpstr>
      <vt:lpstr>Слайд 12</vt:lpstr>
      <vt:lpstr>Слайд 13</vt:lpstr>
      <vt:lpstr>Халима Насырова</vt:lpstr>
      <vt:lpstr>Словарная работа</vt:lpstr>
      <vt:lpstr>Ташкент зацветает</vt:lpstr>
      <vt:lpstr>Словарная работа</vt:lpstr>
      <vt:lpstr>Слайд 18</vt:lpstr>
      <vt:lpstr>Слайд 19</vt:lpstr>
      <vt:lpstr>Слайд 20</vt:lpstr>
      <vt:lpstr>Задание для самостоятельной работы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Хамидов Вахид</dc:creator>
  <cp:lastModifiedBy>User</cp:lastModifiedBy>
  <cp:revision>89</cp:revision>
  <dcterms:created xsi:type="dcterms:W3CDTF">2018-08-03T11:59:51Z</dcterms:created>
  <dcterms:modified xsi:type="dcterms:W3CDTF">2020-10-30T01:34:05Z</dcterms:modified>
</cp:coreProperties>
</file>