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5" r:id="rId3"/>
    <p:sldId id="262" r:id="rId4"/>
    <p:sldId id="266" r:id="rId5"/>
    <p:sldId id="267" r:id="rId6"/>
    <p:sldId id="271" r:id="rId7"/>
    <p:sldId id="282" r:id="rId8"/>
    <p:sldId id="283" r:id="rId9"/>
    <p:sldId id="284" r:id="rId10"/>
    <p:sldId id="290" r:id="rId11"/>
    <p:sldId id="291" r:id="rId12"/>
    <p:sldId id="268" r:id="rId13"/>
    <p:sldId id="285" r:id="rId14"/>
    <p:sldId id="273" r:id="rId15"/>
    <p:sldId id="286" r:id="rId16"/>
    <p:sldId id="274" r:id="rId17"/>
    <p:sldId id="287" r:id="rId18"/>
    <p:sldId id="276" r:id="rId19"/>
    <p:sldId id="277" r:id="rId20"/>
    <p:sldId id="279" r:id="rId21"/>
    <p:sldId id="264" r:id="rId22"/>
    <p:sldId id="28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3CFFA-11F4-4EC6-9829-299765F569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432B81-1D45-4019-AF4C-43BE326C97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434072A-9533-46F8-A1BD-72F1BF15ACF0}" type="parTrans" cxnId="{36F5D37D-161F-4AFD-BCB6-51EE39EBEA33}">
      <dgm:prSet/>
      <dgm:spPr/>
      <dgm:t>
        <a:bodyPr/>
        <a:lstStyle/>
        <a:p>
          <a:endParaRPr lang="ru-RU"/>
        </a:p>
      </dgm:t>
    </dgm:pt>
    <dgm:pt modelId="{E8E9DAAC-F2FD-4E79-BA65-8510F80C63F4}" type="sibTrans" cxnId="{36F5D37D-161F-4AFD-BCB6-51EE39EBEA33}">
      <dgm:prSet/>
      <dgm:spPr/>
      <dgm:t>
        <a:bodyPr/>
        <a:lstStyle/>
        <a:p>
          <a:endParaRPr lang="ru-RU"/>
        </a:p>
      </dgm:t>
    </dgm:pt>
    <dgm:pt modelId="{BFD39A5C-B447-4E90-A663-A0D4D77F8B17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обстоятельство причины</a:t>
          </a:r>
          <a:r>
            <a:rPr lang="ru-RU" sz="2800" dirty="0" smtClean="0"/>
            <a:t>,</a:t>
          </a:r>
          <a:endParaRPr lang="ru-RU" sz="2800" dirty="0"/>
        </a:p>
      </dgm:t>
    </dgm:pt>
    <dgm:pt modelId="{D79EA21A-D554-4C4A-9A6C-A7A8CB7E312C}" type="parTrans" cxnId="{90EB1D06-651E-47B3-97CF-6409EEDC7639}">
      <dgm:prSet/>
      <dgm:spPr/>
      <dgm:t>
        <a:bodyPr/>
        <a:lstStyle/>
        <a:p>
          <a:endParaRPr lang="ru-RU"/>
        </a:p>
      </dgm:t>
    </dgm:pt>
    <dgm:pt modelId="{1E29683A-B73A-4CF6-9956-CBC5F1CEBACF}" type="sibTrans" cxnId="{90EB1D06-651E-47B3-97CF-6409EEDC7639}">
      <dgm:prSet/>
      <dgm:spPr/>
      <dgm:t>
        <a:bodyPr/>
        <a:lstStyle/>
        <a:p>
          <a:endParaRPr lang="ru-RU"/>
        </a:p>
      </dgm:t>
    </dgm:pt>
    <dgm:pt modelId="{A7B5C4AA-7EB7-494A-917F-0FAA3760362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145F33E-BF9A-4E6E-A4E0-35ADE8627FB5}" type="parTrans" cxnId="{B5E75CE6-E7A2-4C94-8AAE-56B2CF3EB00C}">
      <dgm:prSet/>
      <dgm:spPr/>
      <dgm:t>
        <a:bodyPr/>
        <a:lstStyle/>
        <a:p>
          <a:endParaRPr lang="ru-RU"/>
        </a:p>
      </dgm:t>
    </dgm:pt>
    <dgm:pt modelId="{3C05E569-3699-4713-8D0D-94E297187B86}" type="sibTrans" cxnId="{B5E75CE6-E7A2-4C94-8AAE-56B2CF3EB00C}">
      <dgm:prSet/>
      <dgm:spPr/>
      <dgm:t>
        <a:bodyPr/>
        <a:lstStyle/>
        <a:p>
          <a:endParaRPr lang="ru-RU"/>
        </a:p>
      </dgm:t>
    </dgm:pt>
    <dgm:pt modelId="{4D383D6E-4DA5-4262-BDD7-DBF823094F5B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способах его выражения существительными с предлогами,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54016CA-19FC-435C-91B1-9728E5BF66E2}" type="parTrans" cxnId="{7295D491-62C8-4597-8BAB-5E7F55067F90}">
      <dgm:prSet/>
      <dgm:spPr/>
      <dgm:t>
        <a:bodyPr/>
        <a:lstStyle/>
        <a:p>
          <a:endParaRPr lang="ru-RU"/>
        </a:p>
      </dgm:t>
    </dgm:pt>
    <dgm:pt modelId="{70D74E65-5BD1-49C6-8A2F-43DAE21AB219}" type="sibTrans" cxnId="{7295D491-62C8-4597-8BAB-5E7F55067F90}">
      <dgm:prSet/>
      <dgm:spPr/>
      <dgm:t>
        <a:bodyPr/>
        <a:lstStyle/>
        <a:p>
          <a:endParaRPr lang="ru-RU"/>
        </a:p>
      </dgm:t>
    </dgm:pt>
    <dgm:pt modelId="{054F2353-00EB-4CE5-A17C-EB2272AEAD10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4BF3737-4ACE-443D-A422-8AD81CFD8991}" type="parTrans" cxnId="{6CD49073-7CED-420F-A4D6-101E17D4D94C}">
      <dgm:prSet/>
      <dgm:spPr/>
      <dgm:t>
        <a:bodyPr/>
        <a:lstStyle/>
        <a:p>
          <a:endParaRPr lang="ru-RU"/>
        </a:p>
      </dgm:t>
    </dgm:pt>
    <dgm:pt modelId="{F9259F94-B245-4CE5-8617-CE586230A511}" type="sibTrans" cxnId="{6CD49073-7CED-420F-A4D6-101E17D4D94C}">
      <dgm:prSet/>
      <dgm:spPr/>
      <dgm:t>
        <a:bodyPr/>
        <a:lstStyle/>
        <a:p>
          <a:endParaRPr lang="ru-RU"/>
        </a:p>
      </dgm:t>
    </dgm:pt>
    <dgm:pt modelId="{D5E9B811-83DE-41B8-9DDF-746B6A0D8B66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обстоятельство цели,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2F98F75-8FE9-4545-A770-36ED2FE3B003}" type="parTrans" cxnId="{D9B8EC40-F06D-482F-B1D2-5A542950E405}">
      <dgm:prSet/>
      <dgm:spPr/>
      <dgm:t>
        <a:bodyPr/>
        <a:lstStyle/>
        <a:p>
          <a:endParaRPr lang="ru-RU"/>
        </a:p>
      </dgm:t>
    </dgm:pt>
    <dgm:pt modelId="{D93534B3-E648-4F71-B643-FFC8F1095132}" type="sibTrans" cxnId="{D9B8EC40-F06D-482F-B1D2-5A542950E405}">
      <dgm:prSet/>
      <dgm:spPr/>
      <dgm:t>
        <a:bodyPr/>
        <a:lstStyle/>
        <a:p>
          <a:endParaRPr lang="ru-RU"/>
        </a:p>
      </dgm:t>
    </dgm:pt>
    <dgm:pt modelId="{60097005-0826-4726-900A-98712B623A30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9C9845F-B1E0-4E94-9EBF-956F41D6584A}" type="parTrans" cxnId="{6C2D90BB-C444-4331-88BB-CB93E6327D73}">
      <dgm:prSet/>
      <dgm:spPr/>
      <dgm:t>
        <a:bodyPr/>
        <a:lstStyle/>
        <a:p>
          <a:endParaRPr lang="ru-RU"/>
        </a:p>
      </dgm:t>
    </dgm:pt>
    <dgm:pt modelId="{9C747560-0670-412D-9BAA-4A8374C15E4E}" type="sibTrans" cxnId="{6C2D90BB-C444-4331-88BB-CB93E6327D73}">
      <dgm:prSet/>
      <dgm:spPr/>
      <dgm:t>
        <a:bodyPr/>
        <a:lstStyle/>
        <a:p>
          <a:endParaRPr lang="ru-RU"/>
        </a:p>
      </dgm:t>
    </dgm:pt>
    <dgm:pt modelId="{2474C9E6-2C2B-4436-86E3-33F9C3D101B8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способах его выражения существительными с предлогами, наречиями, деепричастиями  и неопределённой формой глагола 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C290CB2-2837-4D35-8720-C3CD8BCEAC27}" type="parTrans" cxnId="{CA32E9E4-0B21-4BE0-B975-022AB5F56348}">
      <dgm:prSet/>
      <dgm:spPr/>
      <dgm:t>
        <a:bodyPr/>
        <a:lstStyle/>
        <a:p>
          <a:endParaRPr lang="ru-RU"/>
        </a:p>
      </dgm:t>
    </dgm:pt>
    <dgm:pt modelId="{6B849442-7A10-44BF-8860-A4F980FAC3F2}" type="sibTrans" cxnId="{CA32E9E4-0B21-4BE0-B975-022AB5F56348}">
      <dgm:prSet/>
      <dgm:spPr/>
      <dgm:t>
        <a:bodyPr/>
        <a:lstStyle/>
        <a:p>
          <a:endParaRPr lang="ru-RU"/>
        </a:p>
      </dgm:t>
    </dgm:pt>
    <dgm:pt modelId="{723F26B9-AA1C-451F-B77E-222F7DCB5A54}" type="pres">
      <dgm:prSet presAssocID="{DC33CFFA-11F4-4EC6-9829-299765F569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27ED3-815B-4384-9B7B-59FA0D10D381}" type="pres">
      <dgm:prSet presAssocID="{35432B81-1D45-4019-AF4C-43BE326C979E}" presName="composite" presStyleCnt="0"/>
      <dgm:spPr/>
    </dgm:pt>
    <dgm:pt modelId="{FA8F527E-B62E-491C-B4E2-AA1C2481F3F4}" type="pres">
      <dgm:prSet presAssocID="{35432B81-1D45-4019-AF4C-43BE326C979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20B9-6E04-4623-BB65-568342D03A57}" type="pres">
      <dgm:prSet presAssocID="{35432B81-1D45-4019-AF4C-43BE326C979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03A8F-D2C2-4588-8702-4C4E00DB4217}" type="pres">
      <dgm:prSet presAssocID="{E8E9DAAC-F2FD-4E79-BA65-8510F80C63F4}" presName="sp" presStyleCnt="0"/>
      <dgm:spPr/>
    </dgm:pt>
    <dgm:pt modelId="{3D6E2EE7-632E-4EB0-8F98-DA9176E5009A}" type="pres">
      <dgm:prSet presAssocID="{A7B5C4AA-7EB7-494A-917F-0FAA3760362C}" presName="composite" presStyleCnt="0"/>
      <dgm:spPr/>
    </dgm:pt>
    <dgm:pt modelId="{3CF7FC5A-7BEE-4CC4-99FE-F122C13189B2}" type="pres">
      <dgm:prSet presAssocID="{A7B5C4AA-7EB7-494A-917F-0FAA376036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B301-8DA5-4752-A077-D459AC93D0FD}" type="pres">
      <dgm:prSet presAssocID="{A7B5C4AA-7EB7-494A-917F-0FAA3760362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D8DB-1AB5-48DE-9888-D7859191400B}" type="pres">
      <dgm:prSet presAssocID="{3C05E569-3699-4713-8D0D-94E297187B86}" presName="sp" presStyleCnt="0"/>
      <dgm:spPr/>
    </dgm:pt>
    <dgm:pt modelId="{2BF16917-E83D-49CB-BCEA-875E3AA0D088}" type="pres">
      <dgm:prSet presAssocID="{054F2353-00EB-4CE5-A17C-EB2272AEAD10}" presName="composite" presStyleCnt="0"/>
      <dgm:spPr/>
    </dgm:pt>
    <dgm:pt modelId="{6B68BED9-9BB5-4CF2-BAB3-CB15321AF02B}" type="pres">
      <dgm:prSet presAssocID="{054F2353-00EB-4CE5-A17C-EB2272AEAD1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F97D-9C18-4EFF-9500-30E77D682484}" type="pres">
      <dgm:prSet presAssocID="{054F2353-00EB-4CE5-A17C-EB2272AEAD1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F3294-8A20-4205-A409-82EB12A09E05}" type="pres">
      <dgm:prSet presAssocID="{F9259F94-B245-4CE5-8617-CE586230A511}" presName="sp" presStyleCnt="0"/>
      <dgm:spPr/>
    </dgm:pt>
    <dgm:pt modelId="{E68BCF40-5D61-4738-AFF7-B822CDAE15B9}" type="pres">
      <dgm:prSet presAssocID="{60097005-0826-4726-900A-98712B623A30}" presName="composite" presStyleCnt="0"/>
      <dgm:spPr/>
    </dgm:pt>
    <dgm:pt modelId="{8DDA04DC-9A36-42CA-A76B-DFE3F4C62EBE}" type="pres">
      <dgm:prSet presAssocID="{60097005-0826-4726-900A-98712B623A3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F2AC2-1DA0-4EF9-B4D6-4A0A1C165F30}" type="pres">
      <dgm:prSet presAssocID="{60097005-0826-4726-900A-98712B623A30}" presName="descendantText" presStyleLbl="alignAcc1" presStyleIdx="3" presStyleCnt="4" custScaleY="202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70A29-5DBB-413B-A498-B053345AEAB6}" type="presOf" srcId="{054F2353-00EB-4CE5-A17C-EB2272AEAD10}" destId="{6B68BED9-9BB5-4CF2-BAB3-CB15321AF02B}" srcOrd="0" destOrd="0" presId="urn:microsoft.com/office/officeart/2005/8/layout/chevron2"/>
    <dgm:cxn modelId="{B1AC5800-D0B9-4328-8DBA-DD93ED3A125A}" type="presOf" srcId="{60097005-0826-4726-900A-98712B623A30}" destId="{8DDA04DC-9A36-42CA-A76B-DFE3F4C62EBE}" srcOrd="0" destOrd="0" presId="urn:microsoft.com/office/officeart/2005/8/layout/chevron2"/>
    <dgm:cxn modelId="{94DA494A-61A3-48C9-BD0F-D75D8E322B6C}" type="presOf" srcId="{2474C9E6-2C2B-4436-86E3-33F9C3D101B8}" destId="{0F7F2AC2-1DA0-4EF9-B4D6-4A0A1C165F30}" srcOrd="0" destOrd="0" presId="urn:microsoft.com/office/officeart/2005/8/layout/chevron2"/>
    <dgm:cxn modelId="{B5E75CE6-E7A2-4C94-8AAE-56B2CF3EB00C}" srcId="{DC33CFFA-11F4-4EC6-9829-299765F56933}" destId="{A7B5C4AA-7EB7-494A-917F-0FAA3760362C}" srcOrd="1" destOrd="0" parTransId="{7145F33E-BF9A-4E6E-A4E0-35ADE8627FB5}" sibTransId="{3C05E569-3699-4713-8D0D-94E297187B86}"/>
    <dgm:cxn modelId="{7295D491-62C8-4597-8BAB-5E7F55067F90}" srcId="{A7B5C4AA-7EB7-494A-917F-0FAA3760362C}" destId="{4D383D6E-4DA5-4262-BDD7-DBF823094F5B}" srcOrd="0" destOrd="0" parTransId="{654016CA-19FC-435C-91B1-9728E5BF66E2}" sibTransId="{70D74E65-5BD1-49C6-8A2F-43DAE21AB219}"/>
    <dgm:cxn modelId="{6CD49073-7CED-420F-A4D6-101E17D4D94C}" srcId="{DC33CFFA-11F4-4EC6-9829-299765F56933}" destId="{054F2353-00EB-4CE5-A17C-EB2272AEAD10}" srcOrd="2" destOrd="0" parTransId="{44BF3737-4ACE-443D-A422-8AD81CFD8991}" sibTransId="{F9259F94-B245-4CE5-8617-CE586230A511}"/>
    <dgm:cxn modelId="{36F5D37D-161F-4AFD-BCB6-51EE39EBEA33}" srcId="{DC33CFFA-11F4-4EC6-9829-299765F56933}" destId="{35432B81-1D45-4019-AF4C-43BE326C979E}" srcOrd="0" destOrd="0" parTransId="{9434072A-9533-46F8-A1BD-72F1BF15ACF0}" sibTransId="{E8E9DAAC-F2FD-4E79-BA65-8510F80C63F4}"/>
    <dgm:cxn modelId="{CA32E9E4-0B21-4BE0-B975-022AB5F56348}" srcId="{60097005-0826-4726-900A-98712B623A30}" destId="{2474C9E6-2C2B-4436-86E3-33F9C3D101B8}" srcOrd="0" destOrd="0" parTransId="{BC290CB2-2837-4D35-8720-C3CD8BCEAC27}" sibTransId="{6B849442-7A10-44BF-8860-A4F980FAC3F2}"/>
    <dgm:cxn modelId="{3CAEF296-3B0B-4DBA-85EF-FBED78AA4681}" type="presOf" srcId="{D5E9B811-83DE-41B8-9DDF-746B6A0D8B66}" destId="{D64CF97D-9C18-4EFF-9500-30E77D682484}" srcOrd="0" destOrd="0" presId="urn:microsoft.com/office/officeart/2005/8/layout/chevron2"/>
    <dgm:cxn modelId="{FD1EFFB4-3389-4FD0-B8DE-B63EF146562B}" type="presOf" srcId="{A7B5C4AA-7EB7-494A-917F-0FAA3760362C}" destId="{3CF7FC5A-7BEE-4CC4-99FE-F122C13189B2}" srcOrd="0" destOrd="0" presId="urn:microsoft.com/office/officeart/2005/8/layout/chevron2"/>
    <dgm:cxn modelId="{75203F14-9F55-4DF4-946A-BC43E85577B2}" type="presOf" srcId="{35432B81-1D45-4019-AF4C-43BE326C979E}" destId="{FA8F527E-B62E-491C-B4E2-AA1C2481F3F4}" srcOrd="0" destOrd="0" presId="urn:microsoft.com/office/officeart/2005/8/layout/chevron2"/>
    <dgm:cxn modelId="{90EB1D06-651E-47B3-97CF-6409EEDC7639}" srcId="{35432B81-1D45-4019-AF4C-43BE326C979E}" destId="{BFD39A5C-B447-4E90-A663-A0D4D77F8B17}" srcOrd="0" destOrd="0" parTransId="{D79EA21A-D554-4C4A-9A6C-A7A8CB7E312C}" sibTransId="{1E29683A-B73A-4CF6-9956-CBC5F1CEBACF}"/>
    <dgm:cxn modelId="{6C2D90BB-C444-4331-88BB-CB93E6327D73}" srcId="{DC33CFFA-11F4-4EC6-9829-299765F56933}" destId="{60097005-0826-4726-900A-98712B623A30}" srcOrd="3" destOrd="0" parTransId="{09C9845F-B1E0-4E94-9EBF-956F41D6584A}" sibTransId="{9C747560-0670-412D-9BAA-4A8374C15E4E}"/>
    <dgm:cxn modelId="{D9B8EC40-F06D-482F-B1D2-5A542950E405}" srcId="{054F2353-00EB-4CE5-A17C-EB2272AEAD10}" destId="{D5E9B811-83DE-41B8-9DDF-746B6A0D8B66}" srcOrd="0" destOrd="0" parTransId="{B2F98F75-8FE9-4545-A770-36ED2FE3B003}" sibTransId="{D93534B3-E648-4F71-B643-FFC8F1095132}"/>
    <dgm:cxn modelId="{7AB9EDCE-A068-464A-AE0B-C1C5CFE9FCF0}" type="presOf" srcId="{BFD39A5C-B447-4E90-A663-A0D4D77F8B17}" destId="{243120B9-6E04-4623-BB65-568342D03A57}" srcOrd="0" destOrd="0" presId="urn:microsoft.com/office/officeart/2005/8/layout/chevron2"/>
    <dgm:cxn modelId="{482966C2-0EAB-426C-B70B-57F7BC3BB323}" type="presOf" srcId="{DC33CFFA-11F4-4EC6-9829-299765F56933}" destId="{723F26B9-AA1C-451F-B77E-222F7DCB5A54}" srcOrd="0" destOrd="0" presId="urn:microsoft.com/office/officeart/2005/8/layout/chevron2"/>
    <dgm:cxn modelId="{B129958C-25D4-4C55-8683-051BCBD24CAD}" type="presOf" srcId="{4D383D6E-4DA5-4262-BDD7-DBF823094F5B}" destId="{0407B301-8DA5-4752-A077-D459AC93D0FD}" srcOrd="0" destOrd="0" presId="urn:microsoft.com/office/officeart/2005/8/layout/chevron2"/>
    <dgm:cxn modelId="{1884C9A7-3C27-4507-BCCA-6017FDECDEBF}" type="presParOf" srcId="{723F26B9-AA1C-451F-B77E-222F7DCB5A54}" destId="{A2027ED3-815B-4384-9B7B-59FA0D10D381}" srcOrd="0" destOrd="0" presId="urn:microsoft.com/office/officeart/2005/8/layout/chevron2"/>
    <dgm:cxn modelId="{462312BD-D97F-4484-87CF-2663EAC148BE}" type="presParOf" srcId="{A2027ED3-815B-4384-9B7B-59FA0D10D381}" destId="{FA8F527E-B62E-491C-B4E2-AA1C2481F3F4}" srcOrd="0" destOrd="0" presId="urn:microsoft.com/office/officeart/2005/8/layout/chevron2"/>
    <dgm:cxn modelId="{46445D11-F567-4E60-8482-51E14ED18014}" type="presParOf" srcId="{A2027ED3-815B-4384-9B7B-59FA0D10D381}" destId="{243120B9-6E04-4623-BB65-568342D03A57}" srcOrd="1" destOrd="0" presId="urn:microsoft.com/office/officeart/2005/8/layout/chevron2"/>
    <dgm:cxn modelId="{05E925AB-A55E-4B0D-9E3C-F62E0BF2962B}" type="presParOf" srcId="{723F26B9-AA1C-451F-B77E-222F7DCB5A54}" destId="{23C03A8F-D2C2-4588-8702-4C4E00DB4217}" srcOrd="1" destOrd="0" presId="urn:microsoft.com/office/officeart/2005/8/layout/chevron2"/>
    <dgm:cxn modelId="{861180D5-F227-493A-A82F-8CE51DB968B4}" type="presParOf" srcId="{723F26B9-AA1C-451F-B77E-222F7DCB5A54}" destId="{3D6E2EE7-632E-4EB0-8F98-DA9176E5009A}" srcOrd="2" destOrd="0" presId="urn:microsoft.com/office/officeart/2005/8/layout/chevron2"/>
    <dgm:cxn modelId="{0A551666-B788-43B3-9010-3FF9329D2E9D}" type="presParOf" srcId="{3D6E2EE7-632E-4EB0-8F98-DA9176E5009A}" destId="{3CF7FC5A-7BEE-4CC4-99FE-F122C13189B2}" srcOrd="0" destOrd="0" presId="urn:microsoft.com/office/officeart/2005/8/layout/chevron2"/>
    <dgm:cxn modelId="{6A560938-138B-4594-A701-D8278CA53D9B}" type="presParOf" srcId="{3D6E2EE7-632E-4EB0-8F98-DA9176E5009A}" destId="{0407B301-8DA5-4752-A077-D459AC93D0FD}" srcOrd="1" destOrd="0" presId="urn:microsoft.com/office/officeart/2005/8/layout/chevron2"/>
    <dgm:cxn modelId="{C0BABC2C-303D-4ACC-B5AD-2CC52EBC9585}" type="presParOf" srcId="{723F26B9-AA1C-451F-B77E-222F7DCB5A54}" destId="{8B74D8DB-1AB5-48DE-9888-D7859191400B}" srcOrd="3" destOrd="0" presId="urn:microsoft.com/office/officeart/2005/8/layout/chevron2"/>
    <dgm:cxn modelId="{CEEBD9C8-8F3D-463A-9B68-3244E51F1D40}" type="presParOf" srcId="{723F26B9-AA1C-451F-B77E-222F7DCB5A54}" destId="{2BF16917-E83D-49CB-BCEA-875E3AA0D088}" srcOrd="4" destOrd="0" presId="urn:microsoft.com/office/officeart/2005/8/layout/chevron2"/>
    <dgm:cxn modelId="{06C6DBBE-35C4-4B2F-81D6-6D9C04059A49}" type="presParOf" srcId="{2BF16917-E83D-49CB-BCEA-875E3AA0D088}" destId="{6B68BED9-9BB5-4CF2-BAB3-CB15321AF02B}" srcOrd="0" destOrd="0" presId="urn:microsoft.com/office/officeart/2005/8/layout/chevron2"/>
    <dgm:cxn modelId="{BC66B390-FEE0-4997-9BCF-F46A000ADDC1}" type="presParOf" srcId="{2BF16917-E83D-49CB-BCEA-875E3AA0D088}" destId="{D64CF97D-9C18-4EFF-9500-30E77D682484}" srcOrd="1" destOrd="0" presId="urn:microsoft.com/office/officeart/2005/8/layout/chevron2"/>
    <dgm:cxn modelId="{CBA6F23D-E7B7-4F88-8A77-60ED567C7F56}" type="presParOf" srcId="{723F26B9-AA1C-451F-B77E-222F7DCB5A54}" destId="{8F9F3294-8A20-4205-A409-82EB12A09E05}" srcOrd="5" destOrd="0" presId="urn:microsoft.com/office/officeart/2005/8/layout/chevron2"/>
    <dgm:cxn modelId="{9DC9105F-6AEF-4665-B6BE-C51B5EE687DB}" type="presParOf" srcId="{723F26B9-AA1C-451F-B77E-222F7DCB5A54}" destId="{E68BCF40-5D61-4738-AFF7-B822CDAE15B9}" srcOrd="6" destOrd="0" presId="urn:microsoft.com/office/officeart/2005/8/layout/chevron2"/>
    <dgm:cxn modelId="{5F7E72FA-498F-463A-B0D5-D5BD27952ECE}" type="presParOf" srcId="{E68BCF40-5D61-4738-AFF7-B822CDAE15B9}" destId="{8DDA04DC-9A36-42CA-A76B-DFE3F4C62EBE}" srcOrd="0" destOrd="0" presId="urn:microsoft.com/office/officeart/2005/8/layout/chevron2"/>
    <dgm:cxn modelId="{6A2A19A8-830B-4F9B-B7EA-26D834649A77}" type="presParOf" srcId="{E68BCF40-5D61-4738-AFF7-B822CDAE15B9}" destId="{0F7F2AC2-1DA0-4EF9-B4D6-4A0A1C165F3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501" y="2570552"/>
            <a:ext cx="5540391" cy="428744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Обстоятельства причины и цели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000" dirty="0" smtClean="0">
              <a:latin typeface="Arial"/>
              <a:cs typeface="Arial"/>
            </a:endParaRPr>
          </a:p>
          <a:p>
            <a:pPr marL="38996">
              <a:spcBef>
                <a:spcPts val="233"/>
              </a:spcBef>
            </a:pP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D:\Маме\Учительская деятельность\школа\учебник 11 класс\11 класс ЮЮ М в печать\фото 11\sauke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420292" y="2254878"/>
            <a:ext cx="2771708" cy="33635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D:\Маме\Учительская деятельность\школа\учебник 11 класс\фото 11\143.jpg"/>
          <p:cNvPicPr/>
          <p:nvPr/>
        </p:nvPicPr>
        <p:blipFill>
          <a:blip r:embed="rId5" cstate="print"/>
          <a:srcRect l="4784"/>
          <a:stretch>
            <a:fillRect/>
          </a:stretch>
        </p:blipFill>
        <p:spPr bwMode="auto">
          <a:xfrm>
            <a:off x="6012873" y="3865418"/>
            <a:ext cx="3764477" cy="28263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Усто</a:t>
            </a:r>
            <a:r>
              <a:rPr lang="ru-RU" dirty="0" smtClean="0"/>
              <a:t> </a:t>
            </a:r>
            <a:r>
              <a:rPr lang="ru-RU" dirty="0" err="1" smtClean="0"/>
              <a:t>Мумин</a:t>
            </a:r>
            <a:endParaRPr lang="ru-RU" dirty="0"/>
          </a:p>
        </p:txBody>
      </p:sp>
      <p:pic>
        <p:nvPicPr>
          <p:cNvPr id="1028" name="Picture 4" descr="http://museum.kr.uz/data/uploads/artists/usto-mumin-doroga-jz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780" y="1954937"/>
            <a:ext cx="4114800" cy="4562476"/>
          </a:xfrm>
          <a:prstGeom prst="rect">
            <a:avLst/>
          </a:prstGeom>
          <a:noFill/>
        </p:spPr>
      </p:pic>
      <p:pic>
        <p:nvPicPr>
          <p:cNvPr id="1030" name="Picture 6" descr="http://museum.kr.uz/data/uploads/artists/usto-mumin-malchik-v-mehovoy-shap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3335" y="2019300"/>
            <a:ext cx="4246710" cy="4512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</a:t>
            </a:r>
            <a:r>
              <a:rPr lang="ru-RU" dirty="0" err="1" smtClean="0"/>
              <a:t>Беньков</a:t>
            </a:r>
            <a:r>
              <a:rPr lang="ru-RU" dirty="0" smtClean="0"/>
              <a:t>              Урал </a:t>
            </a:r>
            <a:r>
              <a:rPr lang="ru-RU" dirty="0" err="1" smtClean="0"/>
              <a:t>Тансыкбаев</a:t>
            </a:r>
            <a:endParaRPr lang="ru-RU" dirty="0"/>
          </a:p>
        </p:txBody>
      </p:sp>
      <p:pic>
        <p:nvPicPr>
          <p:cNvPr id="5" name="Picture 8" descr="http://museum.kr.uz/data/uploads/artists/benkov-minaret-kaly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4" y="1716224"/>
            <a:ext cx="4114800" cy="4895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6" name="Picture 2" descr="http://museum.kr.uz/data/uploads/artists/tansikbaev-bagryanaya-o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049" y="1694895"/>
            <a:ext cx="4364173" cy="49096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5131" y="1271150"/>
          <a:ext cx="11643358" cy="5468112"/>
        </p:xfrm>
        <a:graphic>
          <a:graphicData uri="http://schemas.openxmlformats.org/drawingml/2006/table">
            <a:tbl>
              <a:tblPr/>
              <a:tblGrid>
                <a:gridCol w="3063209"/>
                <a:gridCol w="4471532"/>
                <a:gridCol w="4108617"/>
              </a:tblGrid>
              <a:tr h="806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причина благоприятная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благодаря (кому? чему?) +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дат. П.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благодаря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коллегам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благодаря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вниманию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благодаря помощи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6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причина неблагоприятная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из-за (кого? чего?) + род. п.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из-за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соперников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из-за невнимания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из-за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репрессий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причина вызывает изменение состояния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от (чего?) + род. п.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от страха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от волнения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06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причина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отрицатель-ные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черты характера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 (чему?) +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дат.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 невнимательности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привычке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ошибке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6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причина – другое лицо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 совету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друга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желанию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отца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вашей просьбе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причина поощрения или наказания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 (что?) + вин. п.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 отзывчивость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 равнодушие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5394" y="418010"/>
            <a:ext cx="10528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Способы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выражения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клипарт\падежи\датель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096" y="4324598"/>
            <a:ext cx="1106780" cy="1383475"/>
          </a:xfrm>
          <a:prstGeom prst="rect">
            <a:avLst/>
          </a:prstGeom>
          <a:noFill/>
        </p:spPr>
      </p:pic>
      <p:pic>
        <p:nvPicPr>
          <p:cNvPr id="6" name="Picture 3" descr="D:\клипарт\падежи\датель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1063" y="1678381"/>
            <a:ext cx="596933" cy="746166"/>
          </a:xfrm>
          <a:prstGeom prst="rect">
            <a:avLst/>
          </a:prstGeom>
          <a:noFill/>
        </p:spPr>
      </p:pic>
      <p:pic>
        <p:nvPicPr>
          <p:cNvPr id="7" name="Picture 4" descr="D:\клипарт\падежи\род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313" y="2919158"/>
            <a:ext cx="1031331" cy="1276817"/>
          </a:xfrm>
          <a:prstGeom prst="rect">
            <a:avLst/>
          </a:prstGeom>
          <a:noFill/>
        </p:spPr>
      </p:pic>
      <p:pic>
        <p:nvPicPr>
          <p:cNvPr id="8" name="Picture 2" descr="D:\клипарт\падежи\вини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98" y="5314007"/>
            <a:ext cx="1033154" cy="129144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325815" cy="11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237" y="0"/>
            <a:ext cx="4094018" cy="679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9435" y="1210887"/>
            <a:ext cx="10882747" cy="5647113"/>
          </a:xfrm>
          <a:solidFill>
            <a:schemeClr val="bg1"/>
          </a:solidFill>
          <a:ln>
            <a:noFill/>
          </a:ln>
          <a:effectLst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Работы многих художников были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спасены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Савицкому.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недостатка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помещений тысячи произведений искусства находятся в запасниках.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музее можно выставить часть картин из хранилища.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экспедиции фонд музея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пополнился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предметами прикладного искусств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5. Автора картины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удалось узнать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 использованию компьютерной техники.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Символ музея – картина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Лысенко «Бык» …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запрета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долгое время была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забыта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7.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…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коллекции русского авангарда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Нукусский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музей называют «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Лувром в пустыне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34545" y="346364"/>
            <a:ext cx="26541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благодаря +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2763" y="346365"/>
            <a:ext cx="145206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из-за -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727" y="171162"/>
            <a:ext cx="2910840" cy="679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890" y="942109"/>
            <a:ext cx="8873838" cy="5915891"/>
          </a:xfrm>
          <a:solidFill>
            <a:schemeClr val="bg1"/>
          </a:solidFill>
          <a:ln>
            <a:noFill/>
          </a:ln>
          <a:effectLst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Работы многих художников были спасены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благодаря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Савицкому.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Из-за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недостатка помещений тысячи произведений искусства находятся в запасниках.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реконструкции в музее можно выставить часть картин из хранилища.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Благодаря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экспедиции фонд музея пополнился предметами прикладного искусств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Автора картины удалось узнать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благодаря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использованию компьютерной техники.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Символ музея – картина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Лысенко «Бык»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из-за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запрета долгое время была забыта.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7.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Благодаря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коллекции русского авангарда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Нукусский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музей называют «Лувром в пустыне».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Евгений (Василий) Лысенко. Бы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Евгений (Василий) Лысенко. Бы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8263" y="0"/>
            <a:ext cx="323373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08699" y="1925781"/>
          <a:ext cx="11104430" cy="3172691"/>
        </p:xfrm>
        <a:graphic>
          <a:graphicData uri="http://schemas.openxmlformats.org/drawingml/2006/table">
            <a:tbl>
              <a:tblPr/>
              <a:tblGrid>
                <a:gridCol w="2593898"/>
                <a:gridCol w="2960640"/>
                <a:gridCol w="2628713"/>
                <a:gridCol w="2921179"/>
              </a:tblGrid>
              <a:tr h="3172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смех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испуг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ужас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стыд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восторг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гнев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</a:txBody>
                  <a:tcPr marL="41586" marR="4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смущени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счасть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гор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удовольстви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любопытств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волнени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</a:t>
                      </a:r>
                    </a:p>
                  </a:txBody>
                  <a:tcPr marL="41586" marR="4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похвал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злоб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обид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скук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тоск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досад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</a:t>
                      </a:r>
                    </a:p>
                  </a:txBody>
                  <a:tcPr marL="41586" marR="4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радост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гордост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завист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ревност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69720" algn="l"/>
                        </a:tabLs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усталост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жадност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</a:p>
                  </a:txBody>
                  <a:tcPr marL="41586" marR="41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8255" y="420544"/>
            <a:ext cx="9282544" cy="13666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сказать об изменении состояния человека?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D:\клипарт\падежи\род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8568" y="591594"/>
            <a:ext cx="1031331" cy="12768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4182" y="5735782"/>
            <a:ext cx="3451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Покраснел от гнева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Гифки эмоций гнева, злости. 100 анимированных GIF"/>
          <p:cNvPicPr>
            <a:picLocks noChangeAspect="1" noChangeArrowheads="1"/>
          </p:cNvPicPr>
          <p:nvPr/>
        </p:nvPicPr>
        <p:blipFill>
          <a:blip r:embed="rId3"/>
          <a:srcRect l="18724" t="22013" r="19012" b="13207"/>
          <a:stretch>
            <a:fillRect/>
          </a:stretch>
        </p:blipFill>
        <p:spPr bwMode="auto">
          <a:xfrm>
            <a:off x="4114800" y="5195454"/>
            <a:ext cx="1371600" cy="1427019"/>
          </a:xfrm>
          <a:prstGeom prst="ellipse">
            <a:avLst/>
          </a:prstGeom>
          <a:noFill/>
        </p:spPr>
      </p:pic>
      <p:pic>
        <p:nvPicPr>
          <p:cNvPr id="39939" name="Picture 3" descr="D:\клипарт\школа\0_8e912_1f948904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144" y="4315692"/>
            <a:ext cx="1212273" cy="1212273"/>
          </a:xfrm>
          <a:prstGeom prst="rect">
            <a:avLst/>
          </a:prstGeom>
          <a:noFill/>
        </p:spPr>
      </p:pic>
      <p:pic>
        <p:nvPicPr>
          <p:cNvPr id="39940" name="Picture 4" descr="D:\клипарт\школа\0_8e913_4ad5db73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46819" y="4364182"/>
            <a:ext cx="1427018" cy="1427018"/>
          </a:xfrm>
          <a:prstGeom prst="rect">
            <a:avLst/>
          </a:prstGeom>
          <a:noFill/>
        </p:spPr>
      </p:pic>
      <p:pic>
        <p:nvPicPr>
          <p:cNvPr id="12" name="Picture 4" descr="D:\клипарт\школа\0_8e913_4ad5db73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273146" y="4336473"/>
            <a:ext cx="1427018" cy="1427018"/>
          </a:xfrm>
          <a:prstGeom prst="rect">
            <a:avLst/>
          </a:prstGeom>
          <a:noFill/>
        </p:spPr>
      </p:pic>
      <p:pic>
        <p:nvPicPr>
          <p:cNvPr id="39941" name="Picture 5" descr="D:\клипарт\небо\0_c2e1d_920833e3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9037" y="2424545"/>
            <a:ext cx="1025236" cy="102523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48252"/>
            <a:ext cx="7446818" cy="5231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830" y="1608712"/>
            <a:ext cx="9507187" cy="4598125"/>
          </a:xfr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Перед работами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Мумина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 замерли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восхищени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Вышивальщица улыбнулась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похвал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Голос экскурсовода звенел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гордост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Резчик по дереву больше не работал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старост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Увидев замечательную резьбу по дереву, критики замерли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восторг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6. Надев вышитую тюбетейку, девочка улыбнулась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удовольстви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А.В. Николаев (Усто Мумин) (1897–1957). ЖЕНИХ | Museum of Oriental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7345" y="1"/>
            <a:ext cx="2604654" cy="355180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018" y="365125"/>
            <a:ext cx="7218218" cy="5231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973" y="981297"/>
            <a:ext cx="8998132" cy="4269575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Красочный орнамент потемнел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времени.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Слой краски на картине потрескался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жар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Старый ковёр был чёрным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гряз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Древняя рукопись очень пострадала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сырост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5. Многие ткани потеряли свой цвет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част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ой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стирк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Руки реставратора посинели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вредн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ых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химикат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Государственный музей искусств имени Савицкого, Нук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253" y="0"/>
            <a:ext cx="3262747" cy="2175164"/>
          </a:xfrm>
          <a:prstGeom prst="rect">
            <a:avLst/>
          </a:prstGeom>
          <a:noFill/>
        </p:spPr>
      </p:pic>
      <p:pic>
        <p:nvPicPr>
          <p:cNvPr id="41988" name="Picture 4" descr="Музей Искусств имени И.В. Савицкого, Нук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7072" y="2155391"/>
            <a:ext cx="3254928" cy="2167227"/>
          </a:xfrm>
          <a:prstGeom prst="rect">
            <a:avLst/>
          </a:prstGeom>
          <a:noFill/>
        </p:spPr>
      </p:pic>
      <p:pic>
        <p:nvPicPr>
          <p:cNvPr id="41990" name="Picture 6" descr="Памяти Альвины Шпа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4775" y="4311678"/>
            <a:ext cx="3197225" cy="22380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2691" y="5029199"/>
            <a:ext cx="5607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Художник-реставратор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Альвина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Андреевна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Шпады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1935 - 2019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072" y="365125"/>
            <a:ext cx="3969327" cy="5231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1291" y="789709"/>
            <a:ext cx="10373690" cy="585295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Дополните предложения обстоятельствами, которые указывают на нравственную причину поступков.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Мастер не спорил во время разговора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вежливости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2. Мы остановились перед незнакомой скульптурой 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из любопытства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благодарности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журналисты подарили мастерицам фотографии.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Он никогда не просил помощи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гордости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Она собирает художественные альбомы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любви 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к искусству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уважения к древним традициям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городе открыли музей народных ремёсел. 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9388" y="3026229"/>
            <a:ext cx="950634" cy="3067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7" y="378980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2127" y="953589"/>
            <a:ext cx="10318273" cy="590441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Расскажите о причинах и цели действия, употребив в качестве обстоятельства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глагол в неопределённой форме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существительные в дательном падеже с предлогом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Образец: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 совету врачей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мастер поехал в санаторий </a:t>
            </a: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отдохнуть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от работы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чего вы зашли в музей искусств? </a:t>
            </a:r>
          </a:p>
          <a:p>
            <a:pPr marL="514350" indent="-51435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По приглашению директора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зашли в музей искусств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посмотреть картины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dirty="0" smtClean="0"/>
              <a:t>Для чего ваша подруга взяла альбом «Декоративное искусство»?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 совету друга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наша подруга взяла альбом «Декоративное искусство»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почитать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дома.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Для чего вы остановились перед витриной</a:t>
            </a:r>
            <a:r>
              <a:rPr lang="ru-RU" dirty="0" smtClean="0"/>
              <a:t>? </a:t>
            </a:r>
          </a:p>
          <a:p>
            <a:pPr marL="514350" indent="-51435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желанию мамы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остановились перед витриной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посмотреть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экспонаты.</a:t>
            </a:r>
            <a:endParaRPr lang="ru-RU" dirty="0"/>
          </a:p>
        </p:txBody>
      </p:sp>
      <p:pic>
        <p:nvPicPr>
          <p:cNvPr id="4" name="Picture 7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4488" y="3019014"/>
            <a:ext cx="1687512" cy="331884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8127" y="198872"/>
            <a:ext cx="4556760" cy="666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87926" y="1033144"/>
          <a:ext cx="10460182" cy="456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7222" y="2050577"/>
            <a:ext cx="1754778" cy="34511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7141" y="5677127"/>
            <a:ext cx="1145865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Ребята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u="dbl" dirty="0" smtClean="0">
                <a:latin typeface="Arial" pitchFamily="34" charset="0"/>
                <a:cs typeface="Arial" pitchFamily="34" charset="0"/>
              </a:rPr>
              <a:t>присели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(зачем?) </a:t>
            </a:r>
            <a:r>
              <a:rPr lang="ru-RU" sz="2600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отдохнуть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600" u="dbl" dirty="0" smtClean="0">
                <a:latin typeface="Arial" pitchFamily="34" charset="0"/>
                <a:cs typeface="Arial" pitchFamily="34" charset="0"/>
              </a:rPr>
              <a:t>молчали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(почему?) </a:t>
            </a:r>
            <a:r>
              <a:rPr lang="ru-RU" sz="2600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вежливости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18" y="351271"/>
            <a:ext cx="3433354" cy="74521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8655" y="1178032"/>
            <a:ext cx="6568242" cy="523820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Химические реактивы нужны реставратору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восстановления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предметов искусства.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Золотая нить нужна вышивальщику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создания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узора.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Хороший эскиз нужен резчику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точности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работы.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Кусочки кожи и ткани необходимы мастерице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украшения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бытовых предметов.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Серебряная проволока понадобится ювелиру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ремонта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старинных изделий.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://museum.kr.uz/data/uploads/restorers/restorer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1223" y="248195"/>
            <a:ext cx="3709851" cy="27823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6" name="Picture 6" descr="http://museum.kr.uz/data/uploads/restorers/kanche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58" y="2994614"/>
            <a:ext cx="2443933" cy="37066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9305" y="357447"/>
            <a:ext cx="4998913" cy="74458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Мозговой штурм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09607" y="1265712"/>
            <a:ext cx="7334393" cy="355567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И.В. Савицкого можно назвать подвижником в искусстве.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2. Необходимо поддерживать народные традиции в декоративно-прикладном искусстве с целью сохранения их для потомков.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3. Произведения выдающихся художников не нуждаются в рекламе.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687" y="3174000"/>
            <a:ext cx="1021034" cy="3431749"/>
          </a:xfrm>
          <a:prstGeom prst="rect">
            <a:avLst/>
          </a:prstGeom>
          <a:noFill/>
        </p:spPr>
      </p:pic>
      <p:pic>
        <p:nvPicPr>
          <p:cNvPr id="12" name="Picture 7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3432" y="2980087"/>
            <a:ext cx="1202462" cy="353827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Фон папирус вектор | Премиум векторы"/>
          <p:cNvPicPr>
            <a:picLocks noChangeAspect="1" noChangeArrowheads="1"/>
          </p:cNvPicPr>
          <p:nvPr/>
        </p:nvPicPr>
        <p:blipFill>
          <a:blip r:embed="rId2"/>
          <a:srcRect l="9440" t="17033" r="11692" b="17243"/>
          <a:stretch>
            <a:fillRect/>
          </a:stretch>
        </p:blipFill>
        <p:spPr bwMode="auto">
          <a:xfrm>
            <a:off x="0" y="992976"/>
            <a:ext cx="7787679" cy="56017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7690" y="1894899"/>
            <a:ext cx="5811982" cy="4351338"/>
          </a:xfrm>
        </p:spPr>
        <p:txBody>
          <a:bodyPr/>
          <a:lstStyle/>
          <a:p>
            <a:r>
              <a:rPr lang="ru-RU" dirty="0" smtClean="0"/>
              <a:t>Выполните устно упражнения 5, 7.</a:t>
            </a:r>
          </a:p>
          <a:p>
            <a:r>
              <a:rPr lang="ru-RU" dirty="0" smtClean="0"/>
              <a:t>Выполните письменно     упражнение 9. По материалам учебников, энциклопедий и Интернета  расскажите о том, почему и с какой целью в нашей стране сохраняются старинный ремёсла.</a:t>
            </a:r>
            <a:endParaRPr lang="ru-RU" dirty="0"/>
          </a:p>
        </p:txBody>
      </p:sp>
      <p:pic>
        <p:nvPicPr>
          <p:cNvPr id="46082" name="Picture 2" descr="Изображения Реставратор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405" y="1953058"/>
            <a:ext cx="3995304" cy="3995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6946" y="286583"/>
            <a:ext cx="9305309" cy="3543210"/>
          </a:xfrm>
          <a:solidFill>
            <a:schemeClr val="bg1"/>
          </a:solidFill>
          <a:ln>
            <a:noFill/>
          </a:ln>
          <a:effectLst/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Обстоятельства причины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sabab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holi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отвечают на вопросы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почему? по какой причине?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 что?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Они выражаются обычно существительными с предлогами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благодаря, из-за, от, по, вследствие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Благодаря глубоким знаниям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 какой причине?)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коллекционер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заслужил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уважение. </a:t>
            </a:r>
          </a:p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уважают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коллекционера (за что?)</a:t>
            </a: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 за глубокие знания</a:t>
            </a:r>
            <a:r>
              <a:rPr lang="ru-RU" u="dotted" dirty="0" smtClean="0">
                <a:latin typeface="Arial" pitchFamily="34" charset="0"/>
                <a:cs typeface="Arial" pitchFamily="34" charset="0"/>
              </a:rPr>
              <a:t>.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9755" y="3791361"/>
            <a:ext cx="2038988" cy="27974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http://museum.kr.uz/data/uploads/slides/03-mus-roo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4023361"/>
            <a:ext cx="7300199" cy="24950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11554690" cy="5181599"/>
          </a:xfrm>
          <a:solidFill>
            <a:schemeClr val="bg1"/>
          </a:solidFill>
          <a:ln>
            <a:noFill/>
          </a:ln>
          <a:effectLst/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Обстоятельства цели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maqsad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holi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отвечают на вопросы </a:t>
            </a:r>
          </a:p>
          <a:p>
            <a:pPr lvl="0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зачем? для чего?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Они могут выражаться: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неопределённой формой глагола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(вышел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посмотреть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взял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поиграть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именами существительными с предлогами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для, ради, с целью, в целях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наречиями и деепричастными оборотами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i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выставки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(для чего?)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музей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подготовил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предметы прикладного искусства. 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Туристы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специально</a:t>
            </a: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приезжают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Нукус (зачем?)</a:t>
            </a: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посмотреть музей имени Савицкого</a:t>
            </a:r>
            <a:r>
              <a:rPr lang="ru-RU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8" descr="http://museum.kr.uz/data/uploads/slides/02-mus-jewe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0145" y="0"/>
            <a:ext cx="4738256" cy="16194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Маме\Учительская деятельность\школа\учебник 11 класс\11 класс ЮЮ М в печать\фото 11\manek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5854" y="0"/>
            <a:ext cx="2026146" cy="38365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218" y="323563"/>
            <a:ext cx="6986451" cy="954224"/>
          </a:xfrm>
        </p:spPr>
        <p:txBody>
          <a:bodyPr/>
          <a:lstStyle/>
          <a:p>
            <a:r>
              <a:rPr lang="ru-RU" dirty="0" smtClean="0"/>
              <a:t>Игорь Витальевич Савицкий </a:t>
            </a:r>
            <a:endParaRPr lang="ru-RU" dirty="0"/>
          </a:p>
        </p:txBody>
      </p:sp>
      <p:pic>
        <p:nvPicPr>
          <p:cNvPr id="1026" name="Picture 2" descr="D:\Маме\Учительская деятельность\школа\учебник 11 класс\11 класс ЮЮ М в печать\фото 11\manek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25" y="1414327"/>
            <a:ext cx="2481672" cy="46990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Маме\Учительская деятельность\школа\учебник 11 класс\11 класс ЮЮ М в печать\доп фото\_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688" y="1384663"/>
            <a:ext cx="3629025" cy="47026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D:\Маме\Учительская деятельность\школа\учебник 11 класс\11 класс ЮЮ М в печать\доп фото\hayk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9919" y="1421130"/>
            <a:ext cx="4888140" cy="47184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235528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799" y="0"/>
            <a:ext cx="456408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1623" y="1094509"/>
            <a:ext cx="6979722" cy="547254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Подвижник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fidokor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zahmatkash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Спаситель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qutqaruvchi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najotkor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Создатель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yaratuvchi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bunyodkor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Посвятить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bagishlamoq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Сбережения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yig‘lgan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Хранилище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narsalar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saqlanadigan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joy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Традиционный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anaviy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Декоративно-прикладное искусство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amaliy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dekorativ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Культурное наследие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madaniy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meros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ÐÐ°ÑÑÐ¸Ð½ÐºÐ¸ Ð¿Ð¾ Ð·Ð°Ð¿ÑÐ¾ÑÑ Ð¸Ð³Ð¾ÑÑ Ð¡Ð°Ð²Ð¸Ñ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337" y="3879667"/>
            <a:ext cx="2628079" cy="273073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9958" y="1606731"/>
            <a:ext cx="2359974" cy="284770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6" name="Picture 6" descr="ÐÐ°ÑÑÐ¸Ð½ÐºÐ¸ Ð¿Ð¾ Ð·Ð°Ð¿ÑÐ¾ÑÑ Ð¸Ð³Ð¾ÑÑ ÐÐ¸ÑÐ°Ð»ÑÐµÐ²Ð¸Ñ Ð¡Ð°Ð²Ð¸ÑÐºÐ¸Ð¹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531331" y="1276598"/>
            <a:ext cx="1920241" cy="256032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-1"/>
            <a:ext cx="1177637" cy="10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1" y="1690255"/>
            <a:ext cx="7557655" cy="48469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Игорь Витальевич Савицкий родился в Киеве 4 августа 1915 года.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Благодаря старшему брату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 увлёкся рисованием и стал учиться в художественном училище.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Из-за войны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студенты были эвакуированы в Самарканд, и молодой художник навсегда полюбил Среднюю Азию.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послевоенные годы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 совету друзей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Савицкий работал в Каракалпакии в составе археолого-этнографической экспедиции.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32165" y="309707"/>
            <a:ext cx="7751617" cy="954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Игорь Витальевич Савицкий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ÐÐ°ÑÑÐ¸Ð½ÐºÐ¸ Ð¿Ð¾ Ð·Ð°Ð¿ÑÐ¾ÑÑ Ð¸Ð³Ð¾ÑÑ ÐÐ¸ÑÐ°Ð»ÑÐµÐ²Ð¸Ñ Ð¡Ð°Ð²Ð¸ÑÐºÐ¸Ð¹"/>
          <p:cNvPicPr>
            <a:picLocks noChangeAspect="1" noChangeArrowheads="1"/>
          </p:cNvPicPr>
          <p:nvPr/>
        </p:nvPicPr>
        <p:blipFill>
          <a:blip r:embed="rId2"/>
          <a:srcRect l="1939" t="1168" r="1392" b="4206"/>
          <a:stretch>
            <a:fillRect/>
          </a:stretch>
        </p:blipFill>
        <p:spPr bwMode="auto">
          <a:xfrm>
            <a:off x="7872153" y="1110739"/>
            <a:ext cx="3931920" cy="529045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0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745" y="387927"/>
            <a:ext cx="9525000" cy="616527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 целью сохранения культурного наследия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Игорь Витальевич организовывал этнографические экспедиции, заходил в далёких аулах к мастерам юрт, плотникам, кузнецам, ювелирам и ткачам. 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Желая показать всему миру древнюю степную культуру Евразии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Савицкий тратил все свои сбережения на покупку традиционных головных уборов невест и вышивок с характерными орнаментами «скорпион», «след верблюда», «муравьиная талия». 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Для выставки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народных мастеров пожилой художник сам реставрировал старинные ковры.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Ради поддержки молодых специалистов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 отдал им свою квартиру, а сам жил в музее, топил печи, охранял экспонаты. </a:t>
            </a:r>
          </a:p>
          <a:p>
            <a:endParaRPr lang="ru-RU" dirty="0"/>
          </a:p>
        </p:txBody>
      </p:sp>
      <p:pic>
        <p:nvPicPr>
          <p:cNvPr id="5" name="Picture 6" descr="http://museum.kr.uz/data/uploads/applied-art/kok-koyle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9933709" y="2493818"/>
            <a:ext cx="2258291" cy="33508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museum.kr.uz/data/uploads/applied-art/kizil-kiymesh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8081" y="0"/>
            <a:ext cx="2313919" cy="24799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6255" y="221673"/>
            <a:ext cx="8021781" cy="66363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Игоря Витальевича всегда интересовало творчество  художников-авангардистов начала XX века. До конца жизни Савицкий собирал их произведения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для своего музея в Нукусе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Незадолго до смерти он собрал и отправил в Нукус два вагона произведений искусства.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Благодаря коллекции русского авангарда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Нукусский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музей называют «Лувром в пустыне».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 целях сохранения памяти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замечательного подвижника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Нукусе установлен монумент. На нём слова: «Гениальному спасителю красоты от благодарных потомков». Знаменитый музей  в Нукусе носит имя своего создателя.</a:t>
            </a:r>
          </a:p>
          <a:p>
            <a:endParaRPr lang="ru-RU" dirty="0"/>
          </a:p>
        </p:txBody>
      </p:sp>
      <p:pic>
        <p:nvPicPr>
          <p:cNvPr id="1026" name="Picture 2" descr="Собрание Игоря Савицкого: мифы и перспективы | Артг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7973" y="0"/>
            <a:ext cx="4074027" cy="229985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artguide.com/uploads/ckeditor/pictures/4445/content_32_nuk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1891" y="2495860"/>
            <a:ext cx="3990109" cy="4036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1299</Words>
  <Application>Microsoft Office PowerPoint</Application>
  <PresentationFormat>Произвольный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Русский язык</vt:lpstr>
      <vt:lpstr>Сегодня на уроке</vt:lpstr>
      <vt:lpstr>Слайд 3</vt:lpstr>
      <vt:lpstr>Слайд 4</vt:lpstr>
      <vt:lpstr>Игорь Витальевич Савицкий </vt:lpstr>
      <vt:lpstr>Словарная работа</vt:lpstr>
      <vt:lpstr>Игорь Витальевич Савицкий </vt:lpstr>
      <vt:lpstr>Слайд 8</vt:lpstr>
      <vt:lpstr>Слайд 9</vt:lpstr>
      <vt:lpstr>Усто Мумин</vt:lpstr>
      <vt:lpstr>Павел Беньков              Урал Тансыкбаев</vt:lpstr>
      <vt:lpstr>Слайд 12</vt:lpstr>
      <vt:lpstr>Упражнение 3</vt:lpstr>
      <vt:lpstr>Проверьте!</vt:lpstr>
      <vt:lpstr>Как сказать об изменении состояния человека?</vt:lpstr>
      <vt:lpstr>Упражнение 4</vt:lpstr>
      <vt:lpstr>Проверьте!</vt:lpstr>
      <vt:lpstr>Упражнение 5</vt:lpstr>
      <vt:lpstr>Упражнение 6</vt:lpstr>
      <vt:lpstr>Упражнение 7</vt:lpstr>
      <vt:lpstr>Мозговой штурм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134</cp:revision>
  <dcterms:created xsi:type="dcterms:W3CDTF">2018-08-03T11:59:51Z</dcterms:created>
  <dcterms:modified xsi:type="dcterms:W3CDTF">2020-11-16T17:27:48Z</dcterms:modified>
</cp:coreProperties>
</file>