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74" r:id="rId3"/>
    <p:sldId id="273" r:id="rId4"/>
    <p:sldId id="275" r:id="rId5"/>
    <p:sldId id="276" r:id="rId6"/>
    <p:sldId id="277" r:id="rId7"/>
    <p:sldId id="262" r:id="rId8"/>
    <p:sldId id="265" r:id="rId9"/>
    <p:sldId id="279" r:id="rId10"/>
    <p:sldId id="281" r:id="rId11"/>
    <p:sldId id="278" r:id="rId12"/>
    <p:sldId id="282" r:id="rId13"/>
    <p:sldId id="283" r:id="rId14"/>
    <p:sldId id="284" r:id="rId15"/>
    <p:sldId id="285" r:id="rId16"/>
    <p:sldId id="271" r:id="rId17"/>
    <p:sldId id="270" r:id="rId18"/>
    <p:sldId id="286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D18A"/>
    <a:srgbClr val="253B6E"/>
    <a:srgbClr val="EDEDE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24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=""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1.png"/><Relationship Id="rId5" Type="http://schemas.openxmlformats.org/officeDocument/2006/relationships/image" Target="../media/image40.jpeg"/><Relationship Id="rId4" Type="http://schemas.openxmlformats.org/officeDocument/2006/relationships/image" Target="../media/image39.jpeg"/><Relationship Id="rId9" Type="http://schemas.openxmlformats.org/officeDocument/2006/relationships/image" Target="../media/image4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245"/>
            <a:ext cx="12179916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6487" y="471165"/>
            <a:ext cx="8301430" cy="1028423"/>
          </a:xfrm>
          <a:prstGeom prst="rect">
            <a:avLst/>
          </a:prstGeom>
        </p:spPr>
        <p:txBody>
          <a:bodyPr vert="horz" wrap="square" lIns="0" tIns="30925" rIns="0" bIns="0" rtlCol="0">
            <a:spAutoFit/>
          </a:bodyPr>
          <a:lstStyle/>
          <a:p>
            <a:pPr marL="26894" algn="ctr">
              <a:spcBef>
                <a:spcPts val="241"/>
              </a:spcBef>
            </a:pPr>
            <a:r>
              <a:rPr lang="ru-RU" sz="7200" b="1" spc="-11" dirty="0" smtClean="0">
                <a:solidFill>
                  <a:schemeClr val="bg1"/>
                </a:solidFill>
              </a:rPr>
              <a:t>Русский язык</a:t>
            </a:r>
            <a:endParaRPr sz="7200" b="1" dirty="0">
              <a:solidFill>
                <a:schemeClr val="bg1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89902" y="2466111"/>
            <a:ext cx="7410753" cy="3346164"/>
          </a:xfrm>
          <a:prstGeom prst="rect">
            <a:avLst/>
          </a:prstGeom>
        </p:spPr>
        <p:txBody>
          <a:bodyPr vert="horz" wrap="square" lIns="0" tIns="29583" rIns="0" bIns="0" rtlCol="0">
            <a:spAutoFit/>
          </a:bodyPr>
          <a:lstStyle/>
          <a:p>
            <a:pPr marL="12700"/>
            <a:r>
              <a:rPr lang="ru-RU" sz="4400" b="1" spc="-10" dirty="0" smtClean="0">
                <a:solidFill>
                  <a:srgbClr val="0070C0"/>
                </a:solidFill>
                <a:latin typeface="Arial"/>
                <a:cs typeface="Arial"/>
              </a:rPr>
              <a:t>К</a:t>
            </a:r>
            <a:r>
              <a:rPr lang="ru-RU" sz="4400" b="1" spc="-10" dirty="0" smtClean="0">
                <a:solidFill>
                  <a:srgbClr val="0070C0"/>
                </a:solidFill>
                <a:latin typeface="Arial"/>
                <a:cs typeface="Arial"/>
              </a:rPr>
              <a:t>.Г. Паустовский</a:t>
            </a:r>
            <a:endParaRPr lang="ru-RU" sz="4400" b="1" spc="-1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2700"/>
            <a:r>
              <a:rPr lang="ru-RU" sz="4400" b="1" spc="-10" dirty="0" smtClean="0">
                <a:solidFill>
                  <a:srgbClr val="0070C0"/>
                </a:solidFill>
                <a:latin typeface="Arial"/>
                <a:cs typeface="Arial"/>
              </a:rPr>
              <a:t>«Телеграмма»</a:t>
            </a:r>
            <a:endParaRPr lang="ru-RU" sz="4400" b="1" spc="-1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2700">
              <a:lnSpc>
                <a:spcPts val="2730"/>
              </a:lnSpc>
            </a:pPr>
            <a:endParaRPr lang="ru-RU" sz="4000" b="1" spc="-1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sz="37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74559" y="2561303"/>
            <a:ext cx="727760" cy="160100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88413" y="4502728"/>
            <a:ext cx="727760" cy="13881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15"/>
          <p:cNvGrpSpPr/>
          <p:nvPr/>
        </p:nvGrpSpPr>
        <p:grpSpPr>
          <a:xfrm>
            <a:off x="732757" y="610825"/>
            <a:ext cx="988248" cy="9864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1" y="367371"/>
            <a:ext cx="1906032" cy="1428760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1115770"/>
            <a:ext cx="117204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32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2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299" y="435408"/>
            <a:ext cx="1466178" cy="69313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lang="ru-RU" sz="4400" b="1" spc="10" dirty="0" smtClean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4400">
              <a:latin typeface="Arial"/>
              <a:cs typeface="Arial"/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 cstate="print"/>
          <a:srcRect l="12727" r="10000" b="31364"/>
          <a:stretch>
            <a:fillRect/>
          </a:stretch>
        </p:blipFill>
        <p:spPr bwMode="auto">
          <a:xfrm>
            <a:off x="748145" y="422563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" name="Picture 3" descr="D:\Маме\Учительская деятельность\школа\учебник 11 класс\11 класс ЮЮ М в печать\фото литер\Константин-Паустовский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8354291" y="2523034"/>
            <a:ext cx="3592366" cy="415785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9546" y="357042"/>
            <a:ext cx="5181600" cy="1125394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потускнеть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xiralashmoq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умрачно = темно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90854" y="3117272"/>
            <a:ext cx="5181600" cy="969819"/>
          </a:xfrm>
        </p:spPr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И.Н.Крамской – великий русский художник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270164" y="1770207"/>
            <a:ext cx="5756563" cy="24554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до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жи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ва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ть – жить последние дни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</a:t>
            </a: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йти, добежать, дорисовать, дописать,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о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ходить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до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бег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ать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до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рисов</a:t>
            </a:r>
            <a:r>
              <a:rPr lang="ru-RU" sz="28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ыв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а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ть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до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пис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ыва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ть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2" descr="Неизвестная (картина) — Википед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30327" y="1"/>
            <a:ext cx="3861673" cy="2909454"/>
          </a:xfrm>
          <a:prstGeom prst="rect">
            <a:avLst/>
          </a:prstGeom>
          <a:noFill/>
        </p:spPr>
      </p:pic>
      <p:pic>
        <p:nvPicPr>
          <p:cNvPr id="7" name="Picture 4" descr="Художник Иван Крамской – вдохновитель «передвижников»"/>
          <p:cNvPicPr>
            <a:picLocks noChangeAspect="1" noChangeArrowheads="1"/>
          </p:cNvPicPr>
          <p:nvPr/>
        </p:nvPicPr>
        <p:blipFill>
          <a:blip r:embed="rId3"/>
          <a:srcRect l="25641" r="24904" b="-364"/>
          <a:stretch>
            <a:fillRect/>
          </a:stretch>
        </p:blipFill>
        <p:spPr bwMode="auto">
          <a:xfrm>
            <a:off x="6188764" y="-1"/>
            <a:ext cx="2150466" cy="2909455"/>
          </a:xfrm>
          <a:prstGeom prst="rect">
            <a:avLst/>
          </a:prstGeom>
          <a:noFill/>
        </p:spPr>
      </p:pic>
      <p:pic>
        <p:nvPicPr>
          <p:cNvPr id="39938" name="Picture 2" descr="File:Kramskoi Christ dans le désert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79831" y="4173508"/>
            <a:ext cx="2823152" cy="2490528"/>
          </a:xfrm>
          <a:prstGeom prst="rect">
            <a:avLst/>
          </a:prstGeom>
          <a:noFill/>
        </p:spPr>
      </p:pic>
      <p:pic>
        <p:nvPicPr>
          <p:cNvPr id="39940" name="Picture 4" descr="File:Leon tolstoi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006158" y="4170291"/>
            <a:ext cx="1991879" cy="2459110"/>
          </a:xfrm>
          <a:prstGeom prst="rect">
            <a:avLst/>
          </a:prstGeom>
          <a:noFill/>
        </p:spPr>
      </p:pic>
      <p:pic>
        <p:nvPicPr>
          <p:cNvPr id="39942" name="Picture 6" descr="Описание картины ивана крамского «русалки» (майская ночь) - Описание картин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60618" y="4200916"/>
            <a:ext cx="3599295" cy="24583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18653" y="0"/>
            <a:ext cx="824345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Дом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был, как говорила Катерина Петровна, «мемориальный». Он находился под охраной областного музея. Но что будет с этим домом, когда умрет она, последняя его обитательница, Катерина Петровна не знала. А в селе – называлось оно Заборье – никого не было, с кем бы можно было поговорить о картинах, о петербургской жизни, о том лете, когда Катерина Петровна жила с отцом в Париже и видела похороны Виктора Гюго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76623" y="0"/>
            <a:ext cx="3215377" cy="389312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4" descr="D:\клипарт\Деревья\post_102_109.png"/>
          <p:cNvPicPr>
            <a:picLocks noChangeAspect="1" noChangeArrowheads="1"/>
          </p:cNvPicPr>
          <p:nvPr/>
        </p:nvPicPr>
        <p:blipFill>
          <a:blip r:embed="rId3"/>
          <a:srcRect l="7010" t="16614"/>
          <a:stretch>
            <a:fillRect/>
          </a:stretch>
        </p:blipFill>
        <p:spPr bwMode="auto">
          <a:xfrm>
            <a:off x="8091056" y="0"/>
            <a:ext cx="2425671" cy="2175164"/>
          </a:xfrm>
          <a:prstGeom prst="rect">
            <a:avLst/>
          </a:prstGeom>
          <a:noFill/>
        </p:spPr>
      </p:pic>
      <p:sp>
        <p:nvSpPr>
          <p:cNvPr id="9" name="Содержимое 2"/>
          <p:cNvSpPr>
            <a:spLocks noGrp="1"/>
          </p:cNvSpPr>
          <p:nvPr>
            <p:ph idx="1"/>
          </p:nvPr>
        </p:nvSpPr>
        <p:spPr>
          <a:xfrm>
            <a:off x="561109" y="4558145"/>
            <a:ext cx="8984672" cy="2299855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мемориальный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xotira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belgilangan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битатель/обитатель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ниц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biror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joyda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yashovchi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odam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б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ор = сосновый лес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Виктор Гюго – автор романов «Собор Парижской богоматери», «Отверженные», «93 год», «Человек, который смеётся».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37890" name="Picture 2" descr="Виктор Гюго в кратком изложени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784485" y="4145783"/>
            <a:ext cx="1756352" cy="23381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744" y="166255"/>
            <a:ext cx="8153401" cy="64423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Изредка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заходил сторож при пожарном сарае – Тихон, тощий, рыжий. Он еще помнил, как отец Катерины Петровны приезжал из Петербурга, строил дом, заводил усадьбу.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Тихон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был тогда мальчишкой, но почтение к старому художнику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сберёг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на всю жизнь. Глядя на его картины, он громко вздыхал: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–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 Работа натуральная!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Тихон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хлопотал часто без толку, от жалости, но все же помогал по хозяйству: рубил в саду засохшие деревья, пилил их, колол на дрова. И каждый раз, уходя, останавливался в дверях и спрашивал: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– Не слышно, Катерина Петровна, Настя пишет чего или нет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?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8575963" y="498764"/>
            <a:ext cx="3394364" cy="322810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тощий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ozg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’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in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oriq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почтение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hurmat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izzat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пилить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arralamoq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колоть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дрова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)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yormoq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maydalamoq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41986" name="Picture 2" descr="Сочинение по рассказу паустовского телеграмма рассуждение - Лучшие Сочинен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08291" y="4170218"/>
            <a:ext cx="3583710" cy="26877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4" name="Picture 14" descr="https://pics.livejournal.com/bogarne1973/pic/0008c0d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76957" y="1676398"/>
            <a:ext cx="1624592" cy="218021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6308" y="273916"/>
            <a:ext cx="5895109" cy="2303030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Катерина Петровна молчала, сидя на диване – сгорбленная, маленькая, – и всё перебирала какие-то бумажки в рыжем кожаном ридикюле. 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532418" y="329333"/>
            <a:ext cx="5181600" cy="1831975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сгорбленный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munkayib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qolgan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ридикюль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устар.)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женская сумочка</a:t>
            </a: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40962" name="Picture 2" descr="Сумка ридикюль - 100 фото самых красивых моделей.: fstart — LiveJournal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74886" y="2161309"/>
            <a:ext cx="1970685" cy="1965759"/>
          </a:xfrm>
          <a:prstGeom prst="rect">
            <a:avLst/>
          </a:prstGeom>
          <a:noFill/>
        </p:spPr>
      </p:pic>
      <p:pic>
        <p:nvPicPr>
          <p:cNvPr id="40966" name="Picture 6" descr="Тюдоровские перчатки | Перчатки, Антикварные кружева, Аксессуары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426738" y="4587759"/>
            <a:ext cx="3460461" cy="2076277"/>
          </a:xfrm>
          <a:prstGeom prst="rect">
            <a:avLst/>
          </a:prstGeom>
          <a:noFill/>
        </p:spPr>
      </p:pic>
      <p:pic>
        <p:nvPicPr>
          <p:cNvPr id="40968" name="Picture 8" descr="Фермуар: непростая история простой застежки на сумке | Marie Claire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191211" y="1385455"/>
            <a:ext cx="1408175" cy="2133598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18946" y="4865564"/>
            <a:ext cx="5174173" cy="1661993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Поздняя осень и в саду, 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и в доме, и в жизни хозяйки. 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Найдите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её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портрет в тексте. </a:t>
            </a:r>
          </a:p>
          <a:p>
            <a:endParaRPr lang="ru-RU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03563" y="2093450"/>
            <a:ext cx="4050377" cy="2565239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0972" name="Picture 12" descr="Модная шляпа 1909 года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140739" y="3304309"/>
            <a:ext cx="2095500" cy="3333750"/>
          </a:xfrm>
          <a:prstGeom prst="rect">
            <a:avLst/>
          </a:prstGeom>
          <a:noFill/>
        </p:spPr>
      </p:pic>
      <p:pic>
        <p:nvPicPr>
          <p:cNvPr id="40964" name="Picture 4" descr="Ридикюль. &quot;Особняк Клодта&quot;. Детская картинная галерея Самары. Artefact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8182" r="13636"/>
          <a:stretch>
            <a:fillRect/>
          </a:stretch>
        </p:blipFill>
        <p:spPr bwMode="auto">
          <a:xfrm>
            <a:off x="10737273" y="1676399"/>
            <a:ext cx="1454727" cy="2133599"/>
          </a:xfrm>
          <a:prstGeom prst="rect">
            <a:avLst/>
          </a:prstGeom>
          <a:noFill/>
        </p:spPr>
      </p:pic>
      <p:pic>
        <p:nvPicPr>
          <p:cNvPr id="40970" name="Picture 10" descr="Чёрное страусовое перо стоковое изображение. изображение насчитывающей  страусовое - 165840699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40050" y="4314271"/>
            <a:ext cx="2742565" cy="25437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90945" y="221673"/>
            <a:ext cx="7162800" cy="647007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Настя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дочь Катерины Петровны и единственный родной человек, жила далеко, в Ленинграде. Последний раз она приезжала три года назад.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Катерина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Петровна знала, что Насте теперь не до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неё,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старухи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У них, у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молодых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свои дела, свои непонятные интересы, свое счастье. Лучше не мешать. Поэтому Катерина Петровна очень редко писала Насте, но думала о ней все дни, сидя на краешке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продавленного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дивана.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Писем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от Насти тоже не было, но раз в два-три месяца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весёлый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молодой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почтарь Василий приносил Катерине Петровне перевод на двести рублей. 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69018" y="2466110"/>
            <a:ext cx="4507347" cy="338051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 l="2254" t="15357" r="65929" b="36786"/>
          <a:stretch>
            <a:fillRect/>
          </a:stretch>
        </p:blipFill>
        <p:spPr bwMode="auto">
          <a:xfrm>
            <a:off x="9559636" y="0"/>
            <a:ext cx="2272146" cy="2734739"/>
          </a:xfrm>
          <a:prstGeom prst="ellipse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0"/>
          </a:effectLst>
        </p:spPr>
      </p:pic>
      <p:pic>
        <p:nvPicPr>
          <p:cNvPr id="7" name="Picture 3" descr="D:\клипарт\Деревья\0_77e58_1850f09e_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1188" y="233647"/>
            <a:ext cx="1760401" cy="2614457"/>
          </a:xfrm>
          <a:prstGeom prst="rect">
            <a:avLst/>
          </a:prstGeom>
          <a:noFill/>
        </p:spPr>
      </p:pic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7183581" y="5902036"/>
            <a:ext cx="4788911" cy="74814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продавить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(диван)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bosib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ezmoq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77090" y="304800"/>
            <a:ext cx="7467600" cy="5430981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Василий уходил, а Катерина Петровна сидела, растерянная, с деньгами в руках. Потом она надевала очки и перечитывала несколько слов на почтовом переводе. Слова были все одни и те же: столько дел, что нет времени не то что приехать, а даже написать настоящее письмо.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Катерина Петровна осторожно перебирала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бумажки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От старости она забывала, что деньги эти вовсе не те, какие были в руках у Насти, и ей казалось, что от денег пахнет Настиными духами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3" descr="D:\Маме\Учительская деятельность\школа\учебник 11 класс\11 класс ЮЮ М в печать\фото литер\телегггра.jpg"/>
          <p:cNvPicPr>
            <a:picLocks noChangeAspect="1" noChangeArrowheads="1"/>
          </p:cNvPicPr>
          <p:nvPr/>
        </p:nvPicPr>
        <p:blipFill>
          <a:blip r:embed="rId2"/>
          <a:srcRect r="2317"/>
          <a:stretch>
            <a:fillRect/>
          </a:stretch>
        </p:blipFill>
        <p:spPr bwMode="auto">
          <a:xfrm>
            <a:off x="7952509" y="3385943"/>
            <a:ext cx="4239491" cy="347205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2" descr="D:\Маме\Учительская деятельность\школа\учебник 11 класс\11 класс ЮЮ М в печать\фото литер\телелеле.jpg"/>
          <p:cNvPicPr>
            <a:picLocks noChangeAspect="1" noChangeArrowheads="1"/>
          </p:cNvPicPr>
          <p:nvPr/>
        </p:nvPicPr>
        <p:blipFill>
          <a:blip r:embed="rId3"/>
          <a:srcRect l="1959" r="2662"/>
          <a:stretch>
            <a:fillRect/>
          </a:stretch>
        </p:blipFill>
        <p:spPr bwMode="auto">
          <a:xfrm>
            <a:off x="7897090" y="0"/>
            <a:ext cx="4294909" cy="360239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Содержимое 2"/>
          <p:cNvSpPr>
            <a:spLocks noGrp="1"/>
          </p:cNvSpPr>
          <p:nvPr>
            <p:ph idx="1"/>
          </p:nvPr>
        </p:nvSpPr>
        <p:spPr>
          <a:xfrm>
            <a:off x="1974272" y="5430982"/>
            <a:ext cx="5756564" cy="1163781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растерянный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parishon</a:t>
            </a:r>
            <a:endParaRPr lang="ru-RU" sz="3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п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еречитывать – читать много раз</a:t>
            </a:r>
            <a:endParaRPr lang="ru-RU" sz="3000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21821" y="4366161"/>
            <a:ext cx="7228905" cy="2246811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Рассмотрите внимательно картины А.Шилова «Не пишут» и К.Петрова-Водкина «Портрет матери».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Обратите внимание на детали. Почему мать смотрит прямо в глаза? Почему  на картине А.Шилова очки лежат на столе?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3594" t="10357" r="43777" b="13036"/>
          <a:stretch>
            <a:fillRect/>
          </a:stretch>
        </p:blipFill>
        <p:spPr bwMode="auto">
          <a:xfrm>
            <a:off x="1308660" y="207819"/>
            <a:ext cx="3095897" cy="408658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 l="42202" t="14375" r="24968" b="14375"/>
          <a:stretch>
            <a:fillRect/>
          </a:stretch>
        </p:blipFill>
        <p:spPr bwMode="auto">
          <a:xfrm flipH="1">
            <a:off x="7705502" y="174171"/>
            <a:ext cx="4228732" cy="5159829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6948055" cy="1325563"/>
          </a:xfrm>
        </p:spPr>
        <p:txBody>
          <a:bodyPr/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Мозговой штурм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62396" y="2574957"/>
            <a:ext cx="5764876" cy="2236924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Как относятся к старому дому и пожилой женщине люди?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Как вы понимаете выражение «мемориальный дом»?</a:t>
            </a:r>
          </a:p>
          <a:p>
            <a:endParaRPr lang="ru-RU" dirty="0"/>
          </a:p>
        </p:txBody>
      </p:sp>
      <p:pic>
        <p:nvPicPr>
          <p:cNvPr id="6147" name="Picture 3" descr="D:\клипарт\Деревья\0_77e50_3929ef9e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26573" y="5351409"/>
            <a:ext cx="2589711" cy="828708"/>
          </a:xfrm>
          <a:prstGeom prst="rect">
            <a:avLst/>
          </a:prstGeom>
          <a:noFill/>
        </p:spPr>
      </p:pic>
      <p:pic>
        <p:nvPicPr>
          <p:cNvPr id="6148" name="Picture 4" descr="D:\клипарт\Деревья\0_77e59_ebd136c4_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405345"/>
            <a:ext cx="1333500" cy="1905000"/>
          </a:xfrm>
          <a:prstGeom prst="rect">
            <a:avLst/>
          </a:prstGeom>
          <a:noFill/>
        </p:spPr>
      </p:pic>
      <p:pic>
        <p:nvPicPr>
          <p:cNvPr id="7" name="Picture 2" descr="ТЕЛЕГРАММА (1957) | KinoYurC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04521" y="214745"/>
            <a:ext cx="4381500" cy="619125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1638011"/>
          </a:xfrm>
        </p:spPr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Прочитать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первый и второй фрагменты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рассказа, ответить на вопросы к тексту.</a:t>
            </a:r>
          </a:p>
          <a:p>
            <a:endParaRPr lang="ru-RU" dirty="0"/>
          </a:p>
        </p:txBody>
      </p:sp>
      <p:pic>
        <p:nvPicPr>
          <p:cNvPr id="43010" name="Picture 2" descr="Телеграмма урок литературы. Урок литературы &quot;Пока не стало поздно&quot; по  рассказу К.Г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64983" y="1413164"/>
            <a:ext cx="5860474" cy="3255819"/>
          </a:xfrm>
          <a:prstGeom prst="rect">
            <a:avLst/>
          </a:prstGeom>
          <a:noFill/>
        </p:spPr>
      </p:pic>
      <p:pic>
        <p:nvPicPr>
          <p:cNvPr id="43012" name="Picture 4" descr="Краткое содержание рассказа «Телеграмма» и отзыв для читательского дневника  (К.Г. Паустовский) | Литреко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99950" y="3628980"/>
            <a:ext cx="5290414" cy="29934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5710646" y="1851750"/>
            <a:ext cx="5181600" cy="839198"/>
          </a:xfrm>
        </p:spPr>
        <p:txBody>
          <a:bodyPr/>
          <a:lstStyle/>
          <a:p>
            <a:r>
              <a:rPr lang="ru-RU" dirty="0" smtClean="0"/>
              <a:t>Урок 34 в 11 классе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183482" y="4876404"/>
            <a:ext cx="5323380" cy="95410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Спешите делать добрые дела.</a:t>
            </a:r>
          </a:p>
          <a:p>
            <a:pPr algn="r"/>
            <a:r>
              <a:rPr lang="ru-RU" sz="2800" dirty="0" smtClean="0">
                <a:latin typeface="Arial" pitchFamily="34" charset="0"/>
                <a:cs typeface="Arial" pitchFamily="34" charset="0"/>
              </a:rPr>
              <a:t>К. Паустовский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Паустовский и женщины - Год Литератур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5570443" y="481013"/>
            <a:ext cx="6282698" cy="396629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346364" y="623455"/>
            <a:ext cx="5126181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Константи́н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Гео́ргиевич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Паусто́вский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(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31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мая 1892, Москва 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14 июля 1968,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Москва)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-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русский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писатель, сценарист и педагог, журналист, военный корреспондент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Четыре раза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номинирован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на Нобелевскую премию по литературе (1965; 1966; 1967; 1968).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001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3345" y="443344"/>
            <a:ext cx="6289963" cy="6054437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Детству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писателя там посвящена первая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книга автобиографической «Повести о жизни». Отец происходил из древнего казацкого рода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гетьмана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Сагайдачного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 Дед писателя Познакомил его с украинским фольклором, казацкими думами. Он участвовал в русско-турецкой войне и привез оттуда жену – турчанку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Фатьму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Бабушка по матери, полячка, рассказывала о польском восстании 1863 года. Дядя Юзеф, неутомимый путешественник, строил железную дорогу в Китае, участвовал в англо-бурской войне и революции 1905 года.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4" descr="Константин Паустовский в молодост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24254" y="0"/>
            <a:ext cx="5167745" cy="3445164"/>
          </a:xfrm>
          <a:prstGeom prst="rect">
            <a:avLst/>
          </a:prstGeom>
          <a:noFill/>
        </p:spPr>
      </p:pic>
      <p:pic>
        <p:nvPicPr>
          <p:cNvPr id="5" name="Picture 2" descr="Константин Паустовский в молодост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82691" y="3385126"/>
            <a:ext cx="5209309" cy="34728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0109" y="318655"/>
            <a:ext cx="6567055" cy="5899872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В юности Паустовский увлекался творчеством А.Грина, хотел стать писателем, поступил в университет на историко-филологический факультет. Но в годы первой мировой войны, когда погибли оба брата, ему пришлось работать вожатым трамвая, потом в санитарном поезде, был рабочим и рыбаком, журналистом. В годы второй мировой был военным корреспондентом.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О себе Паустовский говорил так: «Профессия: всё знать».</a:t>
            </a:r>
          </a:p>
          <a:p>
            <a:pPr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3798" name="Picture 6" descr="Константин Паустовский на войн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64039" y="0"/>
            <a:ext cx="5527961" cy="3685308"/>
          </a:xfrm>
          <a:prstGeom prst="rect">
            <a:avLst/>
          </a:prstGeom>
          <a:noFill/>
        </p:spPr>
      </p:pic>
      <p:pic>
        <p:nvPicPr>
          <p:cNvPr id="33802" name="Picture 10" descr="Книга: &quot;Повесть о жизни. В 3-х томах&quot; - Константин Паустовский. Купить  книгу, читать рецензии | ISBN 978-5-4224-1365-2 | Лабиринт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57612" y="4003963"/>
            <a:ext cx="2333624" cy="2609417"/>
          </a:xfrm>
          <a:prstGeom prst="rect">
            <a:avLst/>
          </a:prstGeom>
          <a:noFill/>
        </p:spPr>
      </p:pic>
      <p:pic>
        <p:nvPicPr>
          <p:cNvPr id="33804" name="Picture 12" descr="К. Паустовский. Рассказы (сборник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717684" y="3865418"/>
            <a:ext cx="1580781" cy="241069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3806" name="Picture 14" descr="К. Г. Паустовский «Барсучий нос. Рассказы и сказки»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397836" y="3825933"/>
            <a:ext cx="1627909" cy="251511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5526" y="221672"/>
            <a:ext cx="6802583" cy="6414655"/>
          </a:xfrm>
        </p:spPr>
        <p:txBody>
          <a:bodyPr>
            <a:no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После войны Паустовский подолгу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жил один или с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друзьями - Аркадием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Гайдаром и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Рувимом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Фраерманом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под Москвой, в Мещерском крае. «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Самое большое, простое и бесхитростное счастье я нашел в лесном Мещерском краю. Счастье близости к своей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земле,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любимых дум и напряженного труда.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Маленький городок Таруса стал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для Паустовского местом своеобразной «эмиграции»,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спасением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 период сталинских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репрессий.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Здесь был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написан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рассказ «Телеграмма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». Здесь он и похоронен.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4818" name="Picture 2" descr="Халина Татьяна: Паустовский Константин Георгиевич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18073" y="1"/>
            <a:ext cx="2673927" cy="3756081"/>
          </a:xfrm>
          <a:prstGeom prst="rect">
            <a:avLst/>
          </a:prstGeom>
          <a:noFill/>
        </p:spPr>
      </p:pic>
      <p:pic>
        <p:nvPicPr>
          <p:cNvPr id="34820" name="Picture 4" descr="Халина Татьяна: Паустовский Константин Георгиевич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90509" y="1"/>
            <a:ext cx="2322946" cy="3711732"/>
          </a:xfrm>
          <a:prstGeom prst="rect">
            <a:avLst/>
          </a:prstGeom>
          <a:noFill/>
        </p:spPr>
      </p:pic>
      <p:pic>
        <p:nvPicPr>
          <p:cNvPr id="34822" name="Picture 6" descr="http://paustovskiy-lit.ru/images/mesta/tarusa_0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52330" y="3622531"/>
            <a:ext cx="5039670" cy="32354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9382" y="277091"/>
            <a:ext cx="6539345" cy="6345382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Из воспоминаний великой актрисы Марлен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Дитрих.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«…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Однажды я прочитала рассказ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«Телеграмма».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(Это была книга, где рядом с русским текстом шёл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английский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перевод.) Он произвёл на меня такое впечатление, что ни рассказ, ни имя писателя, о котором никогда не слышала, я уже не могла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забыть».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 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Их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встреча состоялась в 1964 году.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«Я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была так потрясена его присутствием, что, будучи не в состоянии вымолвить по-русски ни слова, не нашла иного способа высказать ему своё восхищение, кроме как опуститься перед ним на колени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... Он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 — лучший из тех русских писателей, кого я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знаю».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5844" name="Picture 4" descr="К 127-летию Константина Паустовского | Издательство АСТ"/>
          <p:cNvPicPr>
            <a:picLocks noChangeAspect="1" noChangeArrowheads="1"/>
          </p:cNvPicPr>
          <p:nvPr/>
        </p:nvPicPr>
        <p:blipFill>
          <a:blip r:embed="rId2"/>
          <a:srcRect l="65173"/>
          <a:stretch>
            <a:fillRect/>
          </a:stretch>
        </p:blipFill>
        <p:spPr bwMode="auto">
          <a:xfrm>
            <a:off x="6805654" y="387927"/>
            <a:ext cx="2393763" cy="2710585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4" descr="К 127-летию Константина Паустовского | Издательство АСТ"/>
          <p:cNvPicPr>
            <a:picLocks noChangeAspect="1" noChangeArrowheads="1"/>
          </p:cNvPicPr>
          <p:nvPr/>
        </p:nvPicPr>
        <p:blipFill>
          <a:blip r:embed="rId2"/>
          <a:srcRect l="30188" t="1623" r="34985"/>
          <a:stretch>
            <a:fillRect/>
          </a:stretch>
        </p:blipFill>
        <p:spPr bwMode="auto">
          <a:xfrm>
            <a:off x="6788728" y="3408219"/>
            <a:ext cx="3096835" cy="3449782"/>
          </a:xfrm>
          <a:prstGeom prst="rect">
            <a:avLst/>
          </a:prstGeom>
          <a:noFill/>
        </p:spPr>
      </p:pic>
      <p:pic>
        <p:nvPicPr>
          <p:cNvPr id="35846" name="Picture 6" descr="ПОЧЕМУ МАРЛЕН ДИТРИХ ВСТАЛА НА КОЛЕНИ ПЕРЕД ПИСАТЕЛЕМ КОНСТАНТИНОМ  ПАУСТОВСКИМ. Обсуждение на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3"/>
          <a:srcRect l="47792"/>
          <a:stretch>
            <a:fillRect/>
          </a:stretch>
        </p:blipFill>
        <p:spPr bwMode="auto">
          <a:xfrm>
            <a:off x="9359841" y="0"/>
            <a:ext cx="2832159" cy="33943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D:\клипарт\Деревья\post_102_14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" y="861785"/>
            <a:ext cx="2771866" cy="317500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69079" y="933995"/>
            <a:ext cx="2857500" cy="45720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30" name="Picture 6" descr="D:\клипарт\Деревья\0_9fd47_b1994ec5_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98618" y="1518407"/>
            <a:ext cx="1367881" cy="3367102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70815" y="1103133"/>
            <a:ext cx="3810545" cy="461374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8" name="Picture 4" descr="D:\клипарт\Деревья\0_8bfa5_3911070e_S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364378" y="1369239"/>
            <a:ext cx="3122023" cy="3429123"/>
          </a:xfrm>
          <a:prstGeom prst="rect">
            <a:avLst/>
          </a:prstGeom>
          <a:noFill/>
        </p:spPr>
      </p:pic>
      <p:pic>
        <p:nvPicPr>
          <p:cNvPr id="1029" name="Picture 5" descr="D:\клипарт\Деревья\0_9fd4b_86d1994b_S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18012" y="3178312"/>
            <a:ext cx="3260855" cy="2830603"/>
          </a:xfrm>
          <a:prstGeom prst="rect">
            <a:avLst/>
          </a:prstGeom>
          <a:noFill/>
        </p:spPr>
      </p:pic>
      <p:pic>
        <p:nvPicPr>
          <p:cNvPr id="1031" name="Picture 7" descr="D:\клипарт\Деревья\3754516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flipH="1">
            <a:off x="2505890" y="3113904"/>
            <a:ext cx="3752409" cy="34697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r="46003"/>
          <a:stretch>
            <a:fillRect/>
          </a:stretch>
        </p:blipFill>
        <p:spPr bwMode="auto">
          <a:xfrm>
            <a:off x="7234646" y="220556"/>
            <a:ext cx="4734889" cy="396351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2052" name="Picture 4" descr="D:\клипарт\Деревья\post_102_109.png"/>
          <p:cNvPicPr>
            <a:picLocks noChangeAspect="1" noChangeArrowheads="1"/>
          </p:cNvPicPr>
          <p:nvPr/>
        </p:nvPicPr>
        <p:blipFill>
          <a:blip r:embed="rId3"/>
          <a:srcRect l="7010" t="16614"/>
          <a:stretch>
            <a:fillRect/>
          </a:stretch>
        </p:blipFill>
        <p:spPr bwMode="auto">
          <a:xfrm>
            <a:off x="6980396" y="1"/>
            <a:ext cx="2487471" cy="2230582"/>
          </a:xfrm>
          <a:prstGeom prst="rect">
            <a:avLst/>
          </a:prstGeom>
          <a:noFill/>
        </p:spPr>
      </p:pic>
      <p:pic>
        <p:nvPicPr>
          <p:cNvPr id="2053" name="Picture 5" descr="D:\клипарт\Деревья\post_102_148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98610" y="1511761"/>
            <a:ext cx="3464590" cy="391922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97440" y="0"/>
            <a:ext cx="672681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Октябрь был на редкость холодный, ненастный. Тесовые крыши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почернели. По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дорогам уже нельзя было ни пройти, ни проехать, и пастухи перестали гонять в луга стадо.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Пастуший рожок затих до весны. Катерине Петровне стало еще труднее вставать по утрам и видеть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всё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то же: комнаты, где застоялся горький запах нетопленных печей,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пожелтевшие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чашки на столе, давно не чищенный самовар и картины на стенах. </a:t>
            </a:r>
            <a:endParaRPr lang="ru-RU" sz="2800" dirty="0"/>
          </a:p>
        </p:txBody>
      </p:sp>
      <p:sp>
        <p:nvSpPr>
          <p:cNvPr id="7" name="Содержимое 2"/>
          <p:cNvSpPr>
            <a:spLocks noGrp="1"/>
          </p:cNvSpPr>
          <p:nvPr>
            <p:ph idx="1"/>
          </p:nvPr>
        </p:nvSpPr>
        <p:spPr>
          <a:xfrm>
            <a:off x="1354713" y="5209309"/>
            <a:ext cx="7987146" cy="164869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600" dirty="0" smtClean="0">
                <a:latin typeface="Arial" pitchFamily="34" charset="0"/>
                <a:cs typeface="Arial" pitchFamily="34" charset="0"/>
              </a:rPr>
              <a:t>ненастный –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bulutli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yomg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’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irli</a:t>
            </a:r>
            <a:endParaRPr lang="ru-RU" sz="26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600" dirty="0" smtClean="0">
                <a:latin typeface="Arial" pitchFamily="34" charset="0"/>
                <a:cs typeface="Arial" pitchFamily="34" charset="0"/>
              </a:rPr>
              <a:t>тесовый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yupqa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taxtadan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qilingan</a:t>
            </a:r>
            <a:endParaRPr lang="ru-RU" sz="26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600" dirty="0" smtClean="0">
                <a:latin typeface="Arial" pitchFamily="34" charset="0"/>
                <a:cs typeface="Arial" pitchFamily="34" charset="0"/>
              </a:rPr>
              <a:t>п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астуший рожок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–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cho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’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pon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surnayui</a:t>
            </a:r>
            <a:endParaRPr lang="ru-RU" sz="2600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12290" name="Picture 2" descr="РОЖОК&quot; - проверочное слово к букве &quot;О&quot;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9467850" y="4268551"/>
            <a:ext cx="2336223" cy="25894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 l="56949"/>
          <a:stretch>
            <a:fillRect/>
          </a:stretch>
        </p:blipFill>
        <p:spPr bwMode="auto">
          <a:xfrm>
            <a:off x="8615893" y="3103418"/>
            <a:ext cx="3576108" cy="375458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200457" y="302359"/>
            <a:ext cx="8361652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Может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быть, в комнатах было слишком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сумрачно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а в глазах Катерины Петровны уже появилась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тёмная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вода, или, может быть, картины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потускнели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от времени, но на них ничего нельзя было разобрать. Катерина Петровна только по памяти знала, что вот эта – портрет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её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отца, а вот эта – маленькая, в золотой раме – подарок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Крамского, этюд к его «Неизвестной». Катерина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Петровна доживала свой век в старом доме, построенном ее отцом – известным художником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sz="2800" dirty="0" smtClean="0"/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 старости художник вернулся из Петербурга в свое родное село, жил на покое и занимался садом. Писать он уже не мог: дрожала рука, да и зрение ослабло, часто болели глаза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800" dirty="0"/>
          </a:p>
        </p:txBody>
      </p:sp>
      <p:pic>
        <p:nvPicPr>
          <p:cNvPr id="36866" name="Picture 2" descr="Неизвестная (картина) — Википеди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2329" y="1"/>
            <a:ext cx="3199671" cy="2410690"/>
          </a:xfrm>
          <a:prstGeom prst="rect">
            <a:avLst/>
          </a:prstGeom>
          <a:noFill/>
        </p:spPr>
      </p:pic>
      <p:pic>
        <p:nvPicPr>
          <p:cNvPr id="36868" name="Picture 4" descr="Художник Иван Крамской – вдохновитель «передвижников»"/>
          <p:cNvPicPr>
            <a:picLocks noChangeAspect="1" noChangeArrowheads="1"/>
          </p:cNvPicPr>
          <p:nvPr/>
        </p:nvPicPr>
        <p:blipFill>
          <a:blip r:embed="rId4"/>
          <a:srcRect l="25641" r="24904" b="-364"/>
          <a:stretch>
            <a:fillRect/>
          </a:stretch>
        </p:blipFill>
        <p:spPr bwMode="auto">
          <a:xfrm>
            <a:off x="8129605" y="1"/>
            <a:ext cx="1761334" cy="23829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701</TotalTime>
  <Words>1085</Words>
  <Application>Microsoft Office PowerPoint</Application>
  <PresentationFormat>Произвольный</PresentationFormat>
  <Paragraphs>65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Русский язык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Мозговой штурм</vt:lpstr>
      <vt:lpstr>Задание для самостоятельной работы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Ulia</cp:lastModifiedBy>
  <cp:revision>95</cp:revision>
  <dcterms:created xsi:type="dcterms:W3CDTF">2018-08-03T11:59:51Z</dcterms:created>
  <dcterms:modified xsi:type="dcterms:W3CDTF">2020-12-05T10:00:50Z</dcterms:modified>
</cp:coreProperties>
</file>