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6" r:id="rId4"/>
    <p:sldId id="263" r:id="rId5"/>
    <p:sldId id="272" r:id="rId6"/>
    <p:sldId id="273" r:id="rId7"/>
    <p:sldId id="274" r:id="rId8"/>
    <p:sldId id="275" r:id="rId9"/>
    <p:sldId id="267" r:id="rId10"/>
    <p:sldId id="276" r:id="rId11"/>
    <p:sldId id="268" r:id="rId12"/>
    <p:sldId id="269" r:id="rId13"/>
    <p:sldId id="277" r:id="rId14"/>
    <p:sldId id="278" r:id="rId15"/>
    <p:sldId id="270" r:id="rId16"/>
    <p:sldId id="265" r:id="rId17"/>
    <p:sldId id="261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с придаточными определительными 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когда, где, откуда, куда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240C1-4E79-479C-9692-5887BB449F4D}" type="presOf" srcId="{474E01CD-F9F2-47D5-9D2D-F4C63AEB8F65}" destId="{B1A82AB5-47EE-4BD1-87CB-05D65D7584D0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DFBE3CF-0DC1-4BC3-8BE9-86FCBB1AB5EE}" type="presOf" srcId="{A03C0B7C-1F71-4E32-B7FC-D66AF599A410}" destId="{9DEB7F40-556C-4390-B584-65C54E6AC046}" srcOrd="0" destOrd="0" presId="urn:microsoft.com/office/officeart/2005/8/layout/chevron2"/>
    <dgm:cxn modelId="{83970883-AEA9-448D-8F1A-025D34114E70}" type="presOf" srcId="{A7476718-B393-492D-A8E5-A3720C315562}" destId="{420A8239-7AED-4AB0-908E-6E272669F6A9}" srcOrd="0" destOrd="0" presId="urn:microsoft.com/office/officeart/2005/8/layout/chevron2"/>
    <dgm:cxn modelId="{F9EFEBE8-5902-4298-938D-CBB213E62E03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8B74CB5F-3EB1-4E0A-85B9-BE6D6D54C55B}" type="presOf" srcId="{D97BF2C5-FB17-4B76-A402-D8BEAAD05F1E}" destId="{AE15F480-BDEE-418D-B930-0549AD3EECB1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31BA892C-2BD4-44FD-8694-BC8C6C0D8D9D}" type="presOf" srcId="{331D6E7D-B326-4993-B69C-9AFA1C5BF96F}" destId="{50D2D7DE-5A40-4F1C-9143-D112BE76AF74}" srcOrd="0" destOrd="0" presId="urn:microsoft.com/office/officeart/2005/8/layout/chevron2"/>
    <dgm:cxn modelId="{2104AAED-FAA9-4A3F-8B45-6302BE003809}" type="presOf" srcId="{E4A7F104-563F-4CEF-BEF0-5C9E06846CBC}" destId="{1EECFA49-E099-49ED-B7B0-03C9F59B92DE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D6CF07-B602-4348-AA24-F803AA010042}" type="presParOf" srcId="{50D2D7DE-5A40-4F1C-9143-D112BE76AF74}" destId="{8D9A0064-2DE8-41EA-992F-1C7D4E5341D1}" srcOrd="0" destOrd="0" presId="urn:microsoft.com/office/officeart/2005/8/layout/chevron2"/>
    <dgm:cxn modelId="{564EA34F-762D-4EA8-B4C3-EB13ABB7E1B4}" type="presParOf" srcId="{8D9A0064-2DE8-41EA-992F-1C7D4E5341D1}" destId="{9DEB7F40-556C-4390-B584-65C54E6AC046}" srcOrd="0" destOrd="0" presId="urn:microsoft.com/office/officeart/2005/8/layout/chevron2"/>
    <dgm:cxn modelId="{46FBFE7A-9570-4FE7-9FD8-A3910A39E620}" type="presParOf" srcId="{8D9A0064-2DE8-41EA-992F-1C7D4E5341D1}" destId="{1EECFA49-E099-49ED-B7B0-03C9F59B92DE}" srcOrd="1" destOrd="0" presId="urn:microsoft.com/office/officeart/2005/8/layout/chevron2"/>
    <dgm:cxn modelId="{C771452D-3BE9-4AE9-A562-3C3A6EA20FCB}" type="presParOf" srcId="{50D2D7DE-5A40-4F1C-9143-D112BE76AF74}" destId="{F423717B-52BC-4D5E-ACD2-FC8FAA5AB549}" srcOrd="1" destOrd="0" presId="urn:microsoft.com/office/officeart/2005/8/layout/chevron2"/>
    <dgm:cxn modelId="{C19D431E-E6A1-4200-B9F0-A0D0CBC2A07D}" type="presParOf" srcId="{50D2D7DE-5A40-4F1C-9143-D112BE76AF74}" destId="{39A95DF5-04B0-43BD-9771-A90E5FE350DF}" srcOrd="2" destOrd="0" presId="urn:microsoft.com/office/officeart/2005/8/layout/chevron2"/>
    <dgm:cxn modelId="{73EB3A26-0C51-4AEA-87E4-6364EC4D0F4F}" type="presParOf" srcId="{39A95DF5-04B0-43BD-9771-A90E5FE350DF}" destId="{420A8239-7AED-4AB0-908E-6E272669F6A9}" srcOrd="0" destOrd="0" presId="urn:microsoft.com/office/officeart/2005/8/layout/chevron2"/>
    <dgm:cxn modelId="{9EE2E47F-8644-4832-9D9B-8F759C0DC6A7}" type="presParOf" srcId="{39A95DF5-04B0-43BD-9771-A90E5FE350DF}" destId="{8045056B-CD9B-4059-AB9C-86B8C49B6E62}" srcOrd="1" destOrd="0" presId="urn:microsoft.com/office/officeart/2005/8/layout/chevron2"/>
    <dgm:cxn modelId="{3A3B6CF5-0327-4ED0-90F8-E79007804F36}" type="presParOf" srcId="{50D2D7DE-5A40-4F1C-9143-D112BE76AF74}" destId="{F0DE8A2F-67BE-4A33-8B04-C257AA172DDE}" srcOrd="3" destOrd="0" presId="urn:microsoft.com/office/officeart/2005/8/layout/chevron2"/>
    <dgm:cxn modelId="{998C1597-2551-4E46-8B83-AE8737DB000D}" type="presParOf" srcId="{50D2D7DE-5A40-4F1C-9143-D112BE76AF74}" destId="{F20D8B40-1DAF-4661-A31A-B5FF80B024BB}" srcOrd="4" destOrd="0" presId="urn:microsoft.com/office/officeart/2005/8/layout/chevron2"/>
    <dgm:cxn modelId="{DC3B5C0D-81C2-4862-9420-3075B805C344}" type="presParOf" srcId="{F20D8B40-1DAF-4661-A31A-B5FF80B024BB}" destId="{AE15F480-BDEE-418D-B930-0549AD3EECB1}" srcOrd="0" destOrd="0" presId="urn:microsoft.com/office/officeart/2005/8/layout/chevron2"/>
    <dgm:cxn modelId="{FE0F1E51-6B02-4BB0-BF67-B4864EDDEEDE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828012" y="-3778630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с придаточными определительными ,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486483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828012" y="-2477925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3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когда, где, откуда, куда</a:t>
          </a: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486483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828012" y="-1177219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486483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352460"/>
            <a:ext cx="9242162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определительными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http://media02.radiovaticana.va/photo/2014/12/17/RV1897_Articol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7517" y="3751728"/>
            <a:ext cx="3802399" cy="3106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212" y="141521"/>
            <a:ext cx="3289663" cy="772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7007" y="1248956"/>
            <a:ext cx="8285311" cy="53818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происходили эти события, легко найти на карте.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Туристы не могли забыть прекрасный город,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возвратились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Дипломаты посетили Запретный город,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раньше никого не пускали.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Политик написал мемуары о том периоде,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 вел переговоры о мирном урегулировании проблемы.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Политика часто вторгается в те сферы,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вторгаться не должна.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Специалисты прочитали статью договора,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говорилось о возможных санкциях.</a:t>
            </a:r>
          </a:p>
          <a:p>
            <a:endParaRPr lang="ru-RU" dirty="0"/>
          </a:p>
        </p:txBody>
      </p:sp>
      <p:pic>
        <p:nvPicPr>
          <p:cNvPr id="4" name="Picture 2" descr="Запретный город в Пекине - древний императорский дворец | Китайский акц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/>
        </p:blipFill>
        <p:spPr bwMode="auto">
          <a:xfrm>
            <a:off x="8687235" y="2339788"/>
            <a:ext cx="3504765" cy="27835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Запретный город – Интересные факты, история, почему так называет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18" y="0"/>
            <a:ext cx="3509682" cy="23397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апретный город (Музей Гугун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/>
          <a:stretch/>
        </p:blipFill>
        <p:spPr bwMode="auto">
          <a:xfrm>
            <a:off x="8682318" y="4577117"/>
            <a:ext cx="3509682" cy="22808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80" y="60854"/>
            <a:ext cx="1026591" cy="1283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18" y="75307"/>
            <a:ext cx="981762" cy="12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1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89663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6176" y="1201783"/>
            <a:ext cx="8285311" cy="53818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Страну,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происходили эти события, легко найти на карте.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Туристы не могли забыть прекрасный город,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возвратились.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Дипломаты посетили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Запретный город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раньше никого не пускали.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Политик написал мемуары о том периоде,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вел переговоры о мирном урегулировании проблемы.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Политика часто вторгается в те сферы,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вторгаться не должна.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Специалисты прочитали статью договора,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говорилось о возможных санкциях.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commons/thumb/b/b6/Forbidden_City_August_2012_28.JPG/220px-Forbidden_City_August_2012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8920" y="2172018"/>
            <a:ext cx="3128761" cy="23607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s://upload.wikimedia.org/wikipedia/commons/thumb/e/e9/Beijing-forbidden4.jpg/220px-Beijing-forbidden4.jpg"/>
          <p:cNvPicPr>
            <a:picLocks noChangeAspect="1" noChangeArrowheads="1"/>
          </p:cNvPicPr>
          <p:nvPr/>
        </p:nvPicPr>
        <p:blipFill>
          <a:blip r:embed="rId3"/>
          <a:srcRect t="12636"/>
          <a:stretch>
            <a:fillRect/>
          </a:stretch>
        </p:blipFill>
        <p:spPr bwMode="auto">
          <a:xfrm>
            <a:off x="8817430" y="0"/>
            <a:ext cx="3155950" cy="2077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https://upload.wikimedia.org/wikipedia/commons/thumb/d/da/Forbidden_City_Imperial_Guardian_Lions.jpg/220px-Forbidden_City_Imperial_Guardian_Lions.jpg"/>
          <p:cNvPicPr>
            <a:picLocks noChangeAspect="1" noChangeArrowheads="1"/>
          </p:cNvPicPr>
          <p:nvPr/>
        </p:nvPicPr>
        <p:blipFill>
          <a:blip r:embed="rId4"/>
          <a:srcRect b="8923"/>
          <a:stretch>
            <a:fillRect/>
          </a:stretch>
        </p:blipFill>
        <p:spPr bwMode="auto">
          <a:xfrm>
            <a:off x="8816250" y="4515597"/>
            <a:ext cx="3123202" cy="2133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561" y="768402"/>
            <a:ext cx="10488451" cy="471392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определительных придаточных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деловых документах или научной речи часто употребляются причастные обороты.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Причастия не имеют прошедшего времени и условного наклонения. Поэтому предложения с причастными оборотами не могут рассказать о действии в будущем, нереальном, условном действии.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достался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в наследство, нужно защищать.  Мир, </a:t>
            </a:r>
            <a:r>
              <a:rPr lang="ru-RU" b="1" i="1" u="wavy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доставшийся</a:t>
            </a:r>
            <a:r>
              <a:rPr lang="ru-RU" u="wavy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в наследство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нужно защищать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[мир, (который …), … ]. = [мир, </a:t>
            </a:r>
            <a:r>
              <a:rPr lang="ru-RU" b="1" u="wavy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… ].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41487" y="4636829"/>
            <a:ext cx="1148172" cy="2201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249457" y="4636829"/>
            <a:ext cx="1158567" cy="22211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0" y="365126"/>
            <a:ext cx="4222377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7883" y="1048872"/>
            <a:ext cx="7893424" cy="142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Замените причастный оборот придаточным предложением. Как изменится стиль высказываний?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883" y="3200399"/>
            <a:ext cx="10811436" cy="2823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Всемирная организация здравоохранения,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работающая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как специализированное агентство ООН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имеет представительство в Ташкенте.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Всемирная организация здравоохранения,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работает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как специализированное агентство ООН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имеет представительство в Ташкенте</a:t>
            </a:r>
          </a:p>
          <a:p>
            <a:endParaRPr lang="ru-RU" dirty="0"/>
          </a:p>
        </p:txBody>
      </p:sp>
      <p:pic>
        <p:nvPicPr>
          <p:cNvPr id="4098" name="Picture 2" descr="Стали известны имена кандидатов на должность главы ВОЗ | Университет  Правительства Москв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98" y="155243"/>
            <a:ext cx="3330099" cy="32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152" y="968188"/>
            <a:ext cx="10605247" cy="539703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 ООН – организация,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соблюдение прав ребенка во всем мире.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ЮНЕСКО – организация ООН,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решить проблемы образования, науки и культуры.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Международная организация труда – подразделение ООН,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оказывающее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содействие в решении вопросов труда и занятости.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Организация «ООН-женщины»,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Комитетом женщин Узбекистана, помогает улучшить социально-экономическое положение женщин в сельской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Устав ООН – это важнейший документ,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международной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16778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0371" cy="94116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168" y="1306286"/>
            <a:ext cx="10800807" cy="544721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фонд ООН – организация,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обеспечивает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соблюдение прав ребенка во всем мире.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ЮНЕСКО – организация ООН,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помогает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решить проблемы образования, науки и культуры.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Международная организация труда – подразделение ООН,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 оказывает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содействие в решении вопросов труда и занятости.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Организация «ООН-женщины»,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сотрудничает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Комитетом женщин Узбекистана, помогает улучшить социально-экономическое положение женщин в сельской местности.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Устав ООН – это важнейший документ,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устанавливает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принципы работы международной организации. </a:t>
            </a:r>
          </a:p>
          <a:p>
            <a:endParaRPr lang="ru-RU" dirty="0"/>
          </a:p>
        </p:txBody>
      </p:sp>
      <p:pic>
        <p:nvPicPr>
          <p:cNvPr id="31746" name="Picture 2" descr="Flag of UNESC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951" y="0"/>
            <a:ext cx="1581785" cy="10545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ÐÐ»Ð°Ð½ÐµÑÐ° 50-50 Ðº 2030 Ð³Ð¾Ð´Ñ: ÐÑ Ð²ÑÑÑÑÐ¿Ð°ÐµÐ¼ Ð·Ð° Ð³ÐµÐ½Ð´ÐµÑÐ½Ð¾Ðµ ÑÐ°Ð²ÐµÐ½ÑÑÐ²Ð¾"/>
          <p:cNvPicPr>
            <a:picLocks noChangeAspect="1" noChangeArrowheads="1"/>
          </p:cNvPicPr>
          <p:nvPr/>
        </p:nvPicPr>
        <p:blipFill>
          <a:blip r:embed="rId3"/>
          <a:srcRect r="26881" b="33338"/>
          <a:stretch>
            <a:fillRect/>
          </a:stretch>
        </p:blipFill>
        <p:spPr bwMode="auto">
          <a:xfrm>
            <a:off x="8842375" y="222070"/>
            <a:ext cx="2723255" cy="966652"/>
          </a:xfrm>
          <a:prstGeom prst="rect">
            <a:avLst/>
          </a:prstGeom>
          <a:noFill/>
        </p:spPr>
      </p:pic>
      <p:pic>
        <p:nvPicPr>
          <p:cNvPr id="31750" name="Picture 6" descr="ILO-Russian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660" y="0"/>
            <a:ext cx="1383575" cy="138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9518" y="1525178"/>
            <a:ext cx="7728985" cy="426166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Конвенция о правах ребенка – это международный документ, который имеет обязательную юридическую силу.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Конвенция о правах ребёнка – это документ, где записаны права детей от 10 до 18 лет.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Детский фонд ООН появился в тот период, когда детям было особенно трудно.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Офис ЮНИСЕФ – это место, куда может обратиться каждый человек.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2681663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8655" y="2913016"/>
            <a:ext cx="950635" cy="3067595"/>
          </a:xfrm>
          <a:prstGeom prst="rect">
            <a:avLst/>
          </a:prstGeom>
          <a:noFill/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8655" y="257825"/>
            <a:ext cx="2023705" cy="24238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О!круг книг&quot; Блог библиотеки им. А.С.Пушкина г.Челябинска: Современная  библиотека: из настоящего в будущ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8" y="154064"/>
            <a:ext cx="9659420" cy="59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Детектив: загадки, которые интересно разгадывать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43" y="154064"/>
            <a:ext cx="3479905" cy="41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2169322" y="3927148"/>
            <a:ext cx="200361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5722" y="3269828"/>
            <a:ext cx="14679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акое?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9750"/>
              </p:ext>
            </p:extLst>
          </p:nvPr>
        </p:nvGraphicFramePr>
        <p:xfrm>
          <a:off x="401876" y="4704319"/>
          <a:ext cx="7962196" cy="1962912"/>
        </p:xfrm>
        <a:graphic>
          <a:graphicData uri="http://schemas.openxmlformats.org/drawingml/2006/table">
            <a:tbl>
              <a:tblPr/>
              <a:tblGrid>
                <a:gridCol w="796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 это место, где библиотека открыта двадцать четыре часа в сутки, семь дней в неделю. Нет… восемь дней в неделю. </a:t>
                      </a:r>
                      <a:endParaRPr lang="ru-RU" sz="2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Алан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Брэдли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3258" y="1732741"/>
            <a:ext cx="5731787" cy="32620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9.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материалам учебников, энциклопедий, Интернета расскажите о международных организациях, к которым присоединилась Республика Узбекистан.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45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1899826"/>
              </p:ext>
            </p:extLst>
          </p:nvPr>
        </p:nvGraphicFramePr>
        <p:xfrm>
          <a:off x="587830" y="1463040"/>
          <a:ext cx="9581220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9452" y="5708469"/>
            <a:ext cx="97579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Старость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начинается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 того момента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когда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человек  утратил способность учиться. 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А.Граф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404948"/>
            <a:ext cx="9838766" cy="539073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 придаточные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заменить определительными придаточными с союзными словами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где, куда, откуда, 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Такие придаточные относятся к словам со значением места или времени.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бывают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(В жизни бывают (трудные) ситуации.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жизни бывают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(какие ситуации?),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[ситуации],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…). = [ситуации],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…).</a:t>
            </a: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7853" y="2740382"/>
            <a:ext cx="1813786" cy="356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86" cy="107178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552" y="1277087"/>
            <a:ext cx="8135984" cy="47923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taqiqlagan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Урегулирование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Вторгаться –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bostirib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Санкция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rozilik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jarima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Занятость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bandlik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6281" y="2536023"/>
            <a:ext cx="1241651" cy="3653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6"/>
            <a:ext cx="9834282" cy="791322"/>
          </a:xfrm>
        </p:spPr>
        <p:txBody>
          <a:bodyPr/>
          <a:lstStyle/>
          <a:p>
            <a:r>
              <a:rPr lang="ru-RU" b="1" dirty="0"/>
              <a:t>Упражнение 1</a:t>
            </a:r>
            <a:endParaRPr lang="ru-RU" dirty="0"/>
          </a:p>
        </p:txBody>
      </p:sp>
      <p:pic>
        <p:nvPicPr>
          <p:cNvPr id="5" name="Рисунок 4" descr="http://media02.radiovaticana.va/photo/2014/12/17/RV1897_Artico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859" y="995082"/>
            <a:ext cx="4555433" cy="36710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444501" y="1160291"/>
            <a:ext cx="6279028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ЮНИСЕФ — это Детский фонд ООН. Он появился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 время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когда нужно было оказывать помощь детям послевоенной Европы и Китая.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ЮНИСЕФ работает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многих странах мира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где находятся его офисы.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защищает права детей, помогает им получить образование, реализовать творческие возможности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412" y="282388"/>
            <a:ext cx="6064623" cy="6185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ЮНИСЕФ обеспечивает соблюдение во всем мире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Конвенции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правах ребенка,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записаны права лиц от рождения до 18 лет.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это международное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первым в истории человечества универсальным договором по правам ребенка. Она имеет обязательную юридическую силу. Это означает, что дети во всем мире, включая живущих в Узбекистане, имеют право на счастье и могут быть здоровыми и защищенными.</a:t>
            </a:r>
          </a:p>
          <a:p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647" y="951207"/>
            <a:ext cx="3997236" cy="43448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3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4954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311" y="1062316"/>
            <a:ext cx="11497235" cy="272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место действия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придаточных определительных. Какое из двух простых предложений станет придаточным? Какое союзное слово нужно использовать? 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Я хорошо помню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место в городе.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впервые встретились.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хорошо помню место в городе,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впервые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встретились.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2930" y="3792069"/>
            <a:ext cx="1646480" cy="197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там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оттуда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тогда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28282" y="3993773"/>
            <a:ext cx="2198510" cy="181588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где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куда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откуда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когда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3812363" y="3683303"/>
            <a:ext cx="1314666" cy="2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918" y="365125"/>
            <a:ext cx="10062882" cy="697193"/>
          </a:xfrm>
        </p:spPr>
        <p:txBody>
          <a:bodyPr>
            <a:normAutofit/>
          </a:bodyPr>
          <a:lstStyle/>
          <a:p>
            <a:r>
              <a:rPr lang="ru-RU" dirty="0" smtClean="0"/>
              <a:t>Размышляем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777" y="1277471"/>
            <a:ext cx="9816352" cy="489949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поднялись на вершину горы.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открывался чудесный вид.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После занятий мы отправились в спортивный клуб.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стремилась вся молодёжь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Студенты посетили музей искусств.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привезли новые экспонаты.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 приехал из Нукуса.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приехала и моя одноклассница.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купили эту книгу в магазине на площади.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есть большой выбор словарей и учебников.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Чемпионат по футболу состоится в России.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поедут все любители этого вида спорта.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7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5320" y="1280160"/>
            <a:ext cx="9363891" cy="489680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поднялись на вершину горы,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открывался чудесный вид.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После занятий мы отправились в спортивный клуб,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стремилась вся молодёжь.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Студенты посетили музей искусств,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привезли новые экспонаты.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Он приехал из Нукуса,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приехала и моя одноклассница.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Мы купили эту книгу в магазине на площади,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есть большой выбор словарей и учебников.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Чемпионат по футболу состоится в России,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поедут все любители этого вида спорта. </a:t>
            </a:r>
          </a:p>
          <a:p>
            <a:endParaRPr lang="ru-RU" dirty="0"/>
          </a:p>
        </p:txBody>
      </p:sp>
      <p:pic>
        <p:nvPicPr>
          <p:cNvPr id="1026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4292" y="2431520"/>
            <a:ext cx="1241651" cy="3653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1175</Words>
  <Application>Microsoft Office PowerPoint</Application>
  <PresentationFormat>Широкоэкранный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Презентация PowerPoint</vt:lpstr>
      <vt:lpstr>Словарная работа</vt:lpstr>
      <vt:lpstr>Упражнение 1</vt:lpstr>
      <vt:lpstr>Презентация PowerPoint</vt:lpstr>
      <vt:lpstr>Упражнение 3</vt:lpstr>
      <vt:lpstr>Размышляем</vt:lpstr>
      <vt:lpstr>Проверьте!</vt:lpstr>
      <vt:lpstr>Упражнение 4</vt:lpstr>
      <vt:lpstr>Проверьте!</vt:lpstr>
      <vt:lpstr>Презентация PowerPoint</vt:lpstr>
      <vt:lpstr>Упражнение 5</vt:lpstr>
      <vt:lpstr>Презентация PowerPoint</vt:lpstr>
      <vt:lpstr>Проверьте!</vt:lpstr>
      <vt:lpstr>Мозговой штурм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61</cp:revision>
  <dcterms:created xsi:type="dcterms:W3CDTF">2018-08-03T11:59:51Z</dcterms:created>
  <dcterms:modified xsi:type="dcterms:W3CDTF">2021-01-29T05:12:41Z</dcterms:modified>
</cp:coreProperties>
</file>