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3" r:id="rId4"/>
    <p:sldId id="266" r:id="rId5"/>
    <p:sldId id="265" r:id="rId6"/>
    <p:sldId id="273" r:id="rId7"/>
    <p:sldId id="274" r:id="rId8"/>
    <p:sldId id="275" r:id="rId9"/>
    <p:sldId id="276" r:id="rId10"/>
    <p:sldId id="277" r:id="rId11"/>
    <p:sldId id="262" r:id="rId12"/>
    <p:sldId id="278" r:id="rId13"/>
    <p:sldId id="268" r:id="rId14"/>
    <p:sldId id="269" r:id="rId15"/>
    <p:sldId id="279" r:id="rId16"/>
    <p:sldId id="270" r:id="rId17"/>
    <p:sldId id="267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условия и уступки,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союзы.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</dgm:pt>
    <dgm:pt modelId="{F945F620-8C9C-42F4-B736-9816DD8B3341}" type="sibTrans" cxnId="{A0428876-25B9-46E6-993C-2EBF8A4C3BD1}">
      <dgm:prSet/>
      <dgm:spPr/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если, если бы, ежели, коли,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раз;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хотя, несмотря на то что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</dgm:pt>
    <dgm:pt modelId="{F703A0FF-963B-42BD-8498-02A9F7CC2127}" type="sibTrans" cxnId="{D4DBD730-D31B-40FD-8773-C559F5B69A8B}">
      <dgm:prSet/>
      <dgm:spPr/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BC6625-927C-4E02-A782-C59A86627554}" type="presOf" srcId="{A03C0B7C-1F71-4E32-B7FC-D66AF599A410}" destId="{9DEB7F40-556C-4390-B584-65C54E6AC046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549FE54B-FE6D-4E59-B182-AAA4B14EA5F4}" type="presOf" srcId="{E4A7F104-563F-4CEF-BEF0-5C9E06846CBC}" destId="{1EECFA49-E099-49ED-B7B0-03C9F59B92DE}" srcOrd="0" destOrd="0" presId="urn:microsoft.com/office/officeart/2005/8/layout/chevron2"/>
    <dgm:cxn modelId="{1732AD5E-5A33-44CE-A737-4772B61AA002}" type="presOf" srcId="{A7476718-B393-492D-A8E5-A3720C315562}" destId="{420A8239-7AED-4AB0-908E-6E272669F6A9}" srcOrd="0" destOrd="0" presId="urn:microsoft.com/office/officeart/2005/8/layout/chevron2"/>
    <dgm:cxn modelId="{B8557537-AD2A-4DF2-AB4A-D7B49CF3992B}" type="presOf" srcId="{474E01CD-F9F2-47D5-9D2D-F4C63AEB8F65}" destId="{B1A82AB5-47EE-4BD1-87CB-05D65D7584D0}" srcOrd="0" destOrd="0" presId="urn:microsoft.com/office/officeart/2005/8/layout/chevron2"/>
    <dgm:cxn modelId="{0C073CD5-110C-4A30-9FC5-9FDE9A3523B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C0195C94-E1EC-4E2B-9333-E14D0FB134DE}" type="presOf" srcId="{6BEDC9AA-044B-4694-8FA0-8107459DC424}" destId="{8045056B-CD9B-4059-AB9C-86B8C49B6E62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8138F051-3833-4C04-8094-560EDF1F12AB}" type="presOf" srcId="{331D6E7D-B326-4993-B69C-9AFA1C5BF96F}" destId="{50D2D7DE-5A40-4F1C-9143-D112BE76AF74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6B5884D2-87FE-4C9C-80DB-F7EE67AD37E0}" type="presParOf" srcId="{50D2D7DE-5A40-4F1C-9143-D112BE76AF74}" destId="{8D9A0064-2DE8-41EA-992F-1C7D4E5341D1}" srcOrd="0" destOrd="0" presId="urn:microsoft.com/office/officeart/2005/8/layout/chevron2"/>
    <dgm:cxn modelId="{60428A3A-5CD8-4B02-B2CF-FD94893FB368}" type="presParOf" srcId="{8D9A0064-2DE8-41EA-992F-1C7D4E5341D1}" destId="{9DEB7F40-556C-4390-B584-65C54E6AC046}" srcOrd="0" destOrd="0" presId="urn:microsoft.com/office/officeart/2005/8/layout/chevron2"/>
    <dgm:cxn modelId="{766D42EF-753A-4625-BC7F-29E503203BB6}" type="presParOf" srcId="{8D9A0064-2DE8-41EA-992F-1C7D4E5341D1}" destId="{1EECFA49-E099-49ED-B7B0-03C9F59B92DE}" srcOrd="1" destOrd="0" presId="urn:microsoft.com/office/officeart/2005/8/layout/chevron2"/>
    <dgm:cxn modelId="{ADA22603-FDFD-4409-BC47-0829D59BC7C1}" type="presParOf" srcId="{50D2D7DE-5A40-4F1C-9143-D112BE76AF74}" destId="{F423717B-52BC-4D5E-ACD2-FC8FAA5AB549}" srcOrd="1" destOrd="0" presId="urn:microsoft.com/office/officeart/2005/8/layout/chevron2"/>
    <dgm:cxn modelId="{1F640E49-0D6B-47FF-A7D1-2B36BC29E408}" type="presParOf" srcId="{50D2D7DE-5A40-4F1C-9143-D112BE76AF74}" destId="{39A95DF5-04B0-43BD-9771-A90E5FE350DF}" srcOrd="2" destOrd="0" presId="urn:microsoft.com/office/officeart/2005/8/layout/chevron2"/>
    <dgm:cxn modelId="{F4B99774-9AF7-4825-A552-00651E66F35F}" type="presParOf" srcId="{39A95DF5-04B0-43BD-9771-A90E5FE350DF}" destId="{420A8239-7AED-4AB0-908E-6E272669F6A9}" srcOrd="0" destOrd="0" presId="urn:microsoft.com/office/officeart/2005/8/layout/chevron2"/>
    <dgm:cxn modelId="{4FFBB5E3-3D97-4CEF-A5D8-B3CCF299F28E}" type="presParOf" srcId="{39A95DF5-04B0-43BD-9771-A90E5FE350DF}" destId="{8045056B-CD9B-4059-AB9C-86B8C49B6E62}" srcOrd="1" destOrd="0" presId="urn:microsoft.com/office/officeart/2005/8/layout/chevron2"/>
    <dgm:cxn modelId="{5D67ACAB-CA72-4B9C-93C3-F316023A327B}" type="presParOf" srcId="{50D2D7DE-5A40-4F1C-9143-D112BE76AF74}" destId="{F0DE8A2F-67BE-4A33-8B04-C257AA172DDE}" srcOrd="3" destOrd="0" presId="urn:microsoft.com/office/officeart/2005/8/layout/chevron2"/>
    <dgm:cxn modelId="{91586CA4-929D-4C51-B7FF-A1DFDAFDCFFD}" type="presParOf" srcId="{50D2D7DE-5A40-4F1C-9143-D112BE76AF74}" destId="{F20D8B40-1DAF-4661-A31A-B5FF80B024BB}" srcOrd="4" destOrd="0" presId="urn:microsoft.com/office/officeart/2005/8/layout/chevron2"/>
    <dgm:cxn modelId="{21789D47-C833-4442-A5F2-8C0D8B44EB97}" type="presParOf" srcId="{F20D8B40-1DAF-4661-A31A-B5FF80B024BB}" destId="{AE15F480-BDEE-418D-B930-0549AD3EECB1}" srcOrd="0" destOrd="0" presId="urn:microsoft.com/office/officeart/2005/8/layout/chevron2"/>
    <dgm:cxn modelId="{EA81E06C-2ECE-46C8-BD9F-DC97D766DD88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условия и уступки,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</a:t>
          </a:r>
          <a:r>
            <a:rPr lang="ru-RU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если, если бы, ежели, коли, </a:t>
          </a:r>
          <a:r>
            <a:rPr lang="ru-RU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раз; </a:t>
          </a:r>
          <a:r>
            <a:rPr lang="ru-RU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хотя, несмотря на то что</a:t>
          </a:r>
          <a:r>
            <a:rPr lang="ru-RU" sz="2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союзы. 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Сложные предложения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 придаточными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Условия и уступки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D:\Маме\Учительская деятельность\школа\учебник 11 класс\11 класс ЮЮ в печать\фото 11\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986" y="3227997"/>
            <a:ext cx="3615280" cy="2939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2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0241" y="1265176"/>
            <a:ext cx="8568466" cy="428308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 устали, нужно прекратить тренировку.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Можно постепенно усиливать нагрузки,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вам нравятся.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Многие люди по разным причинам бросают занятия спортом,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прекрасно понимают их пользу.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4. Родители часто мечтают вырастить чемпионов,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задумываются о физических возможностях детей.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476225" y="365126"/>
            <a:ext cx="1106951" cy="52322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9931135" y="365126"/>
            <a:ext cx="1052804" cy="52322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931135" y="3406716"/>
            <a:ext cx="1547885" cy="2967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5259" y="2183948"/>
            <a:ext cx="2664556" cy="1055608"/>
          </a:xfrm>
          <a:prstGeom prst="wedgeRoundRectCallout">
            <a:avLst>
              <a:gd name="adj1" fmla="val -9730"/>
              <a:gd name="adj2" fmla="val 1045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Противоречие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условие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2451" y="888346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+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121" y="1536459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+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9203" y="298836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+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5455" y="2434362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-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8565" y="1526048"/>
            <a:ext cx="8568466" cy="428308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 устали, нужно прекратить тренировку.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Можно постепенно усиливать нагрузки,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вам нравятся.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Многие люди по разным причинам бросают занятия спортом,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прекрасно понимают их пользу.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4. Родители часто мечтают вырастить чемпионов,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задумываются о физических возможностях детей.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748641" y="1799308"/>
            <a:ext cx="1605159" cy="3077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82" y="149973"/>
            <a:ext cx="4285129" cy="7509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482" y="900953"/>
            <a:ext cx="10170459" cy="1748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простое предложение с деепричастным оборотом на сложное предложение с придаточным условия.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Систематически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занима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спортом, можно стать сильным и выносливым. –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систематически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занима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спортом, можно стать сильным и выносливым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482" y="2743200"/>
            <a:ext cx="11013142" cy="381896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посещая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спортивный зал, можно добиться хороших результатов.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Ежедневно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делая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зарядку, можно исправить недостатки фигуры.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Постоянно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занимаясь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тренажёрах, нужно контролировать своё здоровье.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Тренируясь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спортклубе, не надо забывать о правильном питании.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2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8941" y="1149530"/>
            <a:ext cx="8783619" cy="393345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Если регулярно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спортивный зал, можно добиться хороших результатов.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Если ежедневно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зарядку, можно исправить недостатки фигуры.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Если вы постоянно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занимаетесь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тренажёрах, нужно контролировать своё здоровье.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Если вы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тренируетесь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спортклубе, не надо забывать о правильном питании.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707" y="2818120"/>
            <a:ext cx="1754778" cy="345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965" y="1149531"/>
            <a:ext cx="8662595" cy="392001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день был дождливый и холодный, мы вышли на пробежку.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упражнение с лентами было очень трудное,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гимнастка выполнила его отлично.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борец очень устал,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сумел победить.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углеводная диета высококалорийна,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забывать и о белках.</a:t>
            </a: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707" y="2818120"/>
            <a:ext cx="1754778" cy="345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30" y="244102"/>
            <a:ext cx="10515600" cy="7644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6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5130" y="1008530"/>
            <a:ext cx="11116235" cy="141194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 предложения предлогом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союзом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Какие из этих предложений сложные, а какие – простые?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3242" y="2420471"/>
            <a:ext cx="10699376" cy="38458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советы врача,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занимался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лечебной гимнастикой.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…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тренировки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закончились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спортсмены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расходились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домам.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… хорошие данные, спортсменом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так и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стал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…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 далеко,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ребята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бегали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туда каждый день.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…вечную занятость,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любили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ходить на игру «Пахтакора».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788785" y="3184899"/>
            <a:ext cx="1605159" cy="30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282" y="1149530"/>
            <a:ext cx="8743278" cy="537229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советы врача,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не занимался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лечебной гимнастикой.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тренировк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закончили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сь,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спортсмены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не расходились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домам.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хорошие данные, спортсменом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 так и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не стал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далеко,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бегали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туда каждый день.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вечную занятость,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любили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ходить на игру «Пахтакора».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197312" y="4047565"/>
            <a:ext cx="1494637" cy="2865474"/>
          </a:xfrm>
          <a:prstGeom prst="rect">
            <a:avLst/>
          </a:prstGeom>
        </p:spPr>
      </p:pic>
      <p:sp>
        <p:nvSpPr>
          <p:cNvPr id="4" name="AutoShape 2" descr="ФК Пахтакор – состав, рейтинг, история, статистика команды | Футбол Топ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ФК Пахтакор – состав, рейтинг, история, статистика команды | Футбол Топ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К Пахтакор - актуальный состав 2021 | Футбол Топ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818" y="346169"/>
            <a:ext cx="18669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5" y="49575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7" y="2892845"/>
            <a:ext cx="942657" cy="3168320"/>
          </a:xfrm>
          <a:prstGeom prst="rect">
            <a:avLst/>
          </a:prstGeom>
          <a:noFill/>
        </p:spPr>
      </p:pic>
      <p:pic>
        <p:nvPicPr>
          <p:cNvPr id="4" name="Picture 2" descr="Konfuzius-1770.jpg"/>
          <p:cNvPicPr>
            <a:picLocks noChangeAspect="1" noChangeArrowheads="1"/>
          </p:cNvPicPr>
          <p:nvPr/>
        </p:nvPicPr>
        <p:blipFill>
          <a:blip r:embed="rId3"/>
          <a:srcRect l="16260" t="7220" r="26868" b="54353"/>
          <a:stretch>
            <a:fillRect/>
          </a:stretch>
        </p:blipFill>
        <p:spPr bwMode="auto">
          <a:xfrm>
            <a:off x="6701246" y="1"/>
            <a:ext cx="2207623" cy="210996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ÐÑÐµÐ´Ð¿Ð¾Ð»Ð°Ð³Ð°ÐµÐ¼ÑÐ¹ Ð°Ð²ÑÐ¾Ð¿Ð¾ÑÑÑÐµÑ ÐÐµÐ¾Ð½Ð°ÑÐ´Ð¾ Ð´Ð° ÐÐ¸Ð½ÑÐ¸"/>
          <p:cNvPicPr>
            <a:picLocks noChangeAspect="1" noChangeArrowheads="1"/>
          </p:cNvPicPr>
          <p:nvPr/>
        </p:nvPicPr>
        <p:blipFill>
          <a:blip r:embed="rId4"/>
          <a:srcRect b="31229"/>
          <a:stretch>
            <a:fillRect/>
          </a:stretch>
        </p:blipFill>
        <p:spPr bwMode="auto">
          <a:xfrm flipH="1">
            <a:off x="9051379" y="705078"/>
            <a:ext cx="2300243" cy="248288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8911" y="2207624"/>
            <a:ext cx="7442468" cy="399723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Если разрушается мышление, то разрушается и порядок. (Конфуций)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Если запастись терпением и проявить старание, то семена знания дадут добрые всходы. (Леонардо да Винчи)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Ты никогда не будешь знать достаточно, если не будешь стремиться узнать больше.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У.Блейк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4" name="Picture 6" descr="William Blake by Thomas Phillips.jpg"/>
          <p:cNvPicPr>
            <a:picLocks noChangeAspect="1" noChangeArrowheads="1"/>
          </p:cNvPicPr>
          <p:nvPr/>
        </p:nvPicPr>
        <p:blipFill>
          <a:blip r:embed="rId5"/>
          <a:srcRect r="7242" b="30140"/>
          <a:stretch>
            <a:fillRect/>
          </a:stretch>
        </p:blipFill>
        <p:spPr bwMode="auto">
          <a:xfrm>
            <a:off x="9260385" y="3467736"/>
            <a:ext cx="2548437" cy="247977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47" y="150061"/>
            <a:ext cx="887357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1479" y="1559071"/>
            <a:ext cx="6609340" cy="4763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упражнение 9.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Составьте рекомендации о занятиях спортом, используя слова для справок.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сила, ловкость, гибкость, быстрота, смелость, коммуникабельность, координация движений, музыкальность, чувствительность, медлительность, впечатлительность, выносливость, неповоротливость, слабость.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D08D90-3F0D-400B-9655-E919E18844AD}"/>
              </a:ext>
            </a:extLst>
          </p:cNvPr>
          <p:cNvGrpSpPr/>
          <p:nvPr/>
        </p:nvGrpSpPr>
        <p:grpSpPr>
          <a:xfrm>
            <a:off x="6636120" y="0"/>
            <a:ext cx="5555880" cy="7232361"/>
            <a:chOff x="6638134" y="0"/>
            <a:chExt cx="5555880" cy="7232361"/>
          </a:xfrm>
        </p:grpSpPr>
        <p:grpSp>
          <p:nvGrpSpPr>
            <p:cNvPr id="6" name="Group 8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28" name="Freeform: Shape 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: Shape 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1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1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: Shape 1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: Shape 1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: Shape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2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: Shape 2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: Shape 2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: Shape 2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Rectangle 7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7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: Shape 7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7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" name="Freeform: Shape 7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Rectangle 7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8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: Shape 1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: Shape 2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: Shape 2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2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2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3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3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3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3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3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3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3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3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3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B879A8D-79B5-4E5A-B2A1-13C2AEE02A0C}"/>
                </a:ext>
              </a:extLst>
            </p:cNvPr>
            <p:cNvGrpSpPr/>
            <p:nvPr/>
          </p:nvGrpSpPr>
          <p:grpSpPr>
            <a:xfrm>
              <a:off x="6638134" y="3108114"/>
              <a:ext cx="3006273" cy="4124247"/>
              <a:chOff x="6638134" y="3108114"/>
              <a:chExt cx="3006273" cy="4124247"/>
            </a:xfrm>
          </p:grpSpPr>
          <p:grpSp>
            <p:nvGrpSpPr>
              <p:cNvPr id="9" name="Group 5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" name="Freeform: Shape 1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0" name="Freeform: Shape 10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38134" y="4070402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74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8360756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5764" y="5564777"/>
            <a:ext cx="952038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разрушается мышление, то разрушается и порядок.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Конфуций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96152" y="2519115"/>
            <a:ext cx="1412071" cy="2707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729" y="444137"/>
            <a:ext cx="11041957" cy="424542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Придаточное предложение условия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выражает реальное или нереальное (желаемое, возможное) условие, при котором возможно действие в главной части. Придаточные условия отвечают на вопрос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каком условии?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 будет заниматься спортом,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 станет сильнее и выносливее.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заниматься спортом,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станешь сильнее и выносливее. (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реальное условие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мой друг занимался спортом,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 стал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сильнее и выносливее. (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нереальное условие, сказуемые в условном наклонении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5" name="Picture 2" descr="https://videouroki.net/videouroki/conspekty/rus9k/24-slozhnopodchiniennyie-priedlozhieniia-s-pridatochnymi-usloviia-i-ustupki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947" y="4728754"/>
            <a:ext cx="6214364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3970533" y="4096742"/>
            <a:ext cx="953906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247922" y="4096742"/>
            <a:ext cx="95390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375" y="431074"/>
            <a:ext cx="9963785" cy="385354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предложения уступки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выражают условие,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вопреки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которому происходит действие в главной части.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отвечают на вопрос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что? вопреки чему?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Придаточное может стоять перед главным или после него.</a:t>
            </a:r>
          </a:p>
          <a:p>
            <a:pPr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Как ни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старалась команда соседней школы победить, приз остался у нас.</a:t>
            </a:r>
          </a:p>
          <a:p>
            <a:pPr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Приз остался у нас,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ни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старалась команда соседней школы победить</a:t>
            </a:r>
          </a:p>
        </p:txBody>
      </p:sp>
      <p:pic>
        <p:nvPicPr>
          <p:cNvPr id="5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726" y="2432516"/>
            <a:ext cx="1259070" cy="3704850"/>
          </a:xfrm>
          <a:prstGeom prst="rect">
            <a:avLst/>
          </a:prstGeom>
          <a:noFill/>
        </p:spPr>
      </p:pic>
      <p:sp>
        <p:nvSpPr>
          <p:cNvPr id="6148" name="AutoShape 4" descr="https://videouroki.net/videouroki/conspekty/rus9k/24-slozhnopodchiniennyie-priedlozhieniia-s-pridatochnymi-usloviia-i-ustupki.files/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videouroki.net/videouroki/conspekty/rus9k/24-slozhnopodchiniennyie-priedlozhieniia-s-pridatochnymi-usloviia-i-ustupki.files/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11" y="4699939"/>
            <a:ext cx="9497877" cy="17765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2303098" y="4284616"/>
            <a:ext cx="778756" cy="1493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4504184" y="4397188"/>
            <a:ext cx="797193" cy="1528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280909" y="5127926"/>
            <a:ext cx="766739" cy="1469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481995" y="5253189"/>
            <a:ext cx="701402" cy="13447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ideouroki.net/videouroki/conspekty/rus9k/24-slozhnopodchiniennyie-priedlozhieniia-s-pridatochnymi-usloviia-i-ustupki.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35" y="3398066"/>
            <a:ext cx="5623131" cy="31072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videouroki.net/videouroki/conspekty/rus9k/24-slozhnopodchiniennyie-priedlozhieniia-s-pridatochnymi-usloviia-i-ustupki.files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72" y="470263"/>
            <a:ext cx="5676682" cy="29414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8707" y="2818120"/>
            <a:ext cx="1754778" cy="345114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713651" y="3453719"/>
            <a:ext cx="1591713" cy="3051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965" y="1156447"/>
            <a:ext cx="8417859" cy="54864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 родители, готовя своих детей к спортивной карьере, не могут оценить реальные возможности ребёнка. В каждом виде спорта свои требования к будущему чемпиону.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ваш ребёнок общительный, он может заниматься командными видами спорта.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малыш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невысокого роста,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ему легче выполнять координированные движения в фигурном катании или художественной гимнастике.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прыжки в высоту или толкание ядра считаются силовыми видами спорта, для них тоже требуется координация движений. 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trend_gymnastics_011216_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0657" y="176603"/>
            <a:ext cx="2936883" cy="23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8414334" y="3240741"/>
            <a:ext cx="3615136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414334" y="4405127"/>
            <a:ext cx="3225534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550148" y="5029200"/>
            <a:ext cx="953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6859" y="349624"/>
            <a:ext cx="6683188" cy="582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Вырастить профессионального спортсмена – огромная ответственность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хоккеем можно заниматься с семи лет, не каждый выдержит ежедневные тренировки по полтора часа. Не нужно упрекать маленького спортсмена за лень, когда он отказывается идти на тренировку.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старался малыш, у него просто нет сил.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405804" y="1769503"/>
            <a:ext cx="3225534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674746" y="3835132"/>
            <a:ext cx="3225534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D:\Маме\Учительская деятельность\школа\учебник 11 класс\11 класс ЮЮ в печать\фото 11\22829289_10155694178780340_8776453962956316993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617" y="4545105"/>
            <a:ext cx="2664192" cy="21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247922" y="4096742"/>
            <a:ext cx="953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988" y="578224"/>
            <a:ext cx="6454588" cy="559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и общие принципы питания спортсменов.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стали заниматься боксом, гимнастикой, плаванием, вам нужно было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много белковой пищи. При занятиях бегом, велосипедным спортом, лыжами требуется углеводная диета. Впрочем,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особое вещество гликоген накапливается в организме благодаря картофелю, злакам и сухофруктам, от белкового рациона марафонцам не нужно отказываться.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бы 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стали вы спортсменом, главное – это здоровье.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647852" y="820271"/>
            <a:ext cx="3615136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405804" y="2994352"/>
            <a:ext cx="3225534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:\Маме\Учительская деятельность\школа\учебник 11 класс\11 класс ЮЮ в печать\фото 11\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449" y="4332699"/>
            <a:ext cx="2782074" cy="23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455420" y="1244218"/>
            <a:ext cx="953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94" y="338231"/>
            <a:ext cx="10515600" cy="6568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Согласны ли вы?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306" y="1250577"/>
            <a:ext cx="10152529" cy="524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ребёнок любит общаться, он с удовольствием будет заниматься футболом, хоккеем или баскетболом.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ребёнок невысокий, худенький, ему подойдут фигурное катание и гимнастика.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Хотя прыжки в высоту считаются силовым видом спорта, для них не требуется координация движений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Раз вы занимаетесь бегом, вам не нужна белковая пища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Углеводную диету рекомендуют в том случае, когда спортсмен занимается боксом.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Кем бы вы ни стали, футболистом или инженером, главное – здоровье.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0765" y="3107998"/>
            <a:ext cx="942657" cy="316832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669516" y="338231"/>
            <a:ext cx="953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0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1155</Words>
  <Application>Microsoft Office PowerPoint</Application>
  <PresentationFormat>Широкоэкранный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Презентация PowerPoint</vt:lpstr>
      <vt:lpstr>Презентация PowerPoint</vt:lpstr>
      <vt:lpstr>Презентация PowerPoint</vt:lpstr>
      <vt:lpstr>Упражнение 1</vt:lpstr>
      <vt:lpstr>Презентация PowerPoint</vt:lpstr>
      <vt:lpstr>Презентация PowerPoint</vt:lpstr>
      <vt:lpstr>Согласны ли вы?</vt:lpstr>
      <vt:lpstr>Упражнение 3</vt:lpstr>
      <vt:lpstr>Проверьте!</vt:lpstr>
      <vt:lpstr>Упражнение 5</vt:lpstr>
      <vt:lpstr>Проверьте!</vt:lpstr>
      <vt:lpstr>Проверьте!</vt:lpstr>
      <vt:lpstr>Упражнение 6</vt:lpstr>
      <vt:lpstr>Проверьте!</vt:lpstr>
      <vt:lpstr>Мозговой штурм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54</cp:revision>
  <dcterms:created xsi:type="dcterms:W3CDTF">2018-08-03T11:59:51Z</dcterms:created>
  <dcterms:modified xsi:type="dcterms:W3CDTF">2021-03-15T03:20:00Z</dcterms:modified>
</cp:coreProperties>
</file>