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3" r:id="rId3"/>
    <p:sldId id="264" r:id="rId4"/>
    <p:sldId id="274" r:id="rId5"/>
    <p:sldId id="266" r:id="rId6"/>
    <p:sldId id="267" r:id="rId7"/>
    <p:sldId id="275" r:id="rId8"/>
    <p:sldId id="269" r:id="rId9"/>
    <p:sldId id="276" r:id="rId10"/>
    <p:sldId id="277" r:id="rId11"/>
    <p:sldId id="268" r:id="rId12"/>
    <p:sldId id="270" r:id="rId13"/>
    <p:sldId id="278" r:id="rId14"/>
    <p:sldId id="271" r:id="rId15"/>
    <p:sldId id="272" r:id="rId16"/>
    <p:sldId id="265" r:id="rId17"/>
    <p:sldId id="279" r:id="rId18"/>
    <p:sldId id="26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прямую и косвенную речь,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оформлять прямую речь в предложении. 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знаках препинания при прямой и косвенной речи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01E78D-28CA-486F-BF09-05B584F3CF24}" type="presOf" srcId="{A7476718-B393-492D-A8E5-A3720C315562}" destId="{420A8239-7AED-4AB0-908E-6E272669F6A9}" srcOrd="0" destOrd="0" presId="urn:microsoft.com/office/officeart/2005/8/layout/chevron2"/>
    <dgm:cxn modelId="{EA54780E-53A2-4A84-9730-6652D1B0078D}" type="presOf" srcId="{A03C0B7C-1F71-4E32-B7FC-D66AF599A410}" destId="{9DEB7F40-556C-4390-B584-65C54E6AC046}" srcOrd="0" destOrd="0" presId="urn:microsoft.com/office/officeart/2005/8/layout/chevron2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EB28713F-E407-407E-B49F-548FC6E3ECD6}" type="presOf" srcId="{6BEDC9AA-044B-4694-8FA0-8107459DC424}" destId="{8045056B-CD9B-4059-AB9C-86B8C49B6E62}" srcOrd="0" destOrd="0" presId="urn:microsoft.com/office/officeart/2005/8/layout/chevron2"/>
    <dgm:cxn modelId="{CA363811-A0BF-43AE-8A03-4B9F57FEEBC6}" type="presOf" srcId="{E4A7F104-563F-4CEF-BEF0-5C9E06846CBC}" destId="{1EECFA49-E099-49ED-B7B0-03C9F59B92DE}" srcOrd="0" destOrd="0" presId="urn:microsoft.com/office/officeart/2005/8/layout/chevron2"/>
    <dgm:cxn modelId="{FE1F37BE-9C28-4A17-B02B-2A4A143779E9}" type="presOf" srcId="{474E01CD-F9F2-47D5-9D2D-F4C63AEB8F65}" destId="{B1A82AB5-47EE-4BD1-87CB-05D65D7584D0}" srcOrd="0" destOrd="0" presId="urn:microsoft.com/office/officeart/2005/8/layout/chevron2"/>
    <dgm:cxn modelId="{F0086F9E-15FD-488E-A259-A55E9BD757DB}" type="presOf" srcId="{D97BF2C5-FB17-4B76-A402-D8BEAAD05F1E}" destId="{AE15F480-BDEE-418D-B930-0549AD3EECB1}" srcOrd="0" destOrd="0" presId="urn:microsoft.com/office/officeart/2005/8/layout/chevron2"/>
    <dgm:cxn modelId="{1245F3D1-8C4C-45BB-8313-55DB2DE890BA}" type="presOf" srcId="{331D6E7D-B326-4993-B69C-9AFA1C5BF96F}" destId="{50D2D7DE-5A40-4F1C-9143-D112BE76AF74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A1FC062B-E04B-4999-8B82-53AA05510468}" type="presParOf" srcId="{50D2D7DE-5A40-4F1C-9143-D112BE76AF74}" destId="{8D9A0064-2DE8-41EA-992F-1C7D4E5341D1}" srcOrd="0" destOrd="0" presId="urn:microsoft.com/office/officeart/2005/8/layout/chevron2"/>
    <dgm:cxn modelId="{CADED8B9-D8DF-4F78-9AA7-E4013591D0F3}" type="presParOf" srcId="{8D9A0064-2DE8-41EA-992F-1C7D4E5341D1}" destId="{9DEB7F40-556C-4390-B584-65C54E6AC046}" srcOrd="0" destOrd="0" presId="urn:microsoft.com/office/officeart/2005/8/layout/chevron2"/>
    <dgm:cxn modelId="{6C87536F-4BE9-4119-AC7C-25BACA02EC48}" type="presParOf" srcId="{8D9A0064-2DE8-41EA-992F-1C7D4E5341D1}" destId="{1EECFA49-E099-49ED-B7B0-03C9F59B92DE}" srcOrd="1" destOrd="0" presId="urn:microsoft.com/office/officeart/2005/8/layout/chevron2"/>
    <dgm:cxn modelId="{A050D4A9-4697-4ACE-91F6-54990564F4CF}" type="presParOf" srcId="{50D2D7DE-5A40-4F1C-9143-D112BE76AF74}" destId="{F423717B-52BC-4D5E-ACD2-FC8FAA5AB549}" srcOrd="1" destOrd="0" presId="urn:microsoft.com/office/officeart/2005/8/layout/chevron2"/>
    <dgm:cxn modelId="{C25CCA06-A61B-4061-9D80-D47947B7D8AE}" type="presParOf" srcId="{50D2D7DE-5A40-4F1C-9143-D112BE76AF74}" destId="{39A95DF5-04B0-43BD-9771-A90E5FE350DF}" srcOrd="2" destOrd="0" presId="urn:microsoft.com/office/officeart/2005/8/layout/chevron2"/>
    <dgm:cxn modelId="{4E399243-1F14-4074-87C1-44DE86996965}" type="presParOf" srcId="{39A95DF5-04B0-43BD-9771-A90E5FE350DF}" destId="{420A8239-7AED-4AB0-908E-6E272669F6A9}" srcOrd="0" destOrd="0" presId="urn:microsoft.com/office/officeart/2005/8/layout/chevron2"/>
    <dgm:cxn modelId="{AB66BCEB-B58F-482F-B03A-C32F7E85ECFA}" type="presParOf" srcId="{39A95DF5-04B0-43BD-9771-A90E5FE350DF}" destId="{8045056B-CD9B-4059-AB9C-86B8C49B6E62}" srcOrd="1" destOrd="0" presId="urn:microsoft.com/office/officeart/2005/8/layout/chevron2"/>
    <dgm:cxn modelId="{6CD9CA9A-5437-4D38-8814-DE1EC6C63BFF}" type="presParOf" srcId="{50D2D7DE-5A40-4F1C-9143-D112BE76AF74}" destId="{F0DE8A2F-67BE-4A33-8B04-C257AA172DDE}" srcOrd="3" destOrd="0" presId="urn:microsoft.com/office/officeart/2005/8/layout/chevron2"/>
    <dgm:cxn modelId="{05DA193D-2F37-4F17-9E24-0F627C8FFEA6}" type="presParOf" srcId="{50D2D7DE-5A40-4F1C-9143-D112BE76AF74}" destId="{F20D8B40-1DAF-4661-A31A-B5FF80B024BB}" srcOrd="4" destOrd="0" presId="urn:microsoft.com/office/officeart/2005/8/layout/chevron2"/>
    <dgm:cxn modelId="{6733C8CB-9B02-44C3-A05F-11D528447026}" type="presParOf" srcId="{F20D8B40-1DAF-4661-A31A-B5FF80B024BB}" destId="{AE15F480-BDEE-418D-B930-0549AD3EECB1}" srcOrd="0" destOrd="0" presId="urn:microsoft.com/office/officeart/2005/8/layout/chevron2"/>
    <dgm:cxn modelId="{71DFF990-1667-458C-9AE0-969363FB289B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766156" y="-3716774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прямую и косвенную речь,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49589"/>
        <a:ext cx="8362771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766156" y="-2416069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знаках препинания при прямой и косвенной речи</a:t>
          </a:r>
          <a:r>
            <a:rPr lang="ru-RU" sz="31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1350294"/>
        <a:ext cx="8362771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766156" y="-1115363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оформлять прямую речь в предложении.  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2651000"/>
        <a:ext cx="8362771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337297" cy="2261252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Прямая и косвенная речь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80899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59" y="4570275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73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048871"/>
            <a:ext cx="10080812" cy="548640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Учитель объяснил: «Акбар, ты читаешь не то правило».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объяснил Акбару, что он  читает не то правило».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Диктор объявил: «Начинаем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концерт!»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Диктор объявил, что начинается концерт.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Мать пообещала: «Дети, сегодня я возьму вас в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зоопарк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Мать пообещала детям, что сегодня возьмет их в зоопарк.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2930" y="2830421"/>
            <a:ext cx="1259070" cy="3704850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4585448" y="1519519"/>
            <a:ext cx="484632" cy="658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89059" y="1402917"/>
            <a:ext cx="484632" cy="658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070080" y="2925890"/>
            <a:ext cx="484632" cy="658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83474" y="4572000"/>
            <a:ext cx="484632" cy="658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171064" y="4571999"/>
            <a:ext cx="484632" cy="658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1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91154"/>
            <a:ext cx="9638211" cy="430623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Подруга написала: «Я собираюсь поступать в университет».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Подруга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написала,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собирается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поступать в университет.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Соседка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испугалась: «Ой! Я забыла ключи!»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Соседка испугалась, что забыла ключи.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Бабушка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удивилась: «Ну и ну! Вы пришли вовремя!»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Бабушка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удивилась,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пришли вовремя.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606" y="2563145"/>
            <a:ext cx="1259070" cy="370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718457"/>
            <a:ext cx="9808029" cy="545850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прямая речь выражает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просьбу или приказ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то при замене на косвенную речь употребляется союз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возникают совпадения, вместо личных местоимений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он, она, они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употребляют указательные местоимения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тот, та, те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Смотритель попросил: «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Дочка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поставь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самовар!»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Смотритель попросил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дочку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чтобы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поставила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самовар.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 попросил гусара: «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Отдайте мне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 крайней мере бедную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Дуню!» 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попросил гусара, чтобы </a:t>
            </a:r>
            <a:r>
              <a:rPr lang="ru-RU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отдал ему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бедную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Дуню.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451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8916" y="1250576"/>
            <a:ext cx="9865659" cy="483066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Горький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советовал: «Учитесь у всех, не подражайте никому».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Горький советовал,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мы учились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не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подражали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никому.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«Не стыдись учиться в зрелом возрасте: лучше научиться поздно, чем никогда», - говорил Эзоп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Эзоп говорил,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не нужно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стыдиться учиться в зрелом возрасте.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Эзоп советовал,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люди не стыдились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учиться в зрелом возрасте.</a:t>
            </a:r>
          </a:p>
        </p:txBody>
      </p:sp>
      <p:pic>
        <p:nvPicPr>
          <p:cNvPr id="1026" name="Picture 2" descr="Эзоп - Биографии - Великие Лю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996" y="0"/>
            <a:ext cx="2225003" cy="287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2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627016"/>
            <a:ext cx="10605248" cy="514177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прямая речь содержит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частный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вопроси-тельным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словом), то вопросительное слово станет союзным словом в придаточном изъяснительном.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Чичиков спросил: «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хозяин?» - Чичиков спросил,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хозяин.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прямая речь содержит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общий вопрос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(без вопросительного слова), то в придаточном изъяснительном после слова, к которому задан вопрос, стоит частица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Чичиков поинтересовался: «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людей умерло?» - Чичиков поинтересовался, много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людей умерло.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7553" y="236668"/>
            <a:ext cx="10957560" cy="651375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научных исследованиях, статьях, документах для подтверждения мысли автора используют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цитаты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Это точная, дословная выдержка из чьего-либо сочинения или высказывания. Цитаты заключают в кавычки.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Цитаты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давать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прямую речь: Чехов говорил: «Краткость – сестра таланта».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косвенную речь: Чехов говорил, что «краткость – сестра таланта».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после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вводных слов: По словам Чехова, «краткость – сестра таланта».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часть предложения: Рассказам Чехова свойственна краткость, «сестра таланта».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цитировании отдельных строчек стихотворного текста кавычки не ставятся.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Любая книга — умный друг: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Чуть утомит, она смолкает;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Она безмолвно поучает,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С ней назидателен досуг.  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Лопе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де Вега)</a:t>
            </a:r>
          </a:p>
          <a:p>
            <a:endParaRPr lang="ru-RU" dirty="0"/>
          </a:p>
        </p:txBody>
      </p:sp>
      <p:pic>
        <p:nvPicPr>
          <p:cNvPr id="4098" name="Picture 2" descr="Героическая драма Лопе де Вега «Овечий источник». | Лезвие Слова | Яндекс  Дз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63" y="4685304"/>
            <a:ext cx="1323601" cy="176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5" y="495756"/>
            <a:ext cx="4791891" cy="111097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Мозговой штурм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007" y="2409895"/>
            <a:ext cx="1086347" cy="36512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01906" y="1267096"/>
            <a:ext cx="8570003" cy="548332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Лев Толстой считал, что «Чехов – это Пушкин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прозе».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Сократ считал, что «есть только одно благо – знание, и только одно зло – невежество».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Римский политик Цицерон писал, что «дом, в котором нет книги, подобен телу, лишённому души».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Знаменитый фантаст Рей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Бредбери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предупреждал, что «непрочитанные книги мстят».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5 .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Айзек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Азимов уверял, что книгу «ничто не заменит в будущем, так же как ничто не могло заменить её в прошлом».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8" name="Picture 3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5461" y="2786413"/>
            <a:ext cx="1259070" cy="370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9271" y="181217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Выполнить упражнение 7. Напишите по тексту диалог для школьного спектакля о случае с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Э.Резерфордом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основоположником ядерной физики.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Нобелевские лауреаты: Эрнест Резерфорд - Индика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71" y="1583353"/>
            <a:ext cx="6386046" cy="401043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43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72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уроке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717825"/>
              </p:ext>
            </p:extLst>
          </p:nvPr>
        </p:nvGraphicFramePr>
        <p:xfrm>
          <a:off x="587830" y="1463040"/>
          <a:ext cx="9457508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69050" y="2896497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217023" y="5498168"/>
            <a:ext cx="975795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Чтение – это труд, творчество, самовоспитание твоих духовных сил, воли.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В.Сухомлинский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54103" y="504073"/>
            <a:ext cx="11573437" cy="380129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Прямая речь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это слова говорящего, которые автор передаёт без изменений. Прямая речь пишется с большой буквы и выделяется кавычками. Если слова автора стоят в конце предложения, то сказуемое всегда занимает первое место.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А.С. Пушкин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говорил: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«Чтение – вот лучшее учение».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 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«…».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«Чтение – вот лучшее учение», -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А.С. Пушкин. «    »,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«Чтение, -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А.С. Пушкин, – вот лучшее учение».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   , - [ ], -    ».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videouroki.net/videouroki/conspekty/rus5k/24-predlozheniya-s-pryamoj-rechyu.files/image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7072" y="4602162"/>
            <a:ext cx="5214448" cy="207295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087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6494" y="1089212"/>
            <a:ext cx="11425518" cy="1599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Запишите высказывания известных людей как прямую речь разными способами. Используйте глаголы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утверждать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gapirib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tasdiqlamoq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заявлять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bildirmoq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считать, заметить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882" y="2931459"/>
            <a:ext cx="8767483" cy="379207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каждом человеке – солнце. Только дайте ему светить. (Сократ)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Не гоняйся за счастьем: оно всегда в тебе самом. (Пифагор)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Счастье – как здоровье: когда его не замечаешь, значит, оно есть.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И.С.Тургенев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Если каждый из нас сумеет сделать счастливым другого человека, на земле все будут счастливы.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Ю.Никулин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Юрий Владимирович Никул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198" y="2472204"/>
            <a:ext cx="2335493" cy="326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2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0375" y="1358674"/>
            <a:ext cx="9011194" cy="448056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«В каждом человеке – солнце, – утверждал Сократ. – Только дайте ему светить».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2. «Не гоняйся за счастьем: оно всегда в тебе самом», – заметил Пифагор.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И.С.Тургенев считал: «Счастье – как здоровье: когда его не замечаешь, значит, оно есть».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4. «Если каждый из нас сумеет сделать счастливым другого человека,– заявлял Ю. Никулин, – на земле все будут счастливы».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Сократ | Воины и военная техника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Сократ | Воины и военная техника вики | Fand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7169" t="15670" r="38566" b="31384"/>
          <a:stretch/>
        </p:blipFill>
        <p:spPr>
          <a:xfrm>
            <a:off x="9703466" y="312737"/>
            <a:ext cx="2222332" cy="2726297"/>
          </a:xfrm>
          <a:prstGeom prst="rect">
            <a:avLst/>
          </a:prstGeom>
        </p:spPr>
      </p:pic>
      <p:pic>
        <p:nvPicPr>
          <p:cNvPr id="1030" name="Picture 6" descr="532 до н.э. Пифагор основывает пифагорейскую школ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466" y="3279037"/>
            <a:ext cx="2318684" cy="344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7552" y="308515"/>
            <a:ext cx="10833848" cy="611341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Косвенная речь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слова говорящего, которые автор передаёт от своего имени с изменениями. Это сложноподчинённое предложение с придаточным изъяснительным. При замене прямой речи косвенной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изменяются личные и притяжательные местоимения и личные формы глагола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становятся дополнениями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главной части.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прямая речь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повествовательное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предложение, в косвенной речи употребляется союз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будто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Стендаль считал: «Умение вести разговор – это талант».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«    ».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Стендаль считал,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умение вести разговор – это талант.  [], (что).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Барон Мюнхгаузен рассказывал: «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Друзья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 Можно полететь на Луну из пушки.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Барон Мюнхгаузен рассказывал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друзьям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можно полететь на Луну из пушки.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4446" y="1301190"/>
            <a:ext cx="11465859" cy="1697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Прочитайте слова литературных персонажей. Назовите автора и произведение. Передайте слова героев книг с помощью косвенной речи, употребляя союзы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что, будто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глаголы речи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434" y="2891116"/>
            <a:ext cx="9991165" cy="313316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 чего не вышло! (учитель гимназии Беликов)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Булки родятся на дереве. (генерал)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Один за всех и все за одного! (д'Артаньян)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Осёл умеет читать. (ходжа Насреддин).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Красить забор – это удовольствие. (Том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Сойер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Чудеса надо делать своими руками (Грей)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3074" name="Picture 2" descr="Мушкетер шляпа - векторные изображения, Мушкетер шляпа картинки | 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9" r="53891"/>
          <a:stretch/>
        </p:blipFill>
        <p:spPr bwMode="auto">
          <a:xfrm>
            <a:off x="10011333" y="2370836"/>
            <a:ext cx="1848972" cy="417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03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72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Проверьте!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319349"/>
            <a:ext cx="7796349" cy="485761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1. Учитель гимназии Беликов повторял, как бы чего не вышло!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Генерал считал, что булки родятся на дереве.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Д’Артаньян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воскликнул, что один за всех и все за одного!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4. Ходжа Насреддин сказал, будто осёл умеет читать.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5. Том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Сойер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заявил, будто красить забор – это удовольствие.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Рассказ Приключения Тома Сойера, Марк Твен - читать для детей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4"/>
          <a:stretch/>
        </p:blipFill>
        <p:spPr bwMode="auto">
          <a:xfrm>
            <a:off x="8771760" y="42998"/>
            <a:ext cx="3257007" cy="337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весть о том, как один мужик двух генералов прокормил — ТОП КНИ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159" y="3737680"/>
            <a:ext cx="3248608" cy="23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02188" cy="72408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3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4094" y="1317813"/>
            <a:ext cx="10609730" cy="225910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Передайте чужие слова в виде косвенной речи, изменяя местоимения и глаголы.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Образец. Отец сказал: «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Ребята! Я привезу ваши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книги вечером». – Отец сказал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ребятам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он привезёт наши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книги вечером.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012" y="3805520"/>
            <a:ext cx="10865224" cy="24608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Сестра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крикнула: «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Малика! Мы идём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театр!»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Сестра крикнула Малик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идут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театр.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35824" y="4235824"/>
            <a:ext cx="484632" cy="658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064624" y="4235823"/>
            <a:ext cx="484632" cy="658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35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1322</Words>
  <Application>Microsoft Office PowerPoint</Application>
  <PresentationFormat>Широкоэкранный</PresentationFormat>
  <Paragraphs>108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Русский язык</vt:lpstr>
      <vt:lpstr>Сегодня на уроке</vt:lpstr>
      <vt:lpstr>Презентация PowerPoint</vt:lpstr>
      <vt:lpstr>Упражнение 1</vt:lpstr>
      <vt:lpstr>Проверим!</vt:lpstr>
      <vt:lpstr>Презентация PowerPoint</vt:lpstr>
      <vt:lpstr>Упражнение 2</vt:lpstr>
      <vt:lpstr>Проверьте!</vt:lpstr>
      <vt:lpstr>Упражнение 3</vt:lpstr>
      <vt:lpstr>Проверьте!</vt:lpstr>
      <vt:lpstr>Проверьте!</vt:lpstr>
      <vt:lpstr>Презентация PowerPoint</vt:lpstr>
      <vt:lpstr>Упражнение 4</vt:lpstr>
      <vt:lpstr>Презентация PowerPoint</vt:lpstr>
      <vt:lpstr>Презентация PowerPoint</vt:lpstr>
      <vt:lpstr>Мозговой штурм</vt:lpstr>
      <vt:lpstr>Задание для самостоятельной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47</cp:revision>
  <dcterms:created xsi:type="dcterms:W3CDTF">2018-08-03T11:59:51Z</dcterms:created>
  <dcterms:modified xsi:type="dcterms:W3CDTF">2021-03-30T04:18:06Z</dcterms:modified>
</cp:coreProperties>
</file>