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63" r:id="rId3"/>
    <p:sldId id="264" r:id="rId4"/>
    <p:sldId id="274" r:id="rId5"/>
    <p:sldId id="266" r:id="rId6"/>
    <p:sldId id="267" r:id="rId7"/>
    <p:sldId id="275" r:id="rId8"/>
    <p:sldId id="269" r:id="rId9"/>
    <p:sldId id="276" r:id="rId10"/>
    <p:sldId id="277" r:id="rId11"/>
    <p:sldId id="268" r:id="rId12"/>
    <p:sldId id="270" r:id="rId13"/>
    <p:sldId id="278" r:id="rId14"/>
    <p:sldId id="271" r:id="rId15"/>
    <p:sldId id="272" r:id="rId16"/>
    <p:sldId id="265" r:id="rId17"/>
    <p:sldId id="279" r:id="rId18"/>
    <p:sldId id="261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D18A"/>
    <a:srgbClr val="253B6E"/>
    <a:srgbClr val="EDED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1" d="100"/>
          <a:sy n="71" d="100"/>
        </p:scale>
        <p:origin x="576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31D6E7D-B326-4993-B69C-9AFA1C5BF96F}" type="doc">
      <dgm:prSet loTypeId="urn:microsoft.com/office/officeart/2005/8/layout/chevron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A03C0B7C-1F71-4E32-B7FC-D66AF599A410}">
      <dgm:prSet phldrT="[Текст]"/>
      <dgm:spPr/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A705624F-24BD-4FD1-A3C7-1530254870D2}" type="parTrans" cxnId="{EA9171B8-03B2-4B99-9639-46EE771E055A}">
      <dgm:prSet/>
      <dgm:spPr/>
      <dgm:t>
        <a:bodyPr/>
        <a:lstStyle/>
        <a:p>
          <a:endParaRPr lang="ru-RU"/>
        </a:p>
      </dgm:t>
    </dgm:pt>
    <dgm:pt modelId="{A9558C29-8676-41F9-B664-FEE6B3635049}" type="sibTrans" cxnId="{EA9171B8-03B2-4B99-9639-46EE771E055A}">
      <dgm:prSet/>
      <dgm:spPr/>
      <dgm:t>
        <a:bodyPr/>
        <a:lstStyle/>
        <a:p>
          <a:endParaRPr lang="ru-RU"/>
        </a:p>
      </dgm:t>
    </dgm:pt>
    <dgm:pt modelId="{E4A7F104-563F-4CEF-BEF0-5C9E06846CBC}">
      <dgm:prSet phldrT="[Текст]"/>
      <dgm:spPr/>
      <dgm:t>
        <a:bodyPr/>
        <a:lstStyle/>
        <a:p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повторим прямую и косвенную речь,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445BAA7-AF0A-488E-8182-51105959A806}" type="parTrans" cxnId="{6C296316-1F6B-4DBB-9D69-6DC8997B2ACE}">
      <dgm:prSet/>
      <dgm:spPr/>
      <dgm:t>
        <a:bodyPr/>
        <a:lstStyle/>
        <a:p>
          <a:endParaRPr lang="ru-RU"/>
        </a:p>
      </dgm:t>
    </dgm:pt>
    <dgm:pt modelId="{9FA9F834-02A7-4993-8045-AFB708CBAD57}" type="sibTrans" cxnId="{6C296316-1F6B-4DBB-9D69-6DC8997B2ACE}">
      <dgm:prSet/>
      <dgm:spPr/>
      <dgm:t>
        <a:bodyPr/>
        <a:lstStyle/>
        <a:p>
          <a:endParaRPr lang="ru-RU"/>
        </a:p>
      </dgm:t>
    </dgm:pt>
    <dgm:pt modelId="{D97BF2C5-FB17-4B76-A402-D8BEAAD05F1E}">
      <dgm:prSet phldrT="[Текст]"/>
      <dgm:spPr/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A343B55A-28FE-49E5-8BEF-6F1CA1531B20}" type="parTrans" cxnId="{2A941FB6-2B04-4B59-983B-2011898B51E7}">
      <dgm:prSet/>
      <dgm:spPr/>
      <dgm:t>
        <a:bodyPr/>
        <a:lstStyle/>
        <a:p>
          <a:endParaRPr lang="ru-RU"/>
        </a:p>
      </dgm:t>
    </dgm:pt>
    <dgm:pt modelId="{F9D69583-EB1E-46FA-AC0C-21D343351E50}" type="sibTrans" cxnId="{2A941FB6-2B04-4B59-983B-2011898B51E7}">
      <dgm:prSet/>
      <dgm:spPr/>
      <dgm:t>
        <a:bodyPr/>
        <a:lstStyle/>
        <a:p>
          <a:endParaRPr lang="ru-RU"/>
        </a:p>
      </dgm:t>
    </dgm:pt>
    <dgm:pt modelId="{474E01CD-F9F2-47D5-9D2D-F4C63AEB8F65}">
      <dgm:prSet phldrT="[Текст]"/>
      <dgm:spPr/>
      <dgm:t>
        <a:bodyPr/>
        <a:lstStyle/>
        <a:p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научимся правильно оформлять прямую речь в предложении.  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7197AF1-CFF0-415D-A907-C77738259D09}" type="parTrans" cxnId="{8A083C41-2A6F-48DC-B23F-85F910F31B96}">
      <dgm:prSet/>
      <dgm:spPr/>
      <dgm:t>
        <a:bodyPr/>
        <a:lstStyle/>
        <a:p>
          <a:endParaRPr lang="ru-RU"/>
        </a:p>
      </dgm:t>
    </dgm:pt>
    <dgm:pt modelId="{63736EB9-707C-4A47-B8A0-B1729CB5A782}" type="sibTrans" cxnId="{8A083C41-2A6F-48DC-B23F-85F910F31B96}">
      <dgm:prSet/>
      <dgm:spPr/>
      <dgm:t>
        <a:bodyPr/>
        <a:lstStyle/>
        <a:p>
          <a:endParaRPr lang="ru-RU"/>
        </a:p>
      </dgm:t>
    </dgm:pt>
    <dgm:pt modelId="{A7476718-B393-492D-A8E5-A3720C315562}">
      <dgm:prSet/>
      <dgm:spPr/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676F2D61-F732-4402-839A-A0A891F48F7D}" type="parTrans" cxnId="{A0428876-25B9-46E6-993C-2EBF8A4C3BD1}">
      <dgm:prSet/>
      <dgm:spPr/>
      <dgm:t>
        <a:bodyPr/>
        <a:lstStyle/>
        <a:p>
          <a:endParaRPr lang="ru-RU"/>
        </a:p>
      </dgm:t>
    </dgm:pt>
    <dgm:pt modelId="{F945F620-8C9C-42F4-B736-9816DD8B3341}" type="sibTrans" cxnId="{A0428876-25B9-46E6-993C-2EBF8A4C3BD1}">
      <dgm:prSet/>
      <dgm:spPr/>
      <dgm:t>
        <a:bodyPr/>
        <a:lstStyle/>
        <a:p>
          <a:endParaRPr lang="ru-RU"/>
        </a:p>
      </dgm:t>
    </dgm:pt>
    <dgm:pt modelId="{6BEDC9AA-044B-4694-8FA0-8107459DC424}">
      <dgm:prSet/>
      <dgm:spPr/>
      <dgm:t>
        <a:bodyPr/>
        <a:lstStyle/>
        <a:p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узнаем больше о знаках препинания при прямой и косвенной речи</a:t>
          </a:r>
          <a:r>
            <a:rPr lang="ru-RU" b="1" i="1" dirty="0" smtClean="0">
              <a:latin typeface="Arial" panose="020B0604020202020204" pitchFamily="34" charset="0"/>
              <a:cs typeface="Arial" panose="020B0604020202020204" pitchFamily="34" charset="0"/>
            </a:rPr>
            <a:t>,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B38031A-9ABE-4733-8E72-3039D4FCDAF4}" type="parTrans" cxnId="{D4DBD730-D31B-40FD-8773-C559F5B69A8B}">
      <dgm:prSet/>
      <dgm:spPr/>
      <dgm:t>
        <a:bodyPr/>
        <a:lstStyle/>
        <a:p>
          <a:endParaRPr lang="ru-RU"/>
        </a:p>
      </dgm:t>
    </dgm:pt>
    <dgm:pt modelId="{F703A0FF-963B-42BD-8498-02A9F7CC2127}" type="sibTrans" cxnId="{D4DBD730-D31B-40FD-8773-C559F5B69A8B}">
      <dgm:prSet/>
      <dgm:spPr/>
      <dgm:t>
        <a:bodyPr/>
        <a:lstStyle/>
        <a:p>
          <a:endParaRPr lang="ru-RU"/>
        </a:p>
      </dgm:t>
    </dgm:pt>
    <dgm:pt modelId="{50D2D7DE-5A40-4F1C-9143-D112BE76AF74}" type="pres">
      <dgm:prSet presAssocID="{331D6E7D-B326-4993-B69C-9AFA1C5BF96F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D9A0064-2DE8-41EA-992F-1C7D4E5341D1}" type="pres">
      <dgm:prSet presAssocID="{A03C0B7C-1F71-4E32-B7FC-D66AF599A410}" presName="composite" presStyleCnt="0"/>
      <dgm:spPr/>
    </dgm:pt>
    <dgm:pt modelId="{9DEB7F40-556C-4390-B584-65C54E6AC046}" type="pres">
      <dgm:prSet presAssocID="{A03C0B7C-1F71-4E32-B7FC-D66AF599A410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ECFA49-E099-49ED-B7B0-03C9F59B92DE}" type="pres">
      <dgm:prSet presAssocID="{A03C0B7C-1F71-4E32-B7FC-D66AF599A410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23717B-52BC-4D5E-ACD2-FC8FAA5AB549}" type="pres">
      <dgm:prSet presAssocID="{A9558C29-8676-41F9-B664-FEE6B3635049}" presName="sp" presStyleCnt="0"/>
      <dgm:spPr/>
    </dgm:pt>
    <dgm:pt modelId="{39A95DF5-04B0-43BD-9771-A90E5FE350DF}" type="pres">
      <dgm:prSet presAssocID="{A7476718-B393-492D-A8E5-A3720C315562}" presName="composite" presStyleCnt="0"/>
      <dgm:spPr/>
    </dgm:pt>
    <dgm:pt modelId="{420A8239-7AED-4AB0-908E-6E272669F6A9}" type="pres">
      <dgm:prSet presAssocID="{A7476718-B393-492D-A8E5-A3720C315562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45056B-CD9B-4059-AB9C-86B8C49B6E62}" type="pres">
      <dgm:prSet presAssocID="{A7476718-B393-492D-A8E5-A3720C315562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DE8A2F-67BE-4A33-8B04-C257AA172DDE}" type="pres">
      <dgm:prSet presAssocID="{F945F620-8C9C-42F4-B736-9816DD8B3341}" presName="sp" presStyleCnt="0"/>
      <dgm:spPr/>
    </dgm:pt>
    <dgm:pt modelId="{F20D8B40-1DAF-4661-A31A-B5FF80B024BB}" type="pres">
      <dgm:prSet presAssocID="{D97BF2C5-FB17-4B76-A402-D8BEAAD05F1E}" presName="composite" presStyleCnt="0"/>
      <dgm:spPr/>
    </dgm:pt>
    <dgm:pt modelId="{AE15F480-BDEE-418D-B930-0549AD3EECB1}" type="pres">
      <dgm:prSet presAssocID="{D97BF2C5-FB17-4B76-A402-D8BEAAD05F1E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A82AB5-47EE-4BD1-87CB-05D65D7584D0}" type="pres">
      <dgm:prSet presAssocID="{D97BF2C5-FB17-4B76-A402-D8BEAAD05F1E}" presName="descendantText" presStyleLbl="alignAcc1" presStyleIdx="2" presStyleCnt="3" custLinFactNeighborX="13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F01E78D-28CA-486F-BF09-05B584F3CF24}" type="presOf" srcId="{A7476718-B393-492D-A8E5-A3720C315562}" destId="{420A8239-7AED-4AB0-908E-6E272669F6A9}" srcOrd="0" destOrd="0" presId="urn:microsoft.com/office/officeart/2005/8/layout/chevron2"/>
    <dgm:cxn modelId="{EA54780E-53A2-4A84-9730-6652D1B0078D}" type="presOf" srcId="{A03C0B7C-1F71-4E32-B7FC-D66AF599A410}" destId="{9DEB7F40-556C-4390-B584-65C54E6AC046}" srcOrd="0" destOrd="0" presId="urn:microsoft.com/office/officeart/2005/8/layout/chevron2"/>
    <dgm:cxn modelId="{D4DBD730-D31B-40FD-8773-C559F5B69A8B}" srcId="{A7476718-B393-492D-A8E5-A3720C315562}" destId="{6BEDC9AA-044B-4694-8FA0-8107459DC424}" srcOrd="0" destOrd="0" parTransId="{3B38031A-9ABE-4733-8E72-3039D4FCDAF4}" sibTransId="{F703A0FF-963B-42BD-8498-02A9F7CC2127}"/>
    <dgm:cxn modelId="{EB28713F-E407-407E-B49F-548FC6E3ECD6}" type="presOf" srcId="{6BEDC9AA-044B-4694-8FA0-8107459DC424}" destId="{8045056B-CD9B-4059-AB9C-86B8C49B6E62}" srcOrd="0" destOrd="0" presId="urn:microsoft.com/office/officeart/2005/8/layout/chevron2"/>
    <dgm:cxn modelId="{CA363811-A0BF-43AE-8A03-4B9F57FEEBC6}" type="presOf" srcId="{E4A7F104-563F-4CEF-BEF0-5C9E06846CBC}" destId="{1EECFA49-E099-49ED-B7B0-03C9F59B92DE}" srcOrd="0" destOrd="0" presId="urn:microsoft.com/office/officeart/2005/8/layout/chevron2"/>
    <dgm:cxn modelId="{FE1F37BE-9C28-4A17-B02B-2A4A143779E9}" type="presOf" srcId="{474E01CD-F9F2-47D5-9D2D-F4C63AEB8F65}" destId="{B1A82AB5-47EE-4BD1-87CB-05D65D7584D0}" srcOrd="0" destOrd="0" presId="urn:microsoft.com/office/officeart/2005/8/layout/chevron2"/>
    <dgm:cxn modelId="{F0086F9E-15FD-488E-A259-A55E9BD757DB}" type="presOf" srcId="{D97BF2C5-FB17-4B76-A402-D8BEAAD05F1E}" destId="{AE15F480-BDEE-418D-B930-0549AD3EECB1}" srcOrd="0" destOrd="0" presId="urn:microsoft.com/office/officeart/2005/8/layout/chevron2"/>
    <dgm:cxn modelId="{1245F3D1-8C4C-45BB-8313-55DB2DE890BA}" type="presOf" srcId="{331D6E7D-B326-4993-B69C-9AFA1C5BF96F}" destId="{50D2D7DE-5A40-4F1C-9143-D112BE76AF74}" srcOrd="0" destOrd="0" presId="urn:microsoft.com/office/officeart/2005/8/layout/chevron2"/>
    <dgm:cxn modelId="{6C296316-1F6B-4DBB-9D69-6DC8997B2ACE}" srcId="{A03C0B7C-1F71-4E32-B7FC-D66AF599A410}" destId="{E4A7F104-563F-4CEF-BEF0-5C9E06846CBC}" srcOrd="0" destOrd="0" parTransId="{4445BAA7-AF0A-488E-8182-51105959A806}" sibTransId="{9FA9F834-02A7-4993-8045-AFB708CBAD57}"/>
    <dgm:cxn modelId="{2A941FB6-2B04-4B59-983B-2011898B51E7}" srcId="{331D6E7D-B326-4993-B69C-9AFA1C5BF96F}" destId="{D97BF2C5-FB17-4B76-A402-D8BEAAD05F1E}" srcOrd="2" destOrd="0" parTransId="{A343B55A-28FE-49E5-8BEF-6F1CA1531B20}" sibTransId="{F9D69583-EB1E-46FA-AC0C-21D343351E50}"/>
    <dgm:cxn modelId="{A0428876-25B9-46E6-993C-2EBF8A4C3BD1}" srcId="{331D6E7D-B326-4993-B69C-9AFA1C5BF96F}" destId="{A7476718-B393-492D-A8E5-A3720C315562}" srcOrd="1" destOrd="0" parTransId="{676F2D61-F732-4402-839A-A0A891F48F7D}" sibTransId="{F945F620-8C9C-42F4-B736-9816DD8B3341}"/>
    <dgm:cxn modelId="{8A083C41-2A6F-48DC-B23F-85F910F31B96}" srcId="{D97BF2C5-FB17-4B76-A402-D8BEAAD05F1E}" destId="{474E01CD-F9F2-47D5-9D2D-F4C63AEB8F65}" srcOrd="0" destOrd="0" parTransId="{27197AF1-CFF0-415D-A907-C77738259D09}" sibTransId="{63736EB9-707C-4A47-B8A0-B1729CB5A782}"/>
    <dgm:cxn modelId="{EA9171B8-03B2-4B99-9639-46EE771E055A}" srcId="{331D6E7D-B326-4993-B69C-9AFA1C5BF96F}" destId="{A03C0B7C-1F71-4E32-B7FC-D66AF599A410}" srcOrd="0" destOrd="0" parTransId="{A705624F-24BD-4FD1-A3C7-1530254870D2}" sibTransId="{A9558C29-8676-41F9-B664-FEE6B3635049}"/>
    <dgm:cxn modelId="{A1FC062B-E04B-4999-8B82-53AA05510468}" type="presParOf" srcId="{50D2D7DE-5A40-4F1C-9143-D112BE76AF74}" destId="{8D9A0064-2DE8-41EA-992F-1C7D4E5341D1}" srcOrd="0" destOrd="0" presId="urn:microsoft.com/office/officeart/2005/8/layout/chevron2"/>
    <dgm:cxn modelId="{CADED8B9-D8DF-4F78-9AA7-E4013591D0F3}" type="presParOf" srcId="{8D9A0064-2DE8-41EA-992F-1C7D4E5341D1}" destId="{9DEB7F40-556C-4390-B584-65C54E6AC046}" srcOrd="0" destOrd="0" presId="urn:microsoft.com/office/officeart/2005/8/layout/chevron2"/>
    <dgm:cxn modelId="{6C87536F-4BE9-4119-AC7C-25BACA02EC48}" type="presParOf" srcId="{8D9A0064-2DE8-41EA-992F-1C7D4E5341D1}" destId="{1EECFA49-E099-49ED-B7B0-03C9F59B92DE}" srcOrd="1" destOrd="0" presId="urn:microsoft.com/office/officeart/2005/8/layout/chevron2"/>
    <dgm:cxn modelId="{A050D4A9-4697-4ACE-91F6-54990564F4CF}" type="presParOf" srcId="{50D2D7DE-5A40-4F1C-9143-D112BE76AF74}" destId="{F423717B-52BC-4D5E-ACD2-FC8FAA5AB549}" srcOrd="1" destOrd="0" presId="urn:microsoft.com/office/officeart/2005/8/layout/chevron2"/>
    <dgm:cxn modelId="{C25CCA06-A61B-4061-9D80-D47947B7D8AE}" type="presParOf" srcId="{50D2D7DE-5A40-4F1C-9143-D112BE76AF74}" destId="{39A95DF5-04B0-43BD-9771-A90E5FE350DF}" srcOrd="2" destOrd="0" presId="urn:microsoft.com/office/officeart/2005/8/layout/chevron2"/>
    <dgm:cxn modelId="{4E399243-1F14-4074-87C1-44DE86996965}" type="presParOf" srcId="{39A95DF5-04B0-43BD-9771-A90E5FE350DF}" destId="{420A8239-7AED-4AB0-908E-6E272669F6A9}" srcOrd="0" destOrd="0" presId="urn:microsoft.com/office/officeart/2005/8/layout/chevron2"/>
    <dgm:cxn modelId="{AB66BCEB-B58F-482F-B03A-C32F7E85ECFA}" type="presParOf" srcId="{39A95DF5-04B0-43BD-9771-A90E5FE350DF}" destId="{8045056B-CD9B-4059-AB9C-86B8C49B6E62}" srcOrd="1" destOrd="0" presId="urn:microsoft.com/office/officeart/2005/8/layout/chevron2"/>
    <dgm:cxn modelId="{6CD9CA9A-5437-4D38-8814-DE1EC6C63BFF}" type="presParOf" srcId="{50D2D7DE-5A40-4F1C-9143-D112BE76AF74}" destId="{F0DE8A2F-67BE-4A33-8B04-C257AA172DDE}" srcOrd="3" destOrd="0" presId="urn:microsoft.com/office/officeart/2005/8/layout/chevron2"/>
    <dgm:cxn modelId="{05DA193D-2F37-4F17-9E24-0F627C8FFEA6}" type="presParOf" srcId="{50D2D7DE-5A40-4F1C-9143-D112BE76AF74}" destId="{F20D8B40-1DAF-4661-A31A-B5FF80B024BB}" srcOrd="4" destOrd="0" presId="urn:microsoft.com/office/officeart/2005/8/layout/chevron2"/>
    <dgm:cxn modelId="{6733C8CB-9B02-44C3-A05F-11D528447026}" type="presParOf" srcId="{F20D8B40-1DAF-4661-A31A-B5FF80B024BB}" destId="{AE15F480-BDEE-418D-B930-0549AD3EECB1}" srcOrd="0" destOrd="0" presId="urn:microsoft.com/office/officeart/2005/8/layout/chevron2"/>
    <dgm:cxn modelId="{71DFF990-1667-458C-9AE0-969363FB289B}" type="presParOf" srcId="{F20D8B40-1DAF-4661-A31A-B5FF80B024BB}" destId="{B1A82AB5-47EE-4BD1-87CB-05D65D7584D0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EB7F40-556C-4390-B584-65C54E6AC046}">
      <dsp:nvSpPr>
        <dsp:cNvPr id="0" name=""/>
        <dsp:cNvSpPr/>
      </dsp:nvSpPr>
      <dsp:spPr>
        <a:xfrm rot="5400000">
          <a:off x="-224413" y="226530"/>
          <a:ext cx="1496092" cy="1047264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1</a:t>
          </a:r>
          <a:endParaRPr lang="ru-RU" sz="2900" kern="1200" dirty="0"/>
        </a:p>
      </dsp:txBody>
      <dsp:txXfrm rot="-5400000">
        <a:off x="1" y="525748"/>
        <a:ext cx="1047264" cy="448828"/>
      </dsp:txXfrm>
    </dsp:sp>
    <dsp:sp modelId="{1EECFA49-E099-49ED-B7B0-03C9F59B92DE}">
      <dsp:nvSpPr>
        <dsp:cNvPr id="0" name=""/>
        <dsp:cNvSpPr/>
      </dsp:nvSpPr>
      <dsp:spPr>
        <a:xfrm rot="5400000">
          <a:off x="4766156" y="-3716774"/>
          <a:ext cx="972460" cy="841024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0472" tIns="19685" rIns="19685" bIns="19685" numCol="1" spcCol="1270" anchor="ctr" anchorCtr="0">
          <a:noAutofit/>
        </a:bodyPr>
        <a:lstStyle/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100" kern="1200" dirty="0" smtClean="0">
              <a:latin typeface="Arial" panose="020B0604020202020204" pitchFamily="34" charset="0"/>
              <a:cs typeface="Arial" panose="020B0604020202020204" pitchFamily="34" charset="0"/>
            </a:rPr>
            <a:t>повторим прямую и косвенную речь,</a:t>
          </a:r>
          <a:endParaRPr lang="ru-RU" sz="31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1047265" y="49589"/>
        <a:ext cx="8362771" cy="877516"/>
      </dsp:txXfrm>
    </dsp:sp>
    <dsp:sp modelId="{420A8239-7AED-4AB0-908E-6E272669F6A9}">
      <dsp:nvSpPr>
        <dsp:cNvPr id="0" name=""/>
        <dsp:cNvSpPr/>
      </dsp:nvSpPr>
      <dsp:spPr>
        <a:xfrm rot="5400000">
          <a:off x="-224413" y="1527236"/>
          <a:ext cx="1496092" cy="1047264"/>
        </a:xfrm>
        <a:prstGeom prst="chevron">
          <a:avLst/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2</a:t>
          </a:r>
          <a:endParaRPr lang="ru-RU" sz="2900" kern="1200" dirty="0"/>
        </a:p>
      </dsp:txBody>
      <dsp:txXfrm rot="-5400000">
        <a:off x="1" y="1826454"/>
        <a:ext cx="1047264" cy="448828"/>
      </dsp:txXfrm>
    </dsp:sp>
    <dsp:sp modelId="{8045056B-CD9B-4059-AB9C-86B8C49B6E62}">
      <dsp:nvSpPr>
        <dsp:cNvPr id="0" name=""/>
        <dsp:cNvSpPr/>
      </dsp:nvSpPr>
      <dsp:spPr>
        <a:xfrm rot="5400000">
          <a:off x="4766156" y="-2416069"/>
          <a:ext cx="972460" cy="841024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0472" tIns="19685" rIns="19685" bIns="19685" numCol="1" spcCol="1270" anchor="ctr" anchorCtr="0">
          <a:noAutofit/>
        </a:bodyPr>
        <a:lstStyle/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100" kern="1200" dirty="0" smtClean="0">
              <a:latin typeface="Arial" panose="020B0604020202020204" pitchFamily="34" charset="0"/>
              <a:cs typeface="Arial" panose="020B0604020202020204" pitchFamily="34" charset="0"/>
            </a:rPr>
            <a:t>узнаем больше о знаках препинания при прямой и косвенной речи</a:t>
          </a:r>
          <a:r>
            <a:rPr lang="ru-RU" sz="3100" b="1" i="1" kern="1200" dirty="0" smtClean="0">
              <a:latin typeface="Arial" panose="020B0604020202020204" pitchFamily="34" charset="0"/>
              <a:cs typeface="Arial" panose="020B0604020202020204" pitchFamily="34" charset="0"/>
            </a:rPr>
            <a:t>,</a:t>
          </a:r>
          <a:endParaRPr lang="ru-RU" sz="31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1047265" y="1350294"/>
        <a:ext cx="8362771" cy="877516"/>
      </dsp:txXfrm>
    </dsp:sp>
    <dsp:sp modelId="{AE15F480-BDEE-418D-B930-0549AD3EECB1}">
      <dsp:nvSpPr>
        <dsp:cNvPr id="0" name=""/>
        <dsp:cNvSpPr/>
      </dsp:nvSpPr>
      <dsp:spPr>
        <a:xfrm rot="5400000">
          <a:off x="-224413" y="2827941"/>
          <a:ext cx="1496092" cy="1047264"/>
        </a:xfrm>
        <a:prstGeom prst="chevron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3</a:t>
          </a:r>
          <a:endParaRPr lang="ru-RU" sz="2900" kern="1200" dirty="0"/>
        </a:p>
      </dsp:txBody>
      <dsp:txXfrm rot="-5400000">
        <a:off x="1" y="3127159"/>
        <a:ext cx="1047264" cy="448828"/>
      </dsp:txXfrm>
    </dsp:sp>
    <dsp:sp modelId="{B1A82AB5-47EE-4BD1-87CB-05D65D7584D0}">
      <dsp:nvSpPr>
        <dsp:cNvPr id="0" name=""/>
        <dsp:cNvSpPr/>
      </dsp:nvSpPr>
      <dsp:spPr>
        <a:xfrm rot="5400000">
          <a:off x="4766156" y="-1115363"/>
          <a:ext cx="972460" cy="841024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0472" tIns="19685" rIns="19685" bIns="19685" numCol="1" spcCol="1270" anchor="ctr" anchorCtr="0">
          <a:noAutofit/>
        </a:bodyPr>
        <a:lstStyle/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100" kern="1200" dirty="0" smtClean="0">
              <a:latin typeface="Arial" panose="020B0604020202020204" pitchFamily="34" charset="0"/>
              <a:cs typeface="Arial" panose="020B0604020202020204" pitchFamily="34" charset="0"/>
            </a:rPr>
            <a:t>научимся правильно оформлять прямую речь в предложении.  </a:t>
          </a:r>
          <a:endParaRPr lang="ru-RU" sz="31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1047265" y="2651000"/>
        <a:ext cx="8362771" cy="8775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616" y="-123567"/>
            <a:ext cx="12410228" cy="7059826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42232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91700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37945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5772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9182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73970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6386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94306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62834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40956" y="1227437"/>
            <a:ext cx="8369644" cy="3188043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4400" baseline="0"/>
            </a:lvl1pPr>
          </a:lstStyle>
          <a:p>
            <a:r>
              <a:rPr lang="en-US" smtClean="0"/>
              <a:t>Fan nomi</a:t>
            </a:r>
            <a:br>
              <a:rPr lang="en-US" smtClean="0"/>
            </a:br>
            <a:r>
              <a:rPr lang="uz-Cyrl-UZ" smtClean="0"/>
              <a:t>№(</a:t>
            </a:r>
            <a:r>
              <a:rPr lang="en-US" smtClean="0"/>
              <a:t>Mavzu raqami)</a:t>
            </a:r>
            <a:br>
              <a:rPr lang="en-US" smtClean="0"/>
            </a:br>
            <a:r>
              <a:rPr lang="en-US" smtClean="0"/>
              <a:t>Mavzu</a:t>
            </a:r>
            <a:br>
              <a:rPr lang="en-US" smtClean="0"/>
            </a:br>
            <a:r>
              <a:rPr lang="en-US" smtClean="0"/>
              <a:t> </a:t>
            </a:r>
            <a:br>
              <a:rPr lang="en-US" smtClean="0"/>
            </a:b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40956" y="130432"/>
            <a:ext cx="24558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smtClean="0">
                <a:effectLst/>
              </a:rPr>
              <a:t>Temurbeklar maktabi</a:t>
            </a:r>
            <a:endParaRPr lang="ru-RU" sz="2000" b="1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490235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Kalit so’zlar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258668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 hasCustomPrompt="1"/>
          </p:nvPr>
        </p:nvSpPr>
        <p:spPr>
          <a:xfrm>
            <a:off x="1177925" y="1787525"/>
            <a:ext cx="9877425" cy="211721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So’zlar, So’zlar, So’zlar, So’zlar,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mtClean="0"/>
          </a:p>
          <a:p>
            <a:pPr lvl="0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4531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925" y="1787525"/>
            <a:ext cx="9877425" cy="4300538"/>
          </a:xfrm>
        </p:spPr>
        <p:txBody>
          <a:bodyPr/>
          <a:lstStyle>
            <a:lvl1pPr marL="514350" indent="-514350">
              <a:buFont typeface="+mj-lt"/>
              <a:buAutoNum type="arabicPeriod"/>
              <a:defRPr/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0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0239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36281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27070"/>
          </a:xfrm>
        </p:spPr>
        <p:txBody>
          <a:bodyPr>
            <a:normAutofit/>
          </a:bodyPr>
          <a:lstStyle>
            <a:lvl1pPr algn="l">
              <a:defRPr sz="6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бъект 9"/>
          <p:cNvSpPr>
            <a:spLocks noGrp="1"/>
          </p:cNvSpPr>
          <p:nvPr>
            <p:ph sz="quarter" idx="13"/>
          </p:nvPr>
        </p:nvSpPr>
        <p:spPr>
          <a:xfrm>
            <a:off x="1289050" y="1722395"/>
            <a:ext cx="9613900" cy="4546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69981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411" y="192132"/>
            <a:ext cx="10785389" cy="714030"/>
          </a:xfrm>
        </p:spPr>
        <p:txBody>
          <a:bodyPr>
            <a:normAutofit/>
          </a:bodyPr>
          <a:lstStyle>
            <a:lvl1pPr>
              <a:defRPr sz="3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568325" y="1038225"/>
            <a:ext cx="10785475" cy="5181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90827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27122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333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1A63E9-691C-42CE-B860-DED2385FF754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0"/>
            <a:ext cx="115330" cy="6858000"/>
          </a:xfrm>
          <a:prstGeom prst="rect">
            <a:avLst/>
          </a:prstGeom>
          <a:solidFill>
            <a:srgbClr val="F1D18A"/>
          </a:solidFill>
          <a:ln>
            <a:solidFill>
              <a:srgbClr val="F1D1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7751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3" r:id="rId2"/>
    <p:sldLayoutId id="2147483665" r:id="rId3"/>
    <p:sldLayoutId id="2147483666" r:id="rId4"/>
    <p:sldLayoutId id="2147483649" r:id="rId5"/>
    <p:sldLayoutId id="2147483661" r:id="rId6"/>
    <p:sldLayoutId id="2147483662" r:id="rId7"/>
    <p:sldLayoutId id="2147483652" r:id="rId8"/>
    <p:sldLayoutId id="2147483656" r:id="rId9"/>
    <p:sldLayoutId id="2147483650" r:id="rId10"/>
    <p:sldLayoutId id="2147483651" r:id="rId11"/>
    <p:sldLayoutId id="2147483653" r:id="rId12"/>
    <p:sldLayoutId id="2147483654" r:id="rId13"/>
    <p:sldLayoutId id="2147483655" r:id="rId14"/>
    <p:sldLayoutId id="2147483657" r:id="rId15"/>
    <p:sldLayoutId id="2147483658" r:id="rId16"/>
    <p:sldLayoutId id="2147483659" r:id="rId17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5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3245"/>
            <a:ext cx="12179916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39492" y="501296"/>
            <a:ext cx="8301430" cy="1028423"/>
          </a:xfrm>
          <a:prstGeom prst="rect">
            <a:avLst/>
          </a:prstGeom>
        </p:spPr>
        <p:txBody>
          <a:bodyPr vert="horz" wrap="square" lIns="0" tIns="30925" rIns="0" bIns="0" rtlCol="0">
            <a:spAutoFit/>
          </a:bodyPr>
          <a:lstStyle/>
          <a:p>
            <a:pPr marL="26894" algn="ctr">
              <a:spcBef>
                <a:spcPts val="241"/>
              </a:spcBef>
            </a:pPr>
            <a:r>
              <a:rPr lang="ru-RU" sz="7200" b="1" spc="-1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Русский язык</a:t>
            </a:r>
            <a:endParaRPr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89902" y="2466111"/>
            <a:ext cx="7337297" cy="2261252"/>
          </a:xfrm>
          <a:prstGeom prst="rect">
            <a:avLst/>
          </a:prstGeom>
        </p:spPr>
        <p:txBody>
          <a:bodyPr vert="horz" wrap="square" lIns="0" tIns="29583" rIns="0" bIns="0" rtlCol="0">
            <a:spAutoFit/>
          </a:bodyPr>
          <a:lstStyle/>
          <a:p>
            <a:pPr marL="12700"/>
            <a:r>
              <a:rPr lang="ru-RU" sz="4000" b="1" spc="-10" dirty="0" smtClean="0">
                <a:solidFill>
                  <a:srgbClr val="2365C7"/>
                </a:solidFill>
                <a:latin typeface="Arial"/>
                <a:cs typeface="Arial"/>
              </a:rPr>
              <a:t>Прямая и косвенная речь</a:t>
            </a:r>
          </a:p>
          <a:p>
            <a:pPr marL="33655" marR="616585">
              <a:spcBef>
                <a:spcPts val="1480"/>
              </a:spcBef>
            </a:pPr>
            <a:r>
              <a:rPr lang="ru-RU" sz="4000" b="1" spc="5" dirty="0" err="1" smtClean="0">
                <a:solidFill>
                  <a:srgbClr val="231F20"/>
                </a:solidFill>
                <a:latin typeface="Arial"/>
                <a:cs typeface="Arial"/>
              </a:rPr>
              <a:t>Мусурманова</a:t>
            </a:r>
            <a:r>
              <a:rPr lang="ru-RU" sz="4000" b="1" spc="5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</a:p>
          <a:p>
            <a:pPr marL="33655" marR="616585">
              <a:spcBef>
                <a:spcPts val="1480"/>
              </a:spcBef>
            </a:pPr>
            <a:r>
              <a:rPr lang="ru-RU" sz="4000" b="1" spc="5" dirty="0" smtClean="0">
                <a:solidFill>
                  <a:srgbClr val="231F20"/>
                </a:solidFill>
                <a:latin typeface="Arial"/>
                <a:cs typeface="Arial"/>
              </a:rPr>
              <a:t>Юлия Юрьевна</a:t>
            </a:r>
            <a:endParaRPr sz="37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74559" y="2561303"/>
            <a:ext cx="727760" cy="1808992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74559" y="4570275"/>
            <a:ext cx="727760" cy="138819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15"/>
          <p:cNvGrpSpPr/>
          <p:nvPr/>
        </p:nvGrpSpPr>
        <p:grpSpPr>
          <a:xfrm>
            <a:off x="732757" y="610825"/>
            <a:ext cx="988248" cy="9864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10"/>
          <p:cNvGrpSpPr/>
          <p:nvPr/>
        </p:nvGrpSpPr>
        <p:grpSpPr>
          <a:xfrm>
            <a:off x="10054681" y="367371"/>
            <a:ext cx="1906032" cy="1428760"/>
            <a:chOff x="4686759" y="212868"/>
            <a:chExt cx="634365" cy="634365"/>
          </a:xfrm>
        </p:grpSpPr>
        <p:sp>
          <p:nvSpPr>
            <p:cNvPr id="30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14"/>
          <p:cNvSpPr txBox="1"/>
          <p:nvPr/>
        </p:nvSpPr>
        <p:spPr>
          <a:xfrm>
            <a:off x="10421226" y="1115770"/>
            <a:ext cx="1172040" cy="504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3200" spc="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3200" spc="-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ласс</a:t>
            </a:r>
            <a:endParaRPr sz="320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object 13"/>
          <p:cNvSpPr txBox="1"/>
          <p:nvPr/>
        </p:nvSpPr>
        <p:spPr>
          <a:xfrm>
            <a:off x="10201299" y="435408"/>
            <a:ext cx="1466178" cy="69313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5"/>
              </a:spcBef>
            </a:pPr>
            <a:r>
              <a:rPr lang="ru-RU" sz="4400" b="1" spc="10" dirty="0" smtClean="0">
                <a:solidFill>
                  <a:srgbClr val="FFFFFF"/>
                </a:solidFill>
                <a:latin typeface="Arial"/>
                <a:cs typeface="Arial"/>
              </a:rPr>
              <a:t>11</a:t>
            </a:r>
            <a:endParaRPr sz="4400">
              <a:latin typeface="Arial"/>
              <a:cs typeface="Arial"/>
            </a:endParaRPr>
          </a:p>
        </p:txBody>
      </p:sp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3" cstate="print"/>
          <a:srcRect l="12727" r="10000" b="31364"/>
          <a:stretch>
            <a:fillRect/>
          </a:stretch>
        </p:blipFill>
        <p:spPr bwMode="auto">
          <a:xfrm>
            <a:off x="748145" y="422563"/>
            <a:ext cx="1427019" cy="1267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557347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28098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Проверьте!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38200" y="1048871"/>
            <a:ext cx="10080812" cy="5486400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Учитель объяснил: «Акбар, ты читаешь не то правило».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Учитель объяснил Акбару, что он  читает не то правило». 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Диктор объявил: «Начинаем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наш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концерт!»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Диктор объявил, что начинается концерт. 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4.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Мать пообещала: «Дети, сегодня я возьму вас в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зоопарк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».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Мать пообещала детям, что сегодня возьмет их в зоопарк. 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3" descr="D:\клипарт\школьники\деловые\wx10MWF9v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932930" y="2830421"/>
            <a:ext cx="1259070" cy="3704850"/>
          </a:xfrm>
          <a:prstGeom prst="rect">
            <a:avLst/>
          </a:prstGeom>
          <a:noFill/>
        </p:spPr>
      </p:pic>
      <p:sp>
        <p:nvSpPr>
          <p:cNvPr id="6" name="Стрелка вниз 5"/>
          <p:cNvSpPr/>
          <p:nvPr/>
        </p:nvSpPr>
        <p:spPr>
          <a:xfrm>
            <a:off x="4585448" y="1519519"/>
            <a:ext cx="484632" cy="65890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6589059" y="1402917"/>
            <a:ext cx="484632" cy="65890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5070080" y="2925890"/>
            <a:ext cx="484632" cy="65890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4383474" y="4572000"/>
            <a:ext cx="484632" cy="65890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>
            <a:off x="8171064" y="4571999"/>
            <a:ext cx="484632" cy="65890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16162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28098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Проверьте!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38200" y="1691154"/>
            <a:ext cx="9638211" cy="4306233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Подруга написала: «Я собираюсь поступать в университет». 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Подруга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написала,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что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она собирается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поступать в университет. 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6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Соседка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испугалась: «Ой! Я забыла ключи!»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Соседка испугалась, что забыла ключи. 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7.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Бабушка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удивилась: «Ну и ну! Вы пришли вовремя!»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Бабушка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удивилась,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что 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мы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пришли вовремя.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3" descr="D:\клипарт\школьники\деловые\wx10MWF9v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24606" y="2563145"/>
            <a:ext cx="1259070" cy="37048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38199" y="718457"/>
            <a:ext cx="9808029" cy="5458506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Если прямая речь выражает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просьбу или приказ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то при замене на косвенную речь употребляется союз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чтобы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Если возникают совпадения, вместо личных местоимений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он, она, они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употребляют указательные местоимения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тот, та, те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Смотритель попросил: «</a:t>
            </a:r>
            <a:r>
              <a:rPr lang="ru-RU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Дочка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, поставь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самовар!» 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Смотритель попросил </a:t>
            </a:r>
            <a:r>
              <a:rPr lang="ru-RU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дочку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чтобы </a:t>
            </a:r>
            <a:r>
              <a:rPr lang="ru-RU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она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поставила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самовар.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Он попросил гусара: «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Отдайте мне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по крайней мере бедную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мою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Дуню!»  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попросил гусара, чтобы </a:t>
            </a:r>
            <a:r>
              <a:rPr lang="ru-RU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тот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отдал ему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бедную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его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Дуню.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85451"/>
          </a:xfrm>
        </p:spPr>
        <p:txBody>
          <a:bodyPr/>
          <a:lstStyle/>
          <a:p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Упражнение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28916" y="1250576"/>
            <a:ext cx="9865659" cy="4830669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Горький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советовал: «Учитесь у всех, не подражайте никому».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Горький советовал,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чтобы мы учились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 не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подражали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никому.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«Не стыдись учиться в зрелом возрасте: лучше научиться поздно, чем никогда», - говорил Эзоп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Эзоп говорил,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что не нужно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стыдиться учиться в зрелом возрасте.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Эзоп советовал,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чтобы люди не стыдились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учиться в зрелом возрасте.</a:t>
            </a:r>
          </a:p>
        </p:txBody>
      </p:sp>
      <p:pic>
        <p:nvPicPr>
          <p:cNvPr id="1026" name="Picture 2" descr="Эзоп - Биографии - Великие Люд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6996" y="0"/>
            <a:ext cx="2225003" cy="2877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64209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38199" y="627016"/>
            <a:ext cx="10605248" cy="5141771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Если прямая речь содержит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частный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вопрос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(с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вопроси-тельным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словом), то вопросительное слово станет союзным словом в придаточном изъяснительном.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Чичиков спросил: «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Где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хозяин?» - Чичиков спросил,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где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хозяин.</a:t>
            </a:r>
          </a:p>
          <a:p>
            <a:pPr marL="0" lv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Если прямая речь содержит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общий вопрос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(без вопросительного слова), то в придаточном изъяснительном после слова, к которому задан вопрос, стоит частица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ли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Чичиков поинтересовался: «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Много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людей умерло?» - Чичиков поинтересовался, много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ли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людей умерло.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67553" y="236668"/>
            <a:ext cx="10957560" cy="6513756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2500" lnSpcReduction="20000"/>
          </a:bodyPr>
          <a:lstStyle/>
          <a:p>
            <a:pPr marL="0" lv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 научных исследованиях, статьях, документах для подтверждения мысли автора используют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цитаты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Это точная, дословная выдержка из чьего-либо сочинения или высказывания. Цитаты заключают в кавычки.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Цитаты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можно давать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-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как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прямую речь: Чехов говорил: «Краткость – сестра таланта».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как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косвенную речь: Чехов говорил, что «краткость – сестра таланта».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после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вводных слов: По словам Чехова, «краткость – сестра таланта».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как часть предложения: Рассказам Чехова свойственна краткость, «сестра таланта».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При цитировании отдельных строчек стихотворного текста кавычки не ставятся.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Любая книга — умный друг: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Чуть утомит, она смолкает;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Она безмолвно поучает,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С ней назидателен досуг.   (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Лопе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де Вега)</a:t>
            </a:r>
          </a:p>
          <a:p>
            <a:endParaRPr lang="ru-RU" dirty="0"/>
          </a:p>
        </p:txBody>
      </p:sp>
      <p:pic>
        <p:nvPicPr>
          <p:cNvPr id="4098" name="Picture 2" descr="Героическая драма Лопе де Вега «Овечий источник». | Лезвие Слова | Яндекс  Дзен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563" y="4685304"/>
            <a:ext cx="1323601" cy="176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5685" y="495756"/>
            <a:ext cx="4791891" cy="1110978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Мозговой штурм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2050" name="Picture 2" descr="D:\клипарт\школьники\деловые\yI9QmYjSbk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2007" y="2409895"/>
            <a:ext cx="1086347" cy="365127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801906" y="1267096"/>
            <a:ext cx="8570003" cy="5483327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lnSpcReduction="10000"/>
          </a:bodyPr>
          <a:lstStyle/>
          <a:p>
            <a:pPr marL="514350" indent="-514350">
              <a:buAutoNum type="arabicPeriod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Лев Толстой считал, что «Чехов – это Пушкин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в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прозе». </a:t>
            </a:r>
          </a:p>
          <a:p>
            <a:pPr marL="514350" indent="-51435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2. Сократ считал, что «есть только одно благо – знание, и только одно зло – невежество». </a:t>
            </a:r>
          </a:p>
          <a:p>
            <a:pPr marL="514350" indent="-51435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3. Римский политик Цицерон писал, что «дом, в котором нет книги, подобен телу, лишённому души». </a:t>
            </a:r>
          </a:p>
          <a:p>
            <a:pPr marL="514350" indent="-51435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4. Знаменитый фантаст Рей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Бредбери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предупреждал, что «непрочитанные книги мстят». </a:t>
            </a:r>
          </a:p>
          <a:p>
            <a:pPr marL="514350" indent="-51435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5 .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Айзек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Азимов уверял, что книгу «ничто не заменит в будущем, так же как ничто не могло заменить её в прошлом».</a:t>
            </a:r>
          </a:p>
          <a:p>
            <a:pPr marL="514350" indent="-514350">
              <a:buNone/>
            </a:pPr>
            <a:endParaRPr lang="ru-RU" dirty="0"/>
          </a:p>
        </p:txBody>
      </p:sp>
      <p:pic>
        <p:nvPicPr>
          <p:cNvPr id="8" name="Picture 3" descr="D:\клипарт\школьники\деловые\wx10MWF9v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45461" y="2786413"/>
            <a:ext cx="1259070" cy="37048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Задание для самостоятельной работы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39271" y="1812178"/>
            <a:ext cx="51816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Выполнить упражнение 7. Напишите по тексту диалог для школьного спектакля о случае с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Э.Резерфордом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основоположником ядерной физики.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Нобелевские лауреаты: Эрнест Резерфорд - Индикатор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0871" y="1583353"/>
            <a:ext cx="6386046" cy="4010438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10435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3371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58726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Сегодня на уроке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73717825"/>
              </p:ext>
            </p:extLst>
          </p:nvPr>
        </p:nvGraphicFramePr>
        <p:xfrm>
          <a:off x="587830" y="1463040"/>
          <a:ext cx="9457508" cy="41017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3" descr="D:\клипарт\школьники\деловые\0FZHMl7gO7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169050" y="2896497"/>
            <a:ext cx="1754778" cy="3451141"/>
          </a:xfrm>
          <a:prstGeom prst="rect">
            <a:avLst/>
          </a:prstGeom>
          <a:noFill/>
        </p:spPr>
      </p:pic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1217023" y="5498168"/>
            <a:ext cx="9757954" cy="9541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Чтение – это труд, творчество, самовоспитание твоих духовных сил, воли.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В.Сухомлинский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354103" y="504073"/>
            <a:ext cx="11573437" cy="3801292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Прямая речь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– это слова говорящего, которые автор передаёт без изменений. Прямая речь пишется с большой буквы и выделяется кавычками. Если слова автора стоят в конце предложения, то сказуемое всегда занимает первое место.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А.С. Пушкин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говорил: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«Чтение – вот лучшее учение».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[ ]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: «…».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«Чтение – вот лучшее учение», -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говорил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А.С. Пушкин. «    », -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[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«Чтение, -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говорил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А.С. Пушкин, – вот лучшее учение». 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«   , - [ ], -    ».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https://videouroki.net/videouroki/conspekty/rus5k/24-predlozheniya-s-pryamoj-rechyu.files/image010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37072" y="4602162"/>
            <a:ext cx="5214448" cy="2072958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0013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24087"/>
          </a:xfrm>
        </p:spPr>
        <p:txBody>
          <a:bodyPr/>
          <a:lstStyle/>
          <a:p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Упражнение 1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36494" y="1089212"/>
            <a:ext cx="11425518" cy="159903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Запишите высказывания известных людей как прямую речь разными способами. Используйте глаголы 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утверждать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gapirib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tasdiqlamoq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заявлять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bildirmoq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),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 считать, заметить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qayd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qilmoq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37882" y="2931459"/>
            <a:ext cx="8767483" cy="3792070"/>
          </a:xfrm>
        </p:spPr>
        <p:txBody>
          <a:bodyPr>
            <a:normAutofit lnSpcReduction="10000"/>
          </a:bodyPr>
          <a:lstStyle/>
          <a:p>
            <a:pPr marL="514350" indent="-514350">
              <a:buAutoNum type="arabicPeriod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каждом человеке – солнце. Только дайте ему светить. (Сократ)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Не гоняйся за счастьем: оно всегда в тебе самом. (Пифагор)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Счастье – как здоровье: когда его не замечаешь, значит, оно есть. (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И.С.Тургенев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Если каждый из нас сумеет сделать счастливым другого человека, на земле все будут счастливы. (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Ю.Никулин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Юрий Владимирович Никули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4198" y="2472204"/>
            <a:ext cx="2335493" cy="3269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64280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41161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Проверим!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0375" y="1358674"/>
            <a:ext cx="9011194" cy="4480560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1. «В каждом человеке – солнце, – утверждал Сократ. – Только дайте ему светить».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2. «Не гоняйся за счастьем: оно всегда в тебе самом», – заметил Пифагор. 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3. И.С.Тургенев считал: «Счастье – как здоровье: когда его не замечаешь, значит, оно есть».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4. «Если каждый из нас сумеет сделать счастливым другого человека,– заявлял Ю. Никулин, – на земле все будут счастливы». 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AutoShape 2" descr="Сократ | Воины и военная техника вики | Fando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Сократ | Воины и военная техника вики | Fandom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37169" t="15670" r="38566" b="31384"/>
          <a:stretch/>
        </p:blipFill>
        <p:spPr>
          <a:xfrm>
            <a:off x="9703466" y="312737"/>
            <a:ext cx="2222332" cy="2726297"/>
          </a:xfrm>
          <a:prstGeom prst="rect">
            <a:avLst/>
          </a:prstGeom>
        </p:spPr>
      </p:pic>
      <p:pic>
        <p:nvPicPr>
          <p:cNvPr id="1030" name="Picture 6" descr="532 до н.э. Пифагор основывает пифагорейскую школу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3466" y="3279037"/>
            <a:ext cx="2318684" cy="3444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67552" y="308515"/>
            <a:ext cx="10833848" cy="6113417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2500"/>
          </a:bodyPr>
          <a:lstStyle/>
          <a:p>
            <a:pPr marL="0" lvl="0" indent="0">
              <a:buNone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Косвенная речь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– слова говорящего, которые автор передаёт от своего имени с изменениями. Это сложноподчинённое предложение с придаточным изъяснительным. При замене прямой речи косвенной 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изменяются личные и притяжательные местоимения и личные формы глагола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Обращения становятся дополнениями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в главной части.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Если прямая речь –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повествовательное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предложение, в косвенной речи употребляется союз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что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или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будто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Стендаль считал: «Умение вести разговор – это талант». 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[]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: «    ».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Стендаль считал,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что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умение вести разговор – это талант.  [], (что).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Барон Мюнхгаузен рассказывал: «</a:t>
            </a:r>
            <a:r>
              <a:rPr lang="ru-RU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Друзья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! Можно полететь на Луну из пушки. 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Барон Мюнхгаузен рассказывал </a:t>
            </a:r>
            <a:r>
              <a:rPr lang="ru-RU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друзьям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будто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можно полететь на Луну из пушки.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37534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Упражнение 2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94446" y="1301190"/>
            <a:ext cx="11465859" cy="16975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Прочитайте слова литературных персонажей. Назовите автора и произведение. Передайте слова героев книг с помощью косвенной речи, употребляя союзы 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что, будто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и глаголы речи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4434" y="2891116"/>
            <a:ext cx="9991165" cy="3133165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Как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бы чего не вышло! (учитель гимназии Беликов)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Булки родятся на дереве. (генерал)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Один за всех и все за одного! (д'Артаньян)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Осёл умеет читать. (ходжа Насреддин).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Красить забор – это удовольствие. (Том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Сойер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Чудеса надо делать своими руками (Грей)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pic>
        <p:nvPicPr>
          <p:cNvPr id="3074" name="Picture 2" descr="Мушкетер шляпа - векторные изображения, Мушкетер шляпа картинки |  Depositphoto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69" r="53891"/>
          <a:stretch/>
        </p:blipFill>
        <p:spPr bwMode="auto">
          <a:xfrm>
            <a:off x="10011333" y="2370836"/>
            <a:ext cx="1848972" cy="4173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30319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49721"/>
          </a:xfrm>
        </p:spPr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Проверьте!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38200" y="1319349"/>
            <a:ext cx="7796349" cy="4857614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1. Учитель гимназии Беликов повторял, как бы чего не вышло! 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2. Генерал считал, что булки родятся на дереве. 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Д’Артаньян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воскликнул, что один за всех и все за одного! 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4. Ходжа Насреддин сказал, будто осёл умеет читать.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5. Том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Сойер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заявил, будто красить забор – это удовольствие.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Рассказ Приключения Тома Сойера, Марк Твен - читать для детей онлайн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644"/>
          <a:stretch/>
        </p:blipFill>
        <p:spPr bwMode="auto">
          <a:xfrm>
            <a:off x="8771760" y="42998"/>
            <a:ext cx="3257007" cy="3372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Повесть о том, как один мужик двух генералов прокормил — ТОП КНИГ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0159" y="3737680"/>
            <a:ext cx="3248608" cy="2360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6302188" cy="724087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Упражнение 3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84094" y="1317813"/>
            <a:ext cx="10609730" cy="2259106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Передайте чужие слова в виде косвенной речи, изменяя местоимения и глаголы. 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Образец. Отец сказал: «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Ребята! Я привезу ваши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книги вечером». – Отец сказал 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ребятам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что 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он привезёт наши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книги вечером. </a:t>
            </a: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2012" y="3805520"/>
            <a:ext cx="10865224" cy="2460812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Сестра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крикнула: «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Малика! Мы идём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театр!»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Сестра крикнула Малик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что 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они идут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театр.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5" name="Стрелка вниз 4"/>
          <p:cNvSpPr/>
          <p:nvPr/>
        </p:nvSpPr>
        <p:spPr>
          <a:xfrm>
            <a:off x="4235824" y="4235824"/>
            <a:ext cx="484632" cy="65890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>
            <a:off x="6064624" y="4235823"/>
            <a:ext cx="484632" cy="65890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433567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335</TotalTime>
  <Words>1322</Words>
  <Application>Microsoft Office PowerPoint</Application>
  <PresentationFormat>Широкоэкранный</PresentationFormat>
  <Paragraphs>108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Тема Office</vt:lpstr>
      <vt:lpstr>Русский язык</vt:lpstr>
      <vt:lpstr>Сегодня на уроке</vt:lpstr>
      <vt:lpstr>Презентация PowerPoint</vt:lpstr>
      <vt:lpstr>Упражнение 1</vt:lpstr>
      <vt:lpstr>Проверим!</vt:lpstr>
      <vt:lpstr>Презентация PowerPoint</vt:lpstr>
      <vt:lpstr>Упражнение 2</vt:lpstr>
      <vt:lpstr>Проверьте!</vt:lpstr>
      <vt:lpstr>Упражнение 3</vt:lpstr>
      <vt:lpstr>Проверьте!</vt:lpstr>
      <vt:lpstr>Проверьте!</vt:lpstr>
      <vt:lpstr>Презентация PowerPoint</vt:lpstr>
      <vt:lpstr>Упражнение 4</vt:lpstr>
      <vt:lpstr>Презентация PowerPoint</vt:lpstr>
      <vt:lpstr>Презентация PowerPoint</vt:lpstr>
      <vt:lpstr>Мозговой штурм</vt:lpstr>
      <vt:lpstr>Задание для самостоятельной работы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Хамидов Вахид</dc:creator>
  <cp:lastModifiedBy>Ulia</cp:lastModifiedBy>
  <cp:revision>47</cp:revision>
  <dcterms:created xsi:type="dcterms:W3CDTF">2018-08-03T11:59:51Z</dcterms:created>
  <dcterms:modified xsi:type="dcterms:W3CDTF">2021-03-30T04:18:06Z</dcterms:modified>
</cp:coreProperties>
</file>