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70" r:id="rId4"/>
    <p:sldId id="280" r:id="rId5"/>
    <p:sldId id="268" r:id="rId6"/>
    <p:sldId id="282" r:id="rId7"/>
    <p:sldId id="278" r:id="rId8"/>
    <p:sldId id="283" r:id="rId9"/>
    <p:sldId id="284" r:id="rId10"/>
    <p:sldId id="285" r:id="rId11"/>
    <p:sldId id="290" r:id="rId12"/>
    <p:sldId id="286" r:id="rId13"/>
    <p:sldId id="287" r:id="rId14"/>
    <p:sldId id="271" r:id="rId15"/>
    <p:sldId id="261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E2795-7980-4B8E-AD44-6EE078B68FE9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248ACE44-A6C1-4F43-9C4E-AB72B55ECCB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Факт</a:t>
          </a:r>
        </a:p>
        <a:p>
          <a:r>
            <a:rPr lang="ru-RU" dirty="0" smtClean="0">
              <a:latin typeface="Arial" pitchFamily="34" charset="0"/>
              <a:cs typeface="Arial" pitchFamily="34" charset="0"/>
            </a:rPr>
            <a:t>Ночь, улица, фонарь, аптека …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DBB12A5-1219-413C-8C8F-F7688BAE5E59}" type="parTrans" cxnId="{C2B888BB-E80D-469D-A63A-0D133EB22EAA}">
      <dgm:prSet/>
      <dgm:spPr/>
      <dgm:t>
        <a:bodyPr/>
        <a:lstStyle/>
        <a:p>
          <a:endParaRPr lang="ru-RU"/>
        </a:p>
      </dgm:t>
    </dgm:pt>
    <dgm:pt modelId="{2D55C4F8-A803-45CE-8EF5-028BA7A0A652}" type="sibTrans" cxnId="{C2B888BB-E80D-469D-A63A-0D133EB22EAA}">
      <dgm:prSet/>
      <dgm:spPr/>
      <dgm:t>
        <a:bodyPr/>
        <a:lstStyle/>
        <a:p>
          <a:endParaRPr lang="ru-RU"/>
        </a:p>
      </dgm:t>
    </dgm:pt>
    <dgm:pt modelId="{6E500A4F-E1CB-41D7-80D2-7A0862AD664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Оценка факта</a:t>
          </a:r>
        </a:p>
        <a:p>
          <a:r>
            <a:rPr lang="ru-RU" dirty="0" smtClean="0">
              <a:latin typeface="Arial" pitchFamily="34" charset="0"/>
              <a:cs typeface="Arial" pitchFamily="34" charset="0"/>
            </a:rPr>
            <a:t>бессмысленный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7FB42AE-83D6-4925-A4B9-C36CC788A145}" type="parTrans" cxnId="{BEFFE4CB-86FD-4310-8642-889004C3614B}">
      <dgm:prSet/>
      <dgm:spPr/>
      <dgm:t>
        <a:bodyPr/>
        <a:lstStyle/>
        <a:p>
          <a:endParaRPr lang="ru-RU"/>
        </a:p>
      </dgm:t>
    </dgm:pt>
    <dgm:pt modelId="{16337C88-53E3-4588-B7FA-A9520AB81736}" type="sibTrans" cxnId="{BEFFE4CB-86FD-4310-8642-889004C3614B}">
      <dgm:prSet/>
      <dgm:spPr/>
      <dgm:t>
        <a:bodyPr/>
        <a:lstStyle/>
        <a:p>
          <a:endParaRPr lang="ru-RU"/>
        </a:p>
      </dgm:t>
    </dgm:pt>
    <dgm:pt modelId="{B1605706-B031-49E5-B737-EBD601236B8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Вывод</a:t>
          </a:r>
        </a:p>
        <a:p>
          <a:r>
            <a:rPr lang="ru-RU" dirty="0" smtClean="0">
              <a:latin typeface="Arial" pitchFamily="34" charset="0"/>
              <a:cs typeface="Arial" pitchFamily="34" charset="0"/>
            </a:rPr>
            <a:t>…исхода нет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01BDF3A-D475-4243-9858-796506B3F142}" type="parTrans" cxnId="{186C1CBF-33E9-4242-BCEA-52A979D0A2CF}">
      <dgm:prSet/>
      <dgm:spPr/>
      <dgm:t>
        <a:bodyPr/>
        <a:lstStyle/>
        <a:p>
          <a:endParaRPr lang="ru-RU"/>
        </a:p>
      </dgm:t>
    </dgm:pt>
    <dgm:pt modelId="{EBD4DA53-7FE2-43F8-BFA9-5BE9E5746D37}" type="sibTrans" cxnId="{186C1CBF-33E9-4242-BCEA-52A979D0A2CF}">
      <dgm:prSet/>
      <dgm:spPr/>
      <dgm:t>
        <a:bodyPr/>
        <a:lstStyle/>
        <a:p>
          <a:endParaRPr lang="ru-RU"/>
        </a:p>
      </dgm:t>
    </dgm:pt>
    <dgm:pt modelId="{A1FF3ADA-C40F-4C76-9424-6AF75FBF7D3C}" type="pres">
      <dgm:prSet presAssocID="{8CDE2795-7980-4B8E-AD44-6EE078B68FE9}" presName="arrowDiagram" presStyleCnt="0">
        <dgm:presLayoutVars>
          <dgm:chMax val="5"/>
          <dgm:dir/>
          <dgm:resizeHandles val="exact"/>
        </dgm:presLayoutVars>
      </dgm:prSet>
      <dgm:spPr/>
    </dgm:pt>
    <dgm:pt modelId="{DDBDA8DC-5B93-4679-B6A7-B76AE658CEED}" type="pres">
      <dgm:prSet presAssocID="{8CDE2795-7980-4B8E-AD44-6EE078B68FE9}" presName="arrow" presStyleLbl="bgShp" presStyleIdx="0" presStyleCnt="1"/>
      <dgm:spPr/>
    </dgm:pt>
    <dgm:pt modelId="{5376FE71-5D82-40F2-A52D-68CFA5BEBBB7}" type="pres">
      <dgm:prSet presAssocID="{8CDE2795-7980-4B8E-AD44-6EE078B68FE9}" presName="arrowDiagram3" presStyleCnt="0"/>
      <dgm:spPr/>
    </dgm:pt>
    <dgm:pt modelId="{F3ECC2F3-252C-4A16-BD9C-F6AA9F9C04B2}" type="pres">
      <dgm:prSet presAssocID="{248ACE44-A6C1-4F43-9C4E-AB72B55ECCBE}" presName="bullet3a" presStyleLbl="node1" presStyleIdx="0" presStyleCnt="3"/>
      <dgm:spPr/>
    </dgm:pt>
    <dgm:pt modelId="{0A1FC31C-BE39-432F-8E7D-86ADB5FD0E45}" type="pres">
      <dgm:prSet presAssocID="{248ACE44-A6C1-4F43-9C4E-AB72B55ECCBE}" presName="textBox3a" presStyleLbl="revTx" presStyleIdx="0" presStyleCnt="3" custScaleX="312170">
        <dgm:presLayoutVars>
          <dgm:bulletEnabled val="1"/>
        </dgm:presLayoutVars>
      </dgm:prSet>
      <dgm:spPr/>
    </dgm:pt>
    <dgm:pt modelId="{1E86EA65-0178-4BF3-A039-AE68D5B9FD68}" type="pres">
      <dgm:prSet presAssocID="{6E500A4F-E1CB-41D7-80D2-7A0862AD6644}" presName="bullet3b" presStyleLbl="node1" presStyleIdx="1" presStyleCnt="3"/>
      <dgm:spPr/>
    </dgm:pt>
    <dgm:pt modelId="{283B0905-5F83-488F-9724-6CD010B7A1A5}" type="pres">
      <dgm:prSet presAssocID="{6E500A4F-E1CB-41D7-80D2-7A0862AD6644}" presName="textBox3b" presStyleLbl="revTx" presStyleIdx="1" presStyleCnt="3" custScaleX="252714" custScaleY="55504" custLinFactNeighborX="58041" custLinFactNeighborY="-9364">
        <dgm:presLayoutVars>
          <dgm:bulletEnabled val="1"/>
        </dgm:presLayoutVars>
      </dgm:prSet>
      <dgm:spPr/>
    </dgm:pt>
    <dgm:pt modelId="{99C38C97-4E30-4804-8490-69B069399C4D}" type="pres">
      <dgm:prSet presAssocID="{B1605706-B031-49E5-B737-EBD601236B85}" presName="bullet3c" presStyleLbl="node1" presStyleIdx="2" presStyleCnt="3"/>
      <dgm:spPr/>
    </dgm:pt>
    <dgm:pt modelId="{2CD2D64D-D1C7-42C6-B819-3617186A8E6F}" type="pres">
      <dgm:prSet presAssocID="{B1605706-B031-49E5-B737-EBD601236B85}" presName="textBox3c" presStyleLbl="revTx" presStyleIdx="2" presStyleCnt="3" custScaleX="190535" custScaleY="44625" custLinFactNeighborX="53238" custLinFactNeighborY="-1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9DF0C-2DB7-48D7-A4C5-C3891F7FAA4C}" type="presOf" srcId="{8CDE2795-7980-4B8E-AD44-6EE078B68FE9}" destId="{A1FF3ADA-C40F-4C76-9424-6AF75FBF7D3C}" srcOrd="0" destOrd="0" presId="urn:microsoft.com/office/officeart/2005/8/layout/arrow2"/>
    <dgm:cxn modelId="{D5E76A41-8BD7-4847-8D5A-81DD61FD86F3}" type="presOf" srcId="{248ACE44-A6C1-4F43-9C4E-AB72B55ECCBE}" destId="{0A1FC31C-BE39-432F-8E7D-86ADB5FD0E45}" srcOrd="0" destOrd="0" presId="urn:microsoft.com/office/officeart/2005/8/layout/arrow2"/>
    <dgm:cxn modelId="{6F3F6099-BBBD-48EB-A462-E35F40700439}" type="presOf" srcId="{6E500A4F-E1CB-41D7-80D2-7A0862AD6644}" destId="{283B0905-5F83-488F-9724-6CD010B7A1A5}" srcOrd="0" destOrd="0" presId="urn:microsoft.com/office/officeart/2005/8/layout/arrow2"/>
    <dgm:cxn modelId="{BEFFE4CB-86FD-4310-8642-889004C3614B}" srcId="{8CDE2795-7980-4B8E-AD44-6EE078B68FE9}" destId="{6E500A4F-E1CB-41D7-80D2-7A0862AD6644}" srcOrd="1" destOrd="0" parTransId="{A7FB42AE-83D6-4925-A4B9-C36CC788A145}" sibTransId="{16337C88-53E3-4588-B7FA-A9520AB81736}"/>
    <dgm:cxn modelId="{DAA5D828-7867-4439-A5E9-198EE61A9D4F}" type="presOf" srcId="{B1605706-B031-49E5-B737-EBD601236B85}" destId="{2CD2D64D-D1C7-42C6-B819-3617186A8E6F}" srcOrd="0" destOrd="0" presId="urn:microsoft.com/office/officeart/2005/8/layout/arrow2"/>
    <dgm:cxn modelId="{186C1CBF-33E9-4242-BCEA-52A979D0A2CF}" srcId="{8CDE2795-7980-4B8E-AD44-6EE078B68FE9}" destId="{B1605706-B031-49E5-B737-EBD601236B85}" srcOrd="2" destOrd="0" parTransId="{901BDF3A-D475-4243-9858-796506B3F142}" sibTransId="{EBD4DA53-7FE2-43F8-BFA9-5BE9E5746D37}"/>
    <dgm:cxn modelId="{C2B888BB-E80D-469D-A63A-0D133EB22EAA}" srcId="{8CDE2795-7980-4B8E-AD44-6EE078B68FE9}" destId="{248ACE44-A6C1-4F43-9C4E-AB72B55ECCBE}" srcOrd="0" destOrd="0" parTransId="{0DBB12A5-1219-413C-8C8F-F7688BAE5E59}" sibTransId="{2D55C4F8-A803-45CE-8EF5-028BA7A0A652}"/>
    <dgm:cxn modelId="{606E8327-E38F-4BD6-A108-584636734EEB}" type="presParOf" srcId="{A1FF3ADA-C40F-4C76-9424-6AF75FBF7D3C}" destId="{DDBDA8DC-5B93-4679-B6A7-B76AE658CEED}" srcOrd="0" destOrd="0" presId="urn:microsoft.com/office/officeart/2005/8/layout/arrow2"/>
    <dgm:cxn modelId="{9F34ED4F-9AEB-4163-AED5-BF7F88915056}" type="presParOf" srcId="{A1FF3ADA-C40F-4C76-9424-6AF75FBF7D3C}" destId="{5376FE71-5D82-40F2-A52D-68CFA5BEBBB7}" srcOrd="1" destOrd="0" presId="urn:microsoft.com/office/officeart/2005/8/layout/arrow2"/>
    <dgm:cxn modelId="{EF7B8498-ADE7-4BD1-8635-EA993272D3DA}" type="presParOf" srcId="{5376FE71-5D82-40F2-A52D-68CFA5BEBBB7}" destId="{F3ECC2F3-252C-4A16-BD9C-F6AA9F9C04B2}" srcOrd="0" destOrd="0" presId="urn:microsoft.com/office/officeart/2005/8/layout/arrow2"/>
    <dgm:cxn modelId="{9CBD9431-6FFC-4EF3-A872-362F7CB3BEC4}" type="presParOf" srcId="{5376FE71-5D82-40F2-A52D-68CFA5BEBBB7}" destId="{0A1FC31C-BE39-432F-8E7D-86ADB5FD0E45}" srcOrd="1" destOrd="0" presId="urn:microsoft.com/office/officeart/2005/8/layout/arrow2"/>
    <dgm:cxn modelId="{5DAE9642-A6B5-4C6C-85BE-0C56A3E78DB7}" type="presParOf" srcId="{5376FE71-5D82-40F2-A52D-68CFA5BEBBB7}" destId="{1E86EA65-0178-4BF3-A039-AE68D5B9FD68}" srcOrd="2" destOrd="0" presId="urn:microsoft.com/office/officeart/2005/8/layout/arrow2"/>
    <dgm:cxn modelId="{C99C5A85-6ED1-4B4E-BB1E-71C1D452AAFB}" type="presParOf" srcId="{5376FE71-5D82-40F2-A52D-68CFA5BEBBB7}" destId="{283B0905-5F83-488F-9724-6CD010B7A1A5}" srcOrd="3" destOrd="0" presId="urn:microsoft.com/office/officeart/2005/8/layout/arrow2"/>
    <dgm:cxn modelId="{AC5D144C-3AEB-4142-A03C-9C95CCE1CF35}" type="presParOf" srcId="{5376FE71-5D82-40F2-A52D-68CFA5BEBBB7}" destId="{99C38C97-4E30-4804-8490-69B069399C4D}" srcOrd="4" destOrd="0" presId="urn:microsoft.com/office/officeart/2005/8/layout/arrow2"/>
    <dgm:cxn modelId="{9144CFED-84A8-4BCD-9355-94EBE215ADA6}" type="presParOf" srcId="{5376FE71-5D82-40F2-A52D-68CFA5BEBBB7}" destId="{2CD2D64D-D1C7-42C6-B819-3617186A8E6F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7102" y="2479965"/>
            <a:ext cx="9890716" cy="3915551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Александр Блок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Ночь, улица, фонарь, аптека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…»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lnSpc>
                <a:spcPts val="1960"/>
              </a:lnSpc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lnSpc>
                <a:spcPts val="1960"/>
              </a:lnSpc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000" dirty="0" smtClean="0">
              <a:latin typeface="Arial"/>
              <a:cs typeface="Arial"/>
            </a:endParaRPr>
          </a:p>
          <a:p>
            <a:pPr marL="38996">
              <a:spcBef>
                <a:spcPts val="233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644430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722" y="4558146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592" y="4449543"/>
            <a:ext cx="2008638" cy="186416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 стихотворения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810490" y="1797916"/>
          <a:ext cx="1064721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 descr="ÐÐ°ÑÑÐ¸Ð½ÐºÐ¸ Ð¿Ð¾ Ð·Ð°Ð¿ÑÐ¾ÑÑ Ð½Ð¾ÑÑ ÑÐ»Ð¸ÑÐ° ÑÐ¾Ð½Ð°ÑÑ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259" y="1476465"/>
            <a:ext cx="3280759" cy="30718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90107" y="1440873"/>
            <a:ext cx="479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 звуки прекратились… Разве вы не слышите, что никаких звуков нет?»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398" y="564862"/>
            <a:ext cx="5673437" cy="435133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 как я не принадлежу себе, я разучился писать стихи и думать о стихах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Поэт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умирает, потому что дышать ему больше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нечем.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Похороны А.Блока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3008" y="5120986"/>
            <a:ext cx="44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Похороны Александра Бл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9193" y="1673947"/>
            <a:ext cx="5947280" cy="39648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3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если иначе?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8090" y="1413164"/>
            <a:ext cx="5687291" cy="52370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Повторяется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все в другом порядке. Как отражение в зеркале! Какое слово стало последним в строке? Это ради ритма или имеет особый смысл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первой картинке все было логично: ночь, смотрим на улицу, видим фонарь и аптеку в свете фонаря.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второй картинке ночь и ледяная рябь канала рядом, это «страшное». Но аптека, улица – признаки жизни человека. А фонарь, пусть тускло и бессмысленно, но светит!</a:t>
            </a:r>
          </a:p>
          <a:p>
            <a:endParaRPr lang="ru-RU" dirty="0"/>
          </a:p>
        </p:txBody>
      </p:sp>
      <p:pic>
        <p:nvPicPr>
          <p:cNvPr id="5" name="Picture 6" descr="ÐÐ°ÑÑÐ¸Ð½ÐºÐ¸ Ð¿Ð¾ Ð·Ð°Ð¿ÑÐ¾ÑÑ Ð½Ð¾ÑÑ ÑÐ»Ð¸ÑÐ° ÑÐ¾Ð½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9781" y="427672"/>
            <a:ext cx="3854722" cy="57820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04309" cy="1596448"/>
          </a:xfrm>
        </p:spPr>
        <p:txBody>
          <a:bodyPr>
            <a:normAutofit/>
          </a:bodyPr>
          <a:lstStyle/>
          <a:p>
            <a:r>
              <a:rPr lang="ru-RU" dirty="0" smtClean="0"/>
              <a:t>Выход всегда есть. </a:t>
            </a:r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 smtClean="0"/>
              <a:t>свет.</a:t>
            </a:r>
          </a:p>
          <a:p>
            <a:endParaRPr lang="ru-RU" dirty="0"/>
          </a:p>
        </p:txBody>
      </p:sp>
      <p:pic>
        <p:nvPicPr>
          <p:cNvPr id="35842" name="Picture 2" descr="У истоков мысли. &quot;Ницшеанство&quot; Горького. Часть 2 : sobteo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9720" y="290944"/>
            <a:ext cx="4667389" cy="61514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843" name="Picture 3" descr="D:\клипарт\рыцарь\0_54f66_5d29814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414" y="738908"/>
            <a:ext cx="35179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952" y="401782"/>
            <a:ext cx="5965961" cy="6276109"/>
          </a:xfrm>
          <a:noFill/>
          <a:ln>
            <a:solidFill>
              <a:schemeClr val="accent1"/>
            </a:solidFill>
          </a:ln>
          <a:effectLst/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я хочу безумно жить: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 сущее — увековечить,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Безличное —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вочеловечить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Несбывшееся — воплотить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душит жизни сон тяжелый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Пусть задыхаюсь в этом сне…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может юноша весёлый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грядущем скажет обо мне…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Простим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угрюмство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разве это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Сокрытый двигатель его?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весь - дитя добра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света,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весь – свободы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торжество.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ÐÐ°ÑÑÐ¸Ð½ÐºÐ¸ Ð¿Ð¾ Ð·Ð°Ð¿ÑÐ¾ÑÑ ÐÐ»Ð¾Ðº ÐÐ»ÐµÐºÑÐ°Ð½Ð´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979" y="627016"/>
            <a:ext cx="3935313" cy="59435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е\Учительская деятельность\школа\учебник 11 класс\11 класс ЮЮ в печать\фото литер\А.А.Б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324" y="207819"/>
            <a:ext cx="1718185" cy="211727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6756" y="697477"/>
            <a:ext cx="4194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Мы умираем,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 </a:t>
            </a:r>
            <a:r>
              <a:rPr lang="ru-RU" sz="3200" b="1" dirty="0" smtClean="0">
                <a:solidFill>
                  <a:srgbClr val="002060"/>
                </a:solidFill>
              </a:rPr>
              <a:t>искусство остаётся…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Первая книга]. Блок, А. [автограф] Стихи о прекрасной даме / обл. В. ... |  Аукционы | Аукционный дом «Литфонд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7" y="2471365"/>
            <a:ext cx="2895600" cy="35794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Книга: &quot;Лирика&quot; - Александр Блок. Купить книгу, читать рецензии | ISBN  978-5-9951-3513-5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955" y="2563092"/>
            <a:ext cx="2345317" cy="35606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50" name="AutoShape 6" descr="Книга &quot;Предчувствую тебя…&quot; Блок А А - купить книгу в интернет-магазине  «Москва» ISBN: 978-5-227-08844-4, 101403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Книга &quot;Предчувствую тебя…&quot; Блок А А - купить книгу в интернет-магазине  «Москва» ISBN: 978-5-227-08844-4, 1014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903" y="2517947"/>
            <a:ext cx="2296679" cy="35529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54" name="Picture 10" descr="Книга &quot;Балаганчик&quot; – купить книгу с быстрой доставкой в интернет-магазине  OZ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2163" y="2507673"/>
            <a:ext cx="2436755" cy="36437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37509" y="1506970"/>
            <a:ext cx="5181600" cy="206750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 учебника.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Выучить стихотворение наизусть.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9336" y="2001980"/>
            <a:ext cx="1342591" cy="395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1897" y="365125"/>
            <a:ext cx="6361612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Александр Александрович Блок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i="1" dirty="0" smtClean="0"/>
              <a:t>Блока я считаю не только величайшим поэтом первой четверти XX в., но и человеком-эпохой, то есть самым характерным представителем своего времени.</a:t>
            </a:r>
          </a:p>
          <a:p>
            <a:pPr algn="r">
              <a:buNone/>
            </a:pPr>
            <a:r>
              <a:rPr lang="ru-RU" sz="3200" dirty="0" smtClean="0"/>
              <a:t>А. А. Ахматова</a:t>
            </a:r>
            <a:endParaRPr lang="ru-RU" sz="3200" dirty="0"/>
          </a:p>
        </p:txBody>
      </p:sp>
      <p:pic>
        <p:nvPicPr>
          <p:cNvPr id="1026" name="Picture 2" descr="D:\Маме\Учительская деятельность\школа\учебник 11 класс\11 класс ЮЮ в печать\фото литер\maxresdefault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7834" y="528470"/>
            <a:ext cx="4444246" cy="57955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2069"/>
            <a:ext cx="6815046" cy="9013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«Ночь, улица, фонарь, аптека…»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ÐÐ°ÑÑÐ¸Ð½ÐºÐ¸ Ð¿Ð¾ Ð·Ð°Ð¿ÑÐ¾ÑÑ Ð½Ð¾ÑÑ ÑÐ»Ð¸ÑÐ° ÑÐ¾Ð½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968" y="1292019"/>
            <a:ext cx="6610986" cy="49582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929154" y="1345474"/>
            <a:ext cx="3916482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«Если вы любите мои стихи, преодолейте их яд, прочтите в них        о будущем»</a:t>
            </a:r>
          </a:p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А.Блок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9338" y="5826034"/>
            <a:ext cx="23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октября 1912 года.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6309" y="925079"/>
            <a:ext cx="5133110" cy="51432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Блок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принимал жизнь такой,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она есть. Но иногда его стихотворения носили совсем другой характер. Третий том стихотворений Блока открывал цикл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«Страшный мир»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рослушаете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небольшое стихотворение.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Постарайтесь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понять, что хотел сказать нам поэт об окружающем мире.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От «Несвоевременных мыслей» к «Жизни Клима Самгина». Часть I: sobteo — 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7730" y="429491"/>
            <a:ext cx="6338454" cy="42256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клипарт\рыцарь\0_54f66_5d29814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2068" y="1422400"/>
            <a:ext cx="35179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024052" cy="9274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Словарная работа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079" y="1683327"/>
            <a:ext cx="6044338" cy="264523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>бессмысленный – </a:t>
            </a:r>
            <a:r>
              <a:rPr lang="en-US" sz="3200" dirty="0" smtClean="0"/>
              <a:t>ma</a:t>
            </a:r>
            <a:r>
              <a:rPr lang="ru-RU" sz="3200" dirty="0" smtClean="0"/>
              <a:t>’</a:t>
            </a:r>
            <a:r>
              <a:rPr lang="en-US" sz="3200" dirty="0" err="1" smtClean="0"/>
              <a:t>nosi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ru-RU" sz="3200" dirty="0" smtClean="0"/>
              <a:t>’</a:t>
            </a:r>
            <a:r>
              <a:rPr lang="en-US" sz="3200" dirty="0" smtClean="0"/>
              <a:t>q</a:t>
            </a:r>
            <a:endParaRPr lang="ru-RU" sz="3200" dirty="0" smtClean="0"/>
          </a:p>
          <a:p>
            <a:r>
              <a:rPr lang="ru-RU" sz="3200" dirty="0" smtClean="0"/>
              <a:t>тусклый – </a:t>
            </a:r>
            <a:r>
              <a:rPr lang="en-US" sz="3200" dirty="0" err="1" smtClean="0"/>
              <a:t>xira</a:t>
            </a:r>
            <a:endParaRPr lang="ru-RU" sz="3200" dirty="0" smtClean="0"/>
          </a:p>
          <a:p>
            <a:r>
              <a:rPr lang="ru-RU" sz="3200" dirty="0" smtClean="0"/>
              <a:t>рябь – </a:t>
            </a:r>
            <a:r>
              <a:rPr lang="en-US" sz="3200" dirty="0" err="1" smtClean="0"/>
              <a:t>jimirlash</a:t>
            </a:r>
            <a:endParaRPr lang="ru-RU" sz="3200" dirty="0" smtClean="0"/>
          </a:p>
          <a:p>
            <a:r>
              <a:rPr lang="ru-RU" sz="3200" dirty="0" smtClean="0"/>
              <a:t>исход – </a:t>
            </a:r>
            <a:r>
              <a:rPr lang="en-US" sz="3200" dirty="0" err="1" smtClean="0"/>
              <a:t>iloj</a:t>
            </a:r>
            <a:r>
              <a:rPr lang="ru-RU" sz="3200" dirty="0" smtClean="0"/>
              <a:t>, </a:t>
            </a:r>
            <a:r>
              <a:rPr lang="en-US" sz="3200" dirty="0" err="1" smtClean="0"/>
              <a:t>chora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5" name="Picture 6" descr="ÐÐ°ÑÑÐ¸Ð½ÐºÐ¸ Ð¿Ð¾ Ð·Ð°Ð¿ÑÐ¾ÑÑ Ð½Ð¾ÑÑ ÑÐ»Ð¸ÑÐ° ÑÐ¾Ð½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9781" y="427672"/>
            <a:ext cx="3854722" cy="57820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5128" y="5438894"/>
            <a:ext cx="18473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498764"/>
            <a:ext cx="6310745" cy="5678199"/>
          </a:xfrm>
        </p:spPr>
        <p:txBody>
          <a:bodyPr>
            <a:normAutofit/>
          </a:bodyPr>
          <a:lstStyle/>
          <a:p>
            <a:r>
              <a:rPr lang="ru-RU" b="1" dirty="0" smtClean="0"/>
              <a:t>* * </a:t>
            </a:r>
            <a:r>
              <a:rPr lang="ru-RU" b="1" dirty="0" smtClean="0"/>
              <a:t>*</a:t>
            </a:r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Ночь, улица, фонарь, аптека,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Бессмысленный и тусклый свет.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Живи ещё хоть четверть века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Всё будет так. Исхода нет.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Умрёшь — начнёшь опять сначала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повторится всё, как встарь: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Ночь, ледяная рябь канала,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Аптека, улица, фонарь.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10 октября 1912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83927" y="4475018"/>
            <a:ext cx="5347855" cy="1992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Хорошо ли, если все повторяется?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это плохо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повторяется ли?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8" descr="ÐÐ°ÑÑÐ¸Ð½ÐºÐ¸ Ð¿Ð¾ Ð·Ð°Ð¿ÑÐ¾ÑÑ Ð½Ð¾ÑÑ ÑÐ»Ð¸ÑÐ° ÑÐ¾Ð½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532" y="562065"/>
            <a:ext cx="3779523" cy="35388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4855" y="858982"/>
            <a:ext cx="5922818" cy="53478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  <a:tabLst>
                <a:tab pos="3768725" algn="l"/>
              </a:tabLst>
            </a:pPr>
            <a:r>
              <a:rPr lang="ru-RU" sz="7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Ночь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улица, фонарь,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аптека,</a:t>
            </a:r>
          </a:p>
          <a:p>
            <a:pPr>
              <a:lnSpc>
                <a:spcPct val="170000"/>
              </a:lnSpc>
              <a:buNone/>
              <a:tabLst>
                <a:tab pos="3768725" algn="l"/>
              </a:tabLst>
            </a:pP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Бессмысленный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тусклый свет. </a:t>
            </a:r>
            <a:endParaRPr lang="ru-RU" sz="1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  <a:tabLst>
                <a:tab pos="3768725" algn="l"/>
              </a:tabLst>
            </a:pPr>
            <a:endParaRPr lang="ru-RU" sz="1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2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ессоюзное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сложное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предложение из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пяти назывных. </a:t>
            </a:r>
            <a:endParaRPr lang="ru-RU" sz="1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200" dirty="0" smtClean="0">
                <a:latin typeface="Arial" pitchFamily="34" charset="0"/>
                <a:cs typeface="Arial" pitchFamily="34" charset="0"/>
              </a:rPr>
              <a:t>Первые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четыре - только из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существительных,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без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определений.</a:t>
            </a:r>
          </a:p>
          <a:p>
            <a:r>
              <a:rPr lang="ru-RU" sz="11200" dirty="0" smtClean="0">
                <a:latin typeface="Arial" pitchFamily="34" charset="0"/>
                <a:cs typeface="Arial" pitchFamily="34" charset="0"/>
              </a:rPr>
              <a:t> Дана неподвижная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картина. Это зарисовка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города, в 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котором нет надежды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1200" dirty="0"/>
          </a:p>
        </p:txBody>
      </p:sp>
      <p:pic>
        <p:nvPicPr>
          <p:cNvPr id="17412" name="Picture 4" descr="ÐÐ°ÑÑÐ¸Ð½ÐºÐ¸ Ð¿Ð¾ Ð·Ð°Ð¿ÑÐ¾ÑÑ Ð±Ð»Ð¾Ðº Ð½Ð¾ÑÑ ÑÐ»Ð¸ÑÐ° ÑÐ¾Ð½Ð°ÑÑ Ð°Ð¿Ñ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6668" y="376518"/>
            <a:ext cx="5330333" cy="607658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4855" y="858982"/>
            <a:ext cx="5922818" cy="5181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  <a:tabLst>
                <a:tab pos="376872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Ночь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ледяная рябь канала,</a:t>
            </a:r>
          </a:p>
          <a:p>
            <a:pPr>
              <a:lnSpc>
                <a:spcPct val="170000"/>
              </a:lnSpc>
              <a:buNone/>
              <a:tabLst>
                <a:tab pos="3768725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Аптека, улица, фонарь. </a:t>
            </a:r>
          </a:p>
          <a:p>
            <a:pPr>
              <a:lnSpc>
                <a:spcPct val="170000"/>
              </a:lnSpc>
              <a:buNone/>
              <a:tabLst>
                <a:tab pos="3768725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нового появилось в картине города?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движение?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вижение успокаивает или страшит?</a:t>
            </a:r>
          </a:p>
        </p:txBody>
      </p:sp>
      <p:pic>
        <p:nvPicPr>
          <p:cNvPr id="4" name="Picture 2" descr="ÐÐ°ÑÑÐ¸Ð½ÐºÐ¸ Ð¿Ð¾ Ð·Ð°Ð¿ÑÐ¾ÑÑ Ð±Ð»Ð¾Ðº Ð½Ð¾ÑÑ ÑÐ»Ð¸ÑÐ° ÑÐ¾Ð½Ð°ÑÑ Ð°Ð¿Ñ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1786" y="486592"/>
            <a:ext cx="5192824" cy="37667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125" y="592571"/>
            <a:ext cx="6657109" cy="28849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Умрёшь — начнёшь опять сначала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повторится всё, как встарь: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Ночь, ледяная рябь канала,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Аптека, улица, фонарь.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218" y="3214255"/>
            <a:ext cx="7024255" cy="33528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Найдите антитезу в этой строфе.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Какое слово – самое страшное?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Ночь, ледяная, аптека, фонарь…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Повторится.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Какое слово – ключевое в этой строфе, связывает начало и концовку?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Почему поэт использует глаголы 2-го лица?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Уличный фонарь Duwi Lester 24140 9 IP44 купить по цене 1129.0 руб. в ОБ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20" r="14647"/>
          <a:stretch>
            <a:fillRect/>
          </a:stretch>
        </p:blipFill>
        <p:spPr bwMode="auto">
          <a:xfrm>
            <a:off x="10764982" y="215755"/>
            <a:ext cx="1427018" cy="5567147"/>
          </a:xfrm>
          <a:prstGeom prst="rect">
            <a:avLst/>
          </a:prstGeom>
          <a:noFill/>
        </p:spPr>
      </p:pic>
      <p:pic>
        <p:nvPicPr>
          <p:cNvPr id="32772" name="Picture 4" descr="Великая французская буржуазная революция: причины, цели, этапы и результ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483" y="2020359"/>
            <a:ext cx="4070061" cy="30684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483</Words>
  <Application>Microsoft Office PowerPoint</Application>
  <PresentationFormat>Произвольный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Русский язык</vt:lpstr>
      <vt:lpstr>Александр Александрович Блок</vt:lpstr>
      <vt:lpstr>«Ночь, улица, фонарь, аптека…» </vt:lpstr>
      <vt:lpstr>Слайд 4</vt:lpstr>
      <vt:lpstr>Словарная работа</vt:lpstr>
      <vt:lpstr>Слайд 6</vt:lpstr>
      <vt:lpstr>Слайд 7</vt:lpstr>
      <vt:lpstr>Слайд 8</vt:lpstr>
      <vt:lpstr>Слайд 9</vt:lpstr>
      <vt:lpstr>Композиция стихотворения</vt:lpstr>
      <vt:lpstr>Слайд 11</vt:lpstr>
      <vt:lpstr>А если иначе?</vt:lpstr>
      <vt:lpstr>Слайд 13</vt:lpstr>
      <vt:lpstr>О, я хочу безумно жить: Всё сущее — увековечить, Безличное — вочеловечить, Несбывшееся — воплотить!  Пусть душит жизни сон тяжелый Пусть задыхаюсь в этом сне… Быть может юноша весёлый В грядущем скажет обо мне…   Простим угрюмство - разве это Сокрытый двигатель его? Он весь - дитя добра и света, Он весь – свободы торжество. </vt:lpstr>
      <vt:lpstr>Слайд 15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84</cp:revision>
  <dcterms:created xsi:type="dcterms:W3CDTF">2018-08-03T11:59:51Z</dcterms:created>
  <dcterms:modified xsi:type="dcterms:W3CDTF">2020-09-18T10:47:42Z</dcterms:modified>
</cp:coreProperties>
</file>