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62" r:id="rId4"/>
    <p:sldId id="280" r:id="rId5"/>
    <p:sldId id="264" r:id="rId6"/>
    <p:sldId id="281" r:id="rId7"/>
    <p:sldId id="267" r:id="rId8"/>
    <p:sldId id="282" r:id="rId9"/>
    <p:sldId id="283" r:id="rId10"/>
    <p:sldId id="268" r:id="rId11"/>
    <p:sldId id="284" r:id="rId12"/>
    <p:sldId id="285" r:id="rId13"/>
    <p:sldId id="266" r:id="rId14"/>
    <p:sldId id="286" r:id="rId15"/>
    <p:sldId id="265" r:id="rId16"/>
    <p:sldId id="277" r:id="rId17"/>
    <p:sldId id="269" r:id="rId18"/>
    <p:sldId id="288" r:id="rId19"/>
    <p:sldId id="275" r:id="rId20"/>
    <p:sldId id="289" r:id="rId21"/>
    <p:sldId id="273" r:id="rId22"/>
    <p:sldId id="287" r:id="rId23"/>
    <p:sldId id="29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повторим односоставные предложения,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больше о неопределённо-личных предложениях,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89CD738F-0663-4A15-93E2-F625AD00AD1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CAC7DA6-B7DC-451F-87F2-1A8814785DA6}" type="parTrans" cxnId="{ED5E10CE-0E7E-4282-946C-FC07BCD052A9}">
      <dgm:prSet/>
      <dgm:spPr/>
      <dgm:t>
        <a:bodyPr/>
        <a:lstStyle/>
        <a:p>
          <a:endParaRPr lang="ru-RU"/>
        </a:p>
      </dgm:t>
    </dgm:pt>
    <dgm:pt modelId="{1F4AEC5D-D54A-40D2-B24F-C46F171C5CDF}" type="sibTrans" cxnId="{ED5E10CE-0E7E-4282-946C-FC07BCD052A9}">
      <dgm:prSet/>
      <dgm:spPr/>
      <dgm:t>
        <a:bodyPr/>
        <a:lstStyle/>
        <a:p>
          <a:endParaRPr lang="ru-RU"/>
        </a:p>
      </dgm:t>
    </dgm:pt>
    <dgm:pt modelId="{D337724B-08E2-440A-80FF-922F940834E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больше о безличных предложениях</a:t>
          </a:r>
          <a:r>
            <a:rPr lang="ru-RU" dirty="0" smtClean="0"/>
            <a:t>.</a:t>
          </a:r>
          <a:endParaRPr lang="ru-RU" dirty="0"/>
        </a:p>
      </dgm:t>
    </dgm:pt>
    <dgm:pt modelId="{E7BFB14E-BF42-45FD-9B30-44D05404AF9B}" type="parTrans" cxnId="{E339A93A-1C08-455C-9CE2-E49D7E284638}">
      <dgm:prSet/>
      <dgm:spPr/>
      <dgm:t>
        <a:bodyPr/>
        <a:lstStyle/>
        <a:p>
          <a:endParaRPr lang="ru-RU"/>
        </a:p>
      </dgm:t>
    </dgm:pt>
    <dgm:pt modelId="{9684F3EB-6513-450C-98CB-92BA9E565FB5}" type="sibTrans" cxnId="{E339A93A-1C08-455C-9CE2-E49D7E284638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1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39901-B2A4-48CD-B87D-E6D0B2AC5946}" type="pres">
      <dgm:prSet presAssocID="{F9D69583-EB1E-46FA-AC0C-21D343351E50}" presName="sp" presStyleCnt="0"/>
      <dgm:spPr/>
    </dgm:pt>
    <dgm:pt modelId="{C89B4CA7-BA39-46E1-842B-3B03DD5E9965}" type="pres">
      <dgm:prSet presAssocID="{89CD738F-0663-4A15-93E2-F625AD00AD1D}" presName="composite" presStyleCnt="0"/>
      <dgm:spPr/>
    </dgm:pt>
    <dgm:pt modelId="{6B709CFA-2526-49CD-B16F-AE6D8F6C2367}" type="pres">
      <dgm:prSet presAssocID="{89CD738F-0663-4A15-93E2-F625AD00AD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83FF6-2849-412F-9307-91166B68713E}" type="pres">
      <dgm:prSet presAssocID="{89CD738F-0663-4A15-93E2-F625AD00AD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E10CE-0E7E-4282-946C-FC07BCD052A9}" srcId="{331D6E7D-B326-4993-B69C-9AFA1C5BF96F}" destId="{89CD738F-0663-4A15-93E2-F625AD00AD1D}" srcOrd="2" destOrd="0" parTransId="{9CAC7DA6-B7DC-451F-87F2-1A8814785DA6}" sibTransId="{1F4AEC5D-D54A-40D2-B24F-C46F171C5CDF}"/>
    <dgm:cxn modelId="{2A941FB6-2B04-4B59-983B-2011898B51E7}" srcId="{331D6E7D-B326-4993-B69C-9AFA1C5BF96F}" destId="{D97BF2C5-FB17-4B76-A402-D8BEAAD05F1E}" srcOrd="1" destOrd="0" parTransId="{A343B55A-28FE-49E5-8BEF-6F1CA1531B20}" sibTransId="{F9D69583-EB1E-46FA-AC0C-21D343351E50}"/>
    <dgm:cxn modelId="{35DF5006-FDAB-4D99-B4E8-5462A0AB1C82}" type="presOf" srcId="{331D6E7D-B326-4993-B69C-9AFA1C5BF96F}" destId="{50D2D7DE-5A40-4F1C-9143-D112BE76AF74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128F1EA8-AFF5-4BEF-B522-17F6F27127E1}" type="presOf" srcId="{A03C0B7C-1F71-4E32-B7FC-D66AF599A410}" destId="{9DEB7F40-556C-4390-B584-65C54E6AC046}" srcOrd="0" destOrd="0" presId="urn:microsoft.com/office/officeart/2005/8/layout/chevron2"/>
    <dgm:cxn modelId="{57A8B376-0225-4C5B-A56C-9474A64565AA}" type="presOf" srcId="{E4A7F104-563F-4CEF-BEF0-5C9E06846CBC}" destId="{1EECFA49-E099-49ED-B7B0-03C9F59B92DE}" srcOrd="0" destOrd="0" presId="urn:microsoft.com/office/officeart/2005/8/layout/chevron2"/>
    <dgm:cxn modelId="{E339A93A-1C08-455C-9CE2-E49D7E284638}" srcId="{89CD738F-0663-4A15-93E2-F625AD00AD1D}" destId="{D337724B-08E2-440A-80FF-922F940834E1}" srcOrd="0" destOrd="0" parTransId="{E7BFB14E-BF42-45FD-9B30-44D05404AF9B}" sibTransId="{9684F3EB-6513-450C-98CB-92BA9E565FB5}"/>
    <dgm:cxn modelId="{73FA813F-FE61-494C-897C-871DA514FF33}" type="presOf" srcId="{D337724B-08E2-440A-80FF-922F940834E1}" destId="{56C83FF6-2849-412F-9307-91166B68713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0D23EBD3-8781-4E48-BE75-FFC60E9E4B31}" type="presOf" srcId="{D97BF2C5-FB17-4B76-A402-D8BEAAD05F1E}" destId="{AE15F480-BDEE-418D-B930-0549AD3EECB1}" srcOrd="0" destOrd="0" presId="urn:microsoft.com/office/officeart/2005/8/layout/chevron2"/>
    <dgm:cxn modelId="{B2EE3BFD-83CF-4856-BE1E-D24785F46360}" type="presOf" srcId="{474E01CD-F9F2-47D5-9D2D-F4C63AEB8F65}" destId="{B1A82AB5-47EE-4BD1-87CB-05D65D7584D0}" srcOrd="0" destOrd="0" presId="urn:microsoft.com/office/officeart/2005/8/layout/chevron2"/>
    <dgm:cxn modelId="{1EFA4610-29A3-4BB2-BDE2-2E67A209E928}" type="presOf" srcId="{89CD738F-0663-4A15-93E2-F625AD00AD1D}" destId="{6B709CFA-2526-49CD-B16F-AE6D8F6C2367}" srcOrd="0" destOrd="0" presId="urn:microsoft.com/office/officeart/2005/8/layout/chevron2"/>
    <dgm:cxn modelId="{BE94296C-7136-4E82-BFBC-0765A994236E}" type="presParOf" srcId="{50D2D7DE-5A40-4F1C-9143-D112BE76AF74}" destId="{8D9A0064-2DE8-41EA-992F-1C7D4E5341D1}" srcOrd="0" destOrd="0" presId="urn:microsoft.com/office/officeart/2005/8/layout/chevron2"/>
    <dgm:cxn modelId="{DC83D631-9D91-494B-BEE4-6A8847866DFB}" type="presParOf" srcId="{8D9A0064-2DE8-41EA-992F-1C7D4E5341D1}" destId="{9DEB7F40-556C-4390-B584-65C54E6AC046}" srcOrd="0" destOrd="0" presId="urn:microsoft.com/office/officeart/2005/8/layout/chevron2"/>
    <dgm:cxn modelId="{77E43655-F016-4DB3-93EF-0A02524127EF}" type="presParOf" srcId="{8D9A0064-2DE8-41EA-992F-1C7D4E5341D1}" destId="{1EECFA49-E099-49ED-B7B0-03C9F59B92DE}" srcOrd="1" destOrd="0" presId="urn:microsoft.com/office/officeart/2005/8/layout/chevron2"/>
    <dgm:cxn modelId="{DF1021D4-7DD8-4AF3-B1E4-689C0FBD6A29}" type="presParOf" srcId="{50D2D7DE-5A40-4F1C-9143-D112BE76AF74}" destId="{F423717B-52BC-4D5E-ACD2-FC8FAA5AB549}" srcOrd="1" destOrd="0" presId="urn:microsoft.com/office/officeart/2005/8/layout/chevron2"/>
    <dgm:cxn modelId="{92B7A2DC-9284-43AB-AA82-D11E7EC3F60F}" type="presParOf" srcId="{50D2D7DE-5A40-4F1C-9143-D112BE76AF74}" destId="{F20D8B40-1DAF-4661-A31A-B5FF80B024BB}" srcOrd="2" destOrd="0" presId="urn:microsoft.com/office/officeart/2005/8/layout/chevron2"/>
    <dgm:cxn modelId="{13ACD85C-CEC9-458D-9266-35C4A1F6F2F1}" type="presParOf" srcId="{F20D8B40-1DAF-4661-A31A-B5FF80B024BB}" destId="{AE15F480-BDEE-418D-B930-0549AD3EECB1}" srcOrd="0" destOrd="0" presId="urn:microsoft.com/office/officeart/2005/8/layout/chevron2"/>
    <dgm:cxn modelId="{74C6D58B-20BF-4CC4-AA80-922575636C67}" type="presParOf" srcId="{F20D8B40-1DAF-4661-A31A-B5FF80B024BB}" destId="{B1A82AB5-47EE-4BD1-87CB-05D65D7584D0}" srcOrd="1" destOrd="0" presId="urn:microsoft.com/office/officeart/2005/8/layout/chevron2"/>
    <dgm:cxn modelId="{CC36D2B6-906F-4F22-8E18-BE0D2583E84E}" type="presParOf" srcId="{50D2D7DE-5A40-4F1C-9143-D112BE76AF74}" destId="{AE039901-B2A4-48CD-B87D-E6D0B2AC5946}" srcOrd="3" destOrd="0" presId="urn:microsoft.com/office/officeart/2005/8/layout/chevron2"/>
    <dgm:cxn modelId="{2E681555-A1F2-4A5B-A57D-342FA72067EA}" type="presParOf" srcId="{50D2D7DE-5A40-4F1C-9143-D112BE76AF74}" destId="{C89B4CA7-BA39-46E1-842B-3B03DD5E9965}" srcOrd="4" destOrd="0" presId="urn:microsoft.com/office/officeart/2005/8/layout/chevron2"/>
    <dgm:cxn modelId="{F2F8EC23-8195-4D4A-B299-19F0D493ADF8}" type="presParOf" srcId="{C89B4CA7-BA39-46E1-842B-3B03DD5E9965}" destId="{6B709CFA-2526-49CD-B16F-AE6D8F6C2367}" srcOrd="0" destOrd="0" presId="urn:microsoft.com/office/officeart/2005/8/layout/chevron2"/>
    <dgm:cxn modelId="{F6AC9D19-23FC-4A0E-91C9-608804455C0E}" type="presParOf" srcId="{C89B4CA7-BA39-46E1-842B-3B03DD5E9965}" destId="{56C83FF6-2849-412F-9307-91166B68713E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5210" y="2335024"/>
            <a:ext cx="6219264" cy="367702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dirty="0" smtClean="0">
                <a:solidFill>
                  <a:srgbClr val="002060"/>
                </a:solidFill>
              </a:rPr>
              <a:t>Неопределённо-личные предложения. Безличные предложения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 descr="D:\клипарт\космос\0_55cd8_f6898ec7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3970" y="2267493"/>
            <a:ext cx="3391263" cy="410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4" y="365126"/>
            <a:ext cx="7079672" cy="881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4652" y="1470156"/>
            <a:ext cx="6779821" cy="311569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Знай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больше, 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говори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меньше.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Час упустишь, годом не наверстать.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Семь раз отмерь, один раз отрежь.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Поспешишь – людей насмешишь.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Не спеши языком, торопись делом.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Репродукции картин - Ефошкин Сергей Николаевич - Семь раз отмерь, один раз  отреж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190500"/>
            <a:ext cx="3943350" cy="66675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02927" cy="8263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Запомните пословицы!</a:t>
            </a:r>
            <a:endParaRPr lang="ru-RU" dirty="0"/>
          </a:p>
        </p:txBody>
      </p:sp>
      <p:pic>
        <p:nvPicPr>
          <p:cNvPr id="5" name="Picture 2" descr="Семь раз отмерь, один раз отреж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44" t="6329" r="2906" b="15388"/>
          <a:stretch>
            <a:fillRect/>
          </a:stretch>
        </p:blipFill>
        <p:spPr bwMode="auto">
          <a:xfrm>
            <a:off x="3352802" y="845127"/>
            <a:ext cx="5161936" cy="2424545"/>
          </a:xfrm>
          <a:prstGeom prst="rect">
            <a:avLst/>
          </a:prstGeom>
          <a:noFill/>
        </p:spPr>
      </p:pic>
      <p:pic>
        <p:nvPicPr>
          <p:cNvPr id="38914" name="Picture 2" descr="Семь раз отмерь, один раз отрежь или методы проб и ошибок! — Ford Focus  Hatchback, 2.0 л., 2007 года на DRI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160" y="3551228"/>
            <a:ext cx="4261604" cy="2988117"/>
          </a:xfrm>
          <a:prstGeom prst="rect">
            <a:avLst/>
          </a:prstGeom>
          <a:noFill/>
        </p:spPr>
      </p:pic>
      <p:pic>
        <p:nvPicPr>
          <p:cNvPr id="38916" name="Picture 4" descr="Викторина по книге Михаила Пегова &quot;Семь раз отмерь&quot; - Серия &quot;Настя и  Никита&quot; - Проверь себя - ВИКТОРИНЫ ОН-ЛАЙН - Викторины сказочн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84" y="1408690"/>
            <a:ext cx="2665274" cy="3398837"/>
          </a:xfrm>
          <a:prstGeom prst="rect">
            <a:avLst/>
          </a:prstGeom>
          <a:noFill/>
        </p:spPr>
      </p:pic>
      <p:pic>
        <p:nvPicPr>
          <p:cNvPr id="38918" name="Picture 6" descr="Как нарисовать пословицу: семь раз отмерь - один раз отрежь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6690" y="983673"/>
            <a:ext cx="3394364" cy="4388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02927" cy="8263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Запомните пословицы!</a:t>
            </a:r>
            <a:endParaRPr lang="ru-RU" dirty="0"/>
          </a:p>
        </p:txBody>
      </p:sp>
      <p:pic>
        <p:nvPicPr>
          <p:cNvPr id="39938" name="Picture 2" descr="Не спеши языком, торопись делом"/>
          <p:cNvPicPr>
            <a:picLocks noChangeAspect="1" noChangeArrowheads="1"/>
          </p:cNvPicPr>
          <p:nvPr/>
        </p:nvPicPr>
        <p:blipFill>
          <a:blip r:embed="rId2"/>
          <a:srcRect l="16128" t="7339" r="13133" b="11853"/>
          <a:stretch>
            <a:fillRect/>
          </a:stretch>
        </p:blipFill>
        <p:spPr bwMode="auto">
          <a:xfrm>
            <a:off x="415636" y="3893126"/>
            <a:ext cx="4096615" cy="2632364"/>
          </a:xfrm>
          <a:prstGeom prst="rect">
            <a:avLst/>
          </a:prstGeom>
          <a:noFill/>
        </p:spPr>
      </p:pic>
      <p:pic>
        <p:nvPicPr>
          <p:cNvPr id="39940" name="Picture 4" descr="Поспешишь — людей насмешиш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109" t="2794" r="22508" b="12863"/>
          <a:stretch>
            <a:fillRect/>
          </a:stretch>
        </p:blipFill>
        <p:spPr bwMode="auto">
          <a:xfrm>
            <a:off x="4918364" y="3380509"/>
            <a:ext cx="3325093" cy="3131128"/>
          </a:xfrm>
          <a:prstGeom prst="rect">
            <a:avLst/>
          </a:prstGeom>
          <a:noFill/>
        </p:spPr>
      </p:pic>
      <p:pic>
        <p:nvPicPr>
          <p:cNvPr id="39942" name="Picture 6" descr="Поспешишь - людей насмешишь иллюстрированная азбука для детей алфавит наглядные пособия для воскресных шк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6521" y="0"/>
            <a:ext cx="3943350" cy="6667500"/>
          </a:xfrm>
          <a:prstGeom prst="rect">
            <a:avLst/>
          </a:prstGeom>
          <a:noFill/>
        </p:spPr>
      </p:pic>
      <p:pic>
        <p:nvPicPr>
          <p:cNvPr id="39944" name="Picture 8" descr="Час упустишь, годом не наверстаешь"/>
          <p:cNvPicPr>
            <a:picLocks noChangeAspect="1" noChangeArrowheads="1"/>
          </p:cNvPicPr>
          <p:nvPr/>
        </p:nvPicPr>
        <p:blipFill>
          <a:blip r:embed="rId5"/>
          <a:srcRect l="12719" t="6329" r="12281" b="10843"/>
          <a:stretch>
            <a:fillRect/>
          </a:stretch>
        </p:blipFill>
        <p:spPr bwMode="auto">
          <a:xfrm>
            <a:off x="706581" y="1080656"/>
            <a:ext cx="4103647" cy="2549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262745" cy="1019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1108" y="1534680"/>
            <a:ext cx="10957561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1. Лежачего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бьют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(3 лицо,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множ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.).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спеши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(повел наклон.), языком,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торопись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(повел. наклон.) делом.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Век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живи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(повел. наклон.), век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учись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(повел. наклон.).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Любишь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(2 лицо ед.) кататься,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люби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(повел. наклон.) и саночки возить.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Тише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едешь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(2 лицо ед.)  – дальше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будешь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(2 лицо ед.).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6. Что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посеешь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(2 лицо ед.), то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пожнёшь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(2 лицо ед.).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7. Без труда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вытащишь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(2 лицо ед.)  и рыбку из пруда.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87291" cy="937202"/>
          </a:xfrm>
        </p:spPr>
        <p:txBody>
          <a:bodyPr/>
          <a:lstStyle/>
          <a:p>
            <a:r>
              <a:rPr lang="ru-RU" dirty="0" smtClean="0"/>
              <a:t>Запомните пословицы!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39079" t="43708" r="39944" b="37363"/>
          <a:stretch>
            <a:fillRect/>
          </a:stretch>
        </p:blipFill>
        <p:spPr bwMode="auto">
          <a:xfrm>
            <a:off x="6248400" y="3837709"/>
            <a:ext cx="4724400" cy="23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 descr="Что посеешь, то и пожнёшь"/>
          <p:cNvPicPr>
            <a:picLocks noChangeAspect="1" noChangeArrowheads="1"/>
          </p:cNvPicPr>
          <p:nvPr/>
        </p:nvPicPr>
        <p:blipFill>
          <a:blip r:embed="rId3"/>
          <a:srcRect l="17265" t="3804" r="23076" b="9328"/>
          <a:stretch>
            <a:fillRect/>
          </a:stretch>
        </p:blipFill>
        <p:spPr bwMode="auto">
          <a:xfrm>
            <a:off x="6511638" y="360219"/>
            <a:ext cx="3782290" cy="3097876"/>
          </a:xfrm>
          <a:prstGeom prst="rect">
            <a:avLst/>
          </a:prstGeom>
          <a:noFill/>
        </p:spPr>
      </p:pic>
      <p:pic>
        <p:nvPicPr>
          <p:cNvPr id="40966" name="Picture 6" descr="Без труда не вынешь и рыбку из пруда"/>
          <p:cNvPicPr>
            <a:picLocks noChangeAspect="1" noChangeArrowheads="1"/>
          </p:cNvPicPr>
          <p:nvPr/>
        </p:nvPicPr>
        <p:blipFill>
          <a:blip r:embed="rId4"/>
          <a:srcRect l="5617" t="5824" r="6315" b="12358"/>
          <a:stretch>
            <a:fillRect/>
          </a:stretch>
        </p:blipFill>
        <p:spPr bwMode="auto">
          <a:xfrm>
            <a:off x="568549" y="1219200"/>
            <a:ext cx="4613051" cy="2410691"/>
          </a:xfrm>
          <a:prstGeom prst="rect">
            <a:avLst/>
          </a:prstGeom>
          <a:noFill/>
        </p:spPr>
      </p:pic>
      <p:pic>
        <p:nvPicPr>
          <p:cNvPr id="40968" name="Picture 8" descr="Тише едешь, дальше будешь"/>
          <p:cNvPicPr>
            <a:picLocks noChangeAspect="1" noChangeArrowheads="1"/>
          </p:cNvPicPr>
          <p:nvPr/>
        </p:nvPicPr>
        <p:blipFill>
          <a:blip r:embed="rId5"/>
          <a:srcRect l="1924" t="773" r="2906" b="11348"/>
          <a:stretch>
            <a:fillRect/>
          </a:stretch>
        </p:blipFill>
        <p:spPr bwMode="auto">
          <a:xfrm>
            <a:off x="637310" y="3837708"/>
            <a:ext cx="4961362" cy="2576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0400" y="319438"/>
            <a:ext cx="9246327" cy="26810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безличном предложении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shaxssiz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нет и не может быть подлежащего. Действие или состояние возникает независимо от чьей-то воли.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Глагол в безличном предложении употребляется в форме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 лица ед. числа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в среднем роде прошедшего времени.</a:t>
            </a:r>
          </a:p>
          <a:p>
            <a:endParaRPr lang="ru-RU" dirty="0"/>
          </a:p>
        </p:txBody>
      </p:sp>
      <p:pic>
        <p:nvPicPr>
          <p:cNvPr id="5122" name="Picture 2" descr="https://videouroki.net/videouroki/conspekty/rus8k/24-biezlichnyie-priedlozhieniia.files/image007.jpg"/>
          <p:cNvPicPr>
            <a:picLocks noChangeAspect="1" noChangeArrowheads="1"/>
          </p:cNvPicPr>
          <p:nvPr/>
        </p:nvPicPr>
        <p:blipFill>
          <a:blip r:embed="rId2"/>
          <a:srcRect l="29991" r="8958"/>
          <a:stretch>
            <a:fillRect/>
          </a:stretch>
        </p:blipFill>
        <p:spPr bwMode="auto">
          <a:xfrm>
            <a:off x="7375814" y="3183167"/>
            <a:ext cx="4381995" cy="33373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s://videouroki.net/videouroki/conspekty/rus8k/24-biezlichnyie-priedlozhieniia.files/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35" y="3197580"/>
            <a:ext cx="6704081" cy="32526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84127" cy="90054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История безличных предложений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s://videouroki.net/videouroki/conspekty/rus8k/24-biezlichnyie-priedlozhieniia.files/image012.jpg"/>
          <p:cNvPicPr>
            <a:picLocks noChangeAspect="1" noChangeArrowheads="1"/>
          </p:cNvPicPr>
          <p:nvPr/>
        </p:nvPicPr>
        <p:blipFill>
          <a:blip r:embed="rId2"/>
          <a:srcRect t="19734"/>
          <a:stretch>
            <a:fillRect/>
          </a:stretch>
        </p:blipFill>
        <p:spPr bwMode="auto">
          <a:xfrm>
            <a:off x="834843" y="1293223"/>
            <a:ext cx="5351503" cy="25341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8" name="Picture 4" descr="https://videouroki.net/videouroki/conspekty/rus8k/24-biezlichnyie-priedlozhieniia.files/image014.jpg"/>
          <p:cNvPicPr>
            <a:picLocks noChangeAspect="1" noChangeArrowheads="1"/>
          </p:cNvPicPr>
          <p:nvPr/>
        </p:nvPicPr>
        <p:blipFill>
          <a:blip r:embed="rId3"/>
          <a:srcRect t="17419"/>
          <a:stretch>
            <a:fillRect/>
          </a:stretch>
        </p:blipFill>
        <p:spPr bwMode="auto">
          <a:xfrm>
            <a:off x="3633460" y="3908962"/>
            <a:ext cx="5359919" cy="26648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70" name="Picture 6" descr="https://videouroki.net/videouroki/conspekty/rus8k/24-biezlichnyie-priedlozhieniia.files/image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033" y="1271056"/>
            <a:ext cx="5593882" cy="25438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D:\клипарт\космос\0_55cd4_d5d48b7c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6490" y="4260724"/>
            <a:ext cx="1896819" cy="2032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9006" y="217495"/>
          <a:ext cx="11782697" cy="6239256"/>
        </p:xfrm>
        <a:graphic>
          <a:graphicData uri="http://schemas.openxmlformats.org/drawingml/2006/table">
            <a:tbl>
              <a:tblPr/>
              <a:tblGrid>
                <a:gridCol w="2107366"/>
                <a:gridCol w="4084428"/>
                <a:gridCol w="3075709"/>
                <a:gridCol w="2515194"/>
              </a:tblGrid>
              <a:tr h="559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безличные глаголы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личные глаголы в безличном значении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наречия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19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состояние природы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         светает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, рассветает, </a:t>
                      </a: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         смеркается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, вечереет, </a:t>
                      </a:r>
                      <a:endParaRPr lang="ru-RU" sz="2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          холодает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, морозит,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светлеет, темнеет, дует, веет; </a:t>
                      </a: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пахнет,</a:t>
                      </a:r>
                      <a:r>
                        <a:rPr lang="ru-RU" sz="2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сломало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, занесло, сверкнуло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тепло, темно, светло, сыро, холодно, тихо, туманно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5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состояние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200" b="1" i="1" dirty="0">
                          <a:latin typeface="+mn-lt"/>
                          <a:ea typeface="Calibri"/>
                          <a:cs typeface="Times New Roman"/>
                        </a:rPr>
                        <a:t>кого?)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знобит, тошнит, лихорадит;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200" b="1" i="1" dirty="0">
                          <a:latin typeface="+mn-lt"/>
                          <a:ea typeface="Calibri"/>
                          <a:cs typeface="Times New Roman"/>
                        </a:rPr>
                        <a:t>кому?)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нездоровится, живётся, думается, дышится, хочется, работается; </a:t>
                      </a: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терпится, не спится, не сидится, не читается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200" b="1" i="1" dirty="0">
                          <a:latin typeface="+mn-lt"/>
                          <a:ea typeface="Calibri"/>
                          <a:cs typeface="Times New Roman"/>
                        </a:rPr>
                        <a:t>у кого?)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колет, режет, давит, болит, </a:t>
                      </a: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трещит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, темнеет, рябит, звенит, стреляет;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b="1" i="1" dirty="0">
                          <a:latin typeface="+mn-lt"/>
                          <a:ea typeface="Calibri"/>
                          <a:cs typeface="Times New Roman"/>
                        </a:rPr>
                        <a:t>(кого?)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тянет, </a:t>
                      </a: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шатает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, трясёт, укачивает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b="1" i="1" dirty="0">
                          <a:latin typeface="+mn-lt"/>
                          <a:ea typeface="Calibri"/>
                          <a:cs typeface="Times New Roman"/>
                        </a:rPr>
                        <a:t>(кому?)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весело, приятно, скучно, интересно, легко, стыдно, жалко, больно, хорошо, плохо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 smtClean="0">
                          <a:latin typeface="+mn-lt"/>
                          <a:ea typeface="Calibri"/>
                          <a:cs typeface="Times New Roman"/>
                        </a:rPr>
                        <a:t>необходимость, 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возможность, желательность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200" b="1" i="1" dirty="0">
                          <a:latin typeface="+mn-lt"/>
                          <a:ea typeface="Calibri"/>
                          <a:cs typeface="Times New Roman"/>
                        </a:rPr>
                        <a:t>кому?)</a:t>
                      </a: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хватит, придётся, требуется;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следует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нужно, можно, необходимо, нельзя,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9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отсутствие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не было, не будет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23005" algn="l"/>
                        </a:tabLst>
                      </a:pPr>
                      <a:r>
                        <a:rPr lang="ru-RU" sz="2200" dirty="0"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Подарок Чертенок ВКонтакт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618" y="3423804"/>
            <a:ext cx="1440874" cy="1440874"/>
          </a:xfrm>
          <a:prstGeom prst="rect">
            <a:avLst/>
          </a:prstGeom>
          <a:noFill/>
        </p:spPr>
      </p:pic>
      <p:pic>
        <p:nvPicPr>
          <p:cNvPr id="6148" name="Picture 4" descr="zeus вектор бесплатно | AI, SVG и E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9578" y="671891"/>
            <a:ext cx="1216022" cy="181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0" y="365125"/>
            <a:ext cx="9857509" cy="81251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5637" y="2410691"/>
            <a:ext cx="5673436" cy="405721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1. За окном всю ночь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шумел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ветер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– За окном всю ночь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шуме</a:t>
            </a:r>
            <a:r>
              <a:rPr lang="ru-RU" b="1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 окно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стукнула ветка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 марте уже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растаял снег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Дома возле моста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затопила вода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 startAt="4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Всё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вокруг быстро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темнело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60127" y="1620981"/>
            <a:ext cx="5181600" cy="481921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В январе все дорожки в парке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засыпал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снег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– В январе все дорожки в парке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засыпало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снегом</a:t>
            </a:r>
            <a:r>
              <a:rPr lang="ru-RU" u="dash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Дорогу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залила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 саду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пахнут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яблоки.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Дождь размыл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дорогу.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Ветер сорвал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крышу дома.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В раскрытое окно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повеяла прохлада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3011" name="Picture 3" descr="D:\клипарт\история\earlyhumans_du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267" y="0"/>
            <a:ext cx="1650423" cy="2324944"/>
          </a:xfrm>
          <a:prstGeom prst="rect">
            <a:avLst/>
          </a:prstGeom>
          <a:noFill/>
        </p:spPr>
      </p:pic>
      <p:pic>
        <p:nvPicPr>
          <p:cNvPr id="43012" name="Picture 4" descr="D:\клипарт\падежи\твор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7560" y="2976564"/>
            <a:ext cx="1472767" cy="18433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02581" y="568036"/>
            <a:ext cx="1240648" cy="695265"/>
          </a:xfrm>
          <a:prstGeom prst="cube">
            <a:avLst/>
          </a:prstGeom>
          <a:solidFill>
            <a:srgbClr val="F1D18A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чем?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01783"/>
            <a:ext cx="4791891" cy="335636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За окном всю ночь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шумело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 окно стукну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 марте уже растая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Вокруг быстро темне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Дома возле моста затопи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6128064" y="1205742"/>
            <a:ext cx="5325291" cy="49751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В январе все дорожки в парке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засыпало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ash" dirty="0" smtClean="0">
                <a:latin typeface="Arial" pitchFamily="34" charset="0"/>
                <a:cs typeface="Arial" pitchFamily="34" charset="0"/>
              </a:rPr>
              <a:t>снегом.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Дорогу залило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водой.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 саду пахнет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яблоками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Дождём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размыло дорогу.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Ветром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сорвало крышу дома.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6. В раскрытое окно повеяло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прохладой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1" name="Picture 1" descr="D:\клипарт\история\early_humans_ic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092" y="4144675"/>
            <a:ext cx="3192895" cy="239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4" y="365126"/>
            <a:ext cx="9026236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0856" y="2452359"/>
            <a:ext cx="1754778" cy="34511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0873" y="5597236"/>
            <a:ext cx="333758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Лежачего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не бьют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618" y="5583381"/>
            <a:ext cx="52790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вкус и цвет </a:t>
            </a:r>
            <a:r>
              <a:rPr lang="ru-RU" sz="2800" u="dash" dirty="0" smtClean="0">
                <a:latin typeface="Arial" pitchFamily="34" charset="0"/>
                <a:cs typeface="Arial" pitchFamily="34" charset="0"/>
              </a:rPr>
              <a:t>товарищей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нет</a:t>
            </a:r>
            <a:r>
              <a:rPr lang="ru-RU" sz="2800" dirty="0" smtClean="0"/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365125"/>
            <a:ext cx="2521527" cy="85407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9491" y="2227407"/>
            <a:ext cx="5590309" cy="435133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 хочу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прочитать эту книгу.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Мне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хочет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прочитать эту книгу.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 сидит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дома.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Бабушка не спит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Рустам не верил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победу нашей команды.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Сегодня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ребята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хорошо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9855" y="3726872"/>
            <a:ext cx="5721927" cy="243840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веселимся. – Нам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весело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скучаешь?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смеётся.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Феруза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грустит.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4034" name="Picture 2" descr="D:\клипарт\падежи\датель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7018" y="1136074"/>
            <a:ext cx="1900842" cy="23760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50181" y="1925782"/>
            <a:ext cx="1594577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кому?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8819" y="2157747"/>
            <a:ext cx="4831080" cy="381435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хочется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прочитать эту книгу.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сидится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дома.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Бабушке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спится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Рустаму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верилось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победу нашей команды.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Сегодня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ребятам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хорошо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работалось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106885" y="3648099"/>
            <a:ext cx="4831080" cy="215972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весело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Тебе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скучно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смешно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Ферузе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грустно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D:\клипарт\падежи\датель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7018" y="1136074"/>
            <a:ext cx="1900842" cy="2376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50181" y="1925782"/>
            <a:ext cx="1594577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кому?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360218"/>
            <a:ext cx="10515600" cy="9009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Односоставные предложения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4073" y="1440873"/>
          <a:ext cx="11443854" cy="5124672"/>
        </p:xfrm>
        <a:graphic>
          <a:graphicData uri="http://schemas.openxmlformats.org/drawingml/2006/table">
            <a:tbl>
              <a:tblPr/>
              <a:tblGrid>
                <a:gridCol w="2393468"/>
                <a:gridCol w="5115695"/>
                <a:gridCol w="3934691"/>
              </a:tblGrid>
              <a:tr h="5797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главный член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59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назывное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подлежащее – имя существительное в имен. падеже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Ночь,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baseline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</a:t>
                      </a:r>
                      <a:r>
                        <a:rPr lang="ru-RU" sz="240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лица,</a:t>
                      </a:r>
                      <a:r>
                        <a:rPr lang="ru-RU" sz="2400" baseline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ф</a:t>
                      </a:r>
                      <a:r>
                        <a:rPr lang="ru-RU" sz="240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онарь, 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r>
                        <a:rPr lang="ru-RU" sz="240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птека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(А.Блок)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0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определённо-личное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сказуемое </a:t>
                      </a: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глагол в 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или 2 лице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настоящего или будущего времени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Люблю грозу в начале мая. (Фет) Садитесь, пожалуйста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неопределённо-личное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глагол 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3 лице мн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улицам слона водили. (Крылов)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безличные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глагол 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лице ед. </a:t>
                      </a: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./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ср. р. 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пр.в.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Светает. Меня 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знобило.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0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8655" y="817419"/>
            <a:ext cx="6761018" cy="58743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Выполните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Составьте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короткий текст по данным ниже вопросам на тему «Век живи, век учись».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Как вы понимаете смысл этой пословицы?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Почему человек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должен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постоянно учиться?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Кем вы хотите стать?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Что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нужно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делать, чтобы постоянно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свои знания?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клипарт\космос\0_55cd8_f6898ec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3860" y="2364475"/>
            <a:ext cx="3391263" cy="4102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041" y="1293214"/>
            <a:ext cx="8211195" cy="46919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неопределённо-личных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shaxsi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noaniq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односоставных предложениях главный член (сказуемое) выражен глаголом в форме      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3 лица множественного числа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настоящего, будущего времени или в форме множественного числа прошедшего времени</a:t>
            </a:r>
          </a:p>
          <a:p>
            <a:pPr algn="ctr">
              <a:buNone/>
            </a:pPr>
            <a:r>
              <a:rPr lang="ru-RU" i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улицам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слона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водили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этих предложениях главное внимание уделяется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действиям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 действующее лицо – неопределённое. </a:t>
            </a:r>
          </a:p>
          <a:p>
            <a:endParaRPr lang="ru-RU" dirty="0"/>
          </a:p>
        </p:txBody>
      </p:sp>
      <p:pic>
        <p:nvPicPr>
          <p:cNvPr id="14338" name="Picture 2" descr="Басня Крылова Слон и Мос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6346" y="1607129"/>
            <a:ext cx="3465654" cy="3962399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1582" y="0"/>
            <a:ext cx="3456709" cy="2133602"/>
          </a:xfrm>
          <a:prstGeom prst="wedgeEllipseCallout">
            <a:avLst>
              <a:gd name="adj1" fmla="val 46501"/>
              <a:gd name="adj2" fmla="val 826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Я понял! Главное всегда – это дело!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videouroki.net/videouroki/conspekty/rus8k/23-priedlozhieniia-nieopriedielionno-lichnyie.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593" y="2632364"/>
            <a:ext cx="5966572" cy="39762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" name="Picture 1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892145" y="2126672"/>
            <a:ext cx="1290205" cy="4336447"/>
          </a:xfrm>
          <a:prstGeom prst="rect">
            <a:avLst/>
          </a:prstGeom>
          <a:noFill/>
        </p:spPr>
      </p:pic>
      <p:pic>
        <p:nvPicPr>
          <p:cNvPr id="1026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56" y="2189019"/>
            <a:ext cx="1344703" cy="4339210"/>
          </a:xfrm>
          <a:prstGeom prst="rect">
            <a:avLst/>
          </a:prstGeom>
          <a:noFill/>
        </p:spPr>
      </p:pic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1724890" y="817420"/>
            <a:ext cx="3456709" cy="1399309"/>
          </a:xfrm>
          <a:prstGeom prst="wedgeRoundRectCallout">
            <a:avLst>
              <a:gd name="adj1" fmla="val -37667"/>
              <a:gd name="adj2" fmla="val 9220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Неважно,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действует. Важно,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ЧТО делается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7571" y="519338"/>
            <a:ext cx="9863447" cy="338645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Многие определённо-личные и неопределённо-личные предложения могут иметь обобщённое значение.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Обобщённо-личные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предложения часто используются в пословицах и поговорках.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    Не в свои сани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не садись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   Что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имеем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не храним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потерявши  -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плачем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    Цыплят по осени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считают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0875" y="826524"/>
            <a:ext cx="950634" cy="3067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 descr="Не в свои сани не садись"/>
          <p:cNvPicPr>
            <a:picLocks noChangeAspect="1" noChangeArrowheads="1"/>
          </p:cNvPicPr>
          <p:nvPr/>
        </p:nvPicPr>
        <p:blipFill>
          <a:blip r:embed="rId3"/>
          <a:srcRect l="1639" t="3030" r="10861" b="11111"/>
          <a:stretch>
            <a:fillRect/>
          </a:stretch>
        </p:blipFill>
        <p:spPr bwMode="auto">
          <a:xfrm flipH="1">
            <a:off x="235528" y="4211782"/>
            <a:ext cx="4267200" cy="2355273"/>
          </a:xfrm>
          <a:prstGeom prst="rect">
            <a:avLst/>
          </a:prstGeom>
          <a:noFill/>
        </p:spPr>
      </p:pic>
      <p:pic>
        <p:nvPicPr>
          <p:cNvPr id="13316" name="Picture 4" descr="Цыплят по осени считают"/>
          <p:cNvPicPr>
            <a:picLocks noChangeAspect="1" noChangeArrowheads="1"/>
          </p:cNvPicPr>
          <p:nvPr/>
        </p:nvPicPr>
        <p:blipFill>
          <a:blip r:embed="rId4"/>
          <a:srcRect l="2208" t="5379" r="1770" b="12079"/>
          <a:stretch>
            <a:fillRect/>
          </a:stretch>
        </p:blipFill>
        <p:spPr bwMode="auto">
          <a:xfrm>
            <a:off x="4447309" y="4225636"/>
            <a:ext cx="4475018" cy="2272146"/>
          </a:xfrm>
          <a:prstGeom prst="rect">
            <a:avLst/>
          </a:prstGeom>
          <a:noFill/>
        </p:spPr>
      </p:pic>
      <p:pic>
        <p:nvPicPr>
          <p:cNvPr id="13318" name="Picture 6" descr="Цыплят по осени считают"/>
          <p:cNvPicPr>
            <a:picLocks noChangeAspect="1" noChangeArrowheads="1"/>
          </p:cNvPicPr>
          <p:nvPr/>
        </p:nvPicPr>
        <p:blipFill>
          <a:blip r:embed="rId5"/>
          <a:srcRect t="14255" b="13309"/>
          <a:stretch>
            <a:fillRect/>
          </a:stretch>
        </p:blipFill>
        <p:spPr bwMode="auto">
          <a:xfrm>
            <a:off x="9086148" y="4291535"/>
            <a:ext cx="2911888" cy="210926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1" y="1"/>
            <a:ext cx="779890" cy="6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273" y="323562"/>
            <a:ext cx="4232564" cy="74323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4854" y="1562388"/>
            <a:ext cx="7987145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Восстановите пословицы по образцу.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Соловья баснями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 кормить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–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Соловья баснями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 кормят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 лес дрова не возить, в колодец воды не лить!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Клин клином вышибать!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Из пушки по воробьям не стрелять!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Умную голову почитать смолоду!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Цыплят по осени считать!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От добра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искать!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75565" y="5029201"/>
            <a:ext cx="1645947" cy="1267837"/>
          </a:xfrm>
          <a:prstGeom prst="cube">
            <a:avLst/>
          </a:prstGeom>
          <a:solidFill>
            <a:srgbClr val="F1D18A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/-ют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ят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Соловья баснями не кормят"/>
          <p:cNvPicPr>
            <a:picLocks noChangeAspect="1" noChangeArrowheads="1"/>
          </p:cNvPicPr>
          <p:nvPr/>
        </p:nvPicPr>
        <p:blipFill>
          <a:blip r:embed="rId2"/>
          <a:srcRect l="3344" t="7339" r="2906" b="12358"/>
          <a:stretch>
            <a:fillRect/>
          </a:stretch>
        </p:blipFill>
        <p:spPr bwMode="auto">
          <a:xfrm>
            <a:off x="7038109" y="4217827"/>
            <a:ext cx="4904509" cy="2363082"/>
          </a:xfrm>
          <a:prstGeom prst="rect">
            <a:avLst/>
          </a:prstGeom>
          <a:noFill/>
        </p:spPr>
      </p:pic>
      <p:pic>
        <p:nvPicPr>
          <p:cNvPr id="35844" name="Picture 4" descr="Алексеев Евгений Венедиктович. Что? Где? Когда? (Весь текст) - ModernLib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1428" y="1026945"/>
            <a:ext cx="1853335" cy="18708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198872"/>
            <a:ext cx="3311238" cy="11450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Проверим!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54091" cy="415716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1. Соловья баснями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 кормят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Клин клином вышибают.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Из пушки по воробьям не стреляют.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Умную голову почитают смолоду.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В лес дрова не возят, в колодец воды не льют!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Цыплят по осени считают.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От добра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добра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ищут. </a:t>
            </a:r>
          </a:p>
          <a:p>
            <a:endParaRPr lang="ru-RU" dirty="0"/>
          </a:p>
        </p:txBody>
      </p:sp>
      <p:pic>
        <p:nvPicPr>
          <p:cNvPr id="12290" name="Picture 2" descr="Соловья баснями не кормят ) | Дикая природа в фотографиях и рассказ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557" y="1440872"/>
            <a:ext cx="2842461" cy="2192915"/>
          </a:xfrm>
          <a:prstGeom prst="rect">
            <a:avLst/>
          </a:prstGeom>
          <a:noFill/>
        </p:spPr>
      </p:pic>
      <p:pic>
        <p:nvPicPr>
          <p:cNvPr id="5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377726" y="2969745"/>
            <a:ext cx="1021034" cy="343174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345" y="185016"/>
            <a:ext cx="6269182" cy="89563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Запомните пословицы!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AutoShape 2" descr="🎓 клин клином вышибать ⚗ from russian to english 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🎓 клин клином вышибать ⚗ from russian to english 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 l="36736" t="20833" r="38028" b="51894"/>
          <a:stretch>
            <a:fillRect/>
          </a:stretch>
        </p:blipFill>
        <p:spPr bwMode="auto">
          <a:xfrm>
            <a:off x="705718" y="4059382"/>
            <a:ext cx="4309628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 descr="Стрелять из пушки по воробьям"/>
          <p:cNvPicPr>
            <a:picLocks noChangeAspect="1" noChangeArrowheads="1"/>
          </p:cNvPicPr>
          <p:nvPr/>
        </p:nvPicPr>
        <p:blipFill>
          <a:blip r:embed="rId3"/>
          <a:srcRect l="26355" t="2288" r="26770" b="9833"/>
          <a:stretch>
            <a:fillRect/>
          </a:stretch>
        </p:blipFill>
        <p:spPr bwMode="auto">
          <a:xfrm>
            <a:off x="401781" y="1163782"/>
            <a:ext cx="2521527" cy="2659064"/>
          </a:xfrm>
          <a:prstGeom prst="rect">
            <a:avLst/>
          </a:prstGeom>
          <a:noFill/>
        </p:spPr>
      </p:pic>
      <p:pic>
        <p:nvPicPr>
          <p:cNvPr id="36873" name="Picture 9" descr="Russian Idioms and its Meaning - Articles - CTP-desig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5029" y="1011382"/>
            <a:ext cx="3072527" cy="2854036"/>
          </a:xfrm>
          <a:prstGeom prst="rect">
            <a:avLst/>
          </a:prstGeom>
          <a:noFill/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5"/>
          <a:srcRect l="49633" t="49789" r="40583" b="34280"/>
          <a:stretch>
            <a:fillRect/>
          </a:stretch>
        </p:blipFill>
        <p:spPr bwMode="auto">
          <a:xfrm>
            <a:off x="5735783" y="1634836"/>
            <a:ext cx="2633526" cy="24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12" descr="От добра добра не ищут"/>
          <p:cNvPicPr>
            <a:picLocks noChangeAspect="1" noChangeArrowheads="1"/>
          </p:cNvPicPr>
          <p:nvPr/>
        </p:nvPicPr>
        <p:blipFill>
          <a:blip r:embed="rId6"/>
          <a:srcRect l="14489" t="2289" r="16761" b="12358"/>
          <a:stretch>
            <a:fillRect/>
          </a:stretch>
        </p:blipFill>
        <p:spPr bwMode="auto">
          <a:xfrm>
            <a:off x="8340436" y="967871"/>
            <a:ext cx="3851564" cy="2689728"/>
          </a:xfrm>
          <a:prstGeom prst="rect">
            <a:avLst/>
          </a:prstGeom>
          <a:noFill/>
        </p:spPr>
      </p:pic>
      <p:pic>
        <p:nvPicPr>
          <p:cNvPr id="36878" name="Picture 14" descr="Чем дальше в лес, тем больше дров"/>
          <p:cNvPicPr>
            <a:picLocks noChangeAspect="1" noChangeArrowheads="1"/>
          </p:cNvPicPr>
          <p:nvPr/>
        </p:nvPicPr>
        <p:blipFill>
          <a:blip r:embed="rId7"/>
          <a:srcRect l="1639" t="4040" r="1201" b="12626"/>
          <a:stretch>
            <a:fillRect/>
          </a:stretch>
        </p:blipFill>
        <p:spPr bwMode="auto">
          <a:xfrm>
            <a:off x="5943600" y="4184072"/>
            <a:ext cx="4738254" cy="2286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40434"/>
            <a:ext cx="3747654" cy="1006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234" y="1440873"/>
            <a:ext cx="7458694" cy="383770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Знать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больше, 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говорить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меньше. -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Знай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больше, 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говори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меньше.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Час упустить, годом не наверстать.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Семь раз отмерить, один раз отрезать.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Поспешить – людей насмешить.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Не спешить языком, торопиться делом.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050954" y="2707697"/>
            <a:ext cx="1021034" cy="3431749"/>
          </a:xfrm>
          <a:prstGeom prst="rect">
            <a:avLst/>
          </a:prstGeom>
          <a:noFill/>
        </p:spPr>
      </p:pic>
      <p:pic>
        <p:nvPicPr>
          <p:cNvPr id="37890" name="Picture 2" descr="Русские пословицы и поговорки о знаниях - полный перечень по алфавиту  онлайн -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0"/>
            <a:ext cx="3048000" cy="304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04800" y="1"/>
            <a:ext cx="1149927" cy="10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1224</Words>
  <Application>Microsoft Office PowerPoint</Application>
  <PresentationFormat>Произвольный</PresentationFormat>
  <Paragraphs>167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Русский язык</vt:lpstr>
      <vt:lpstr>Сегодня на уроке</vt:lpstr>
      <vt:lpstr>Слайд 3</vt:lpstr>
      <vt:lpstr>Слайд 4</vt:lpstr>
      <vt:lpstr>Слайд 5</vt:lpstr>
      <vt:lpstr>Упражнение 1</vt:lpstr>
      <vt:lpstr>Проверим!</vt:lpstr>
      <vt:lpstr>Запомните пословицы!</vt:lpstr>
      <vt:lpstr>Упражнение 1</vt:lpstr>
      <vt:lpstr>Проверим!</vt:lpstr>
      <vt:lpstr>Запомните пословицы!</vt:lpstr>
      <vt:lpstr>Запомните пословицы!</vt:lpstr>
      <vt:lpstr>Упражнение 2</vt:lpstr>
      <vt:lpstr>Запомните пословицы!</vt:lpstr>
      <vt:lpstr>Слайд 15</vt:lpstr>
      <vt:lpstr>История безличных предложений</vt:lpstr>
      <vt:lpstr>Слайд 17</vt:lpstr>
      <vt:lpstr>Задание</vt:lpstr>
      <vt:lpstr>Проверьте!</vt:lpstr>
      <vt:lpstr>Задание</vt:lpstr>
      <vt:lpstr>Проверьте!</vt:lpstr>
      <vt:lpstr>Односоставные предложения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92</cp:revision>
  <dcterms:created xsi:type="dcterms:W3CDTF">2018-08-03T11:59:51Z</dcterms:created>
  <dcterms:modified xsi:type="dcterms:W3CDTF">2020-11-30T02:46:10Z</dcterms:modified>
</cp:coreProperties>
</file>