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73" r:id="rId4"/>
    <p:sldId id="262" r:id="rId5"/>
    <p:sldId id="267" r:id="rId6"/>
    <p:sldId id="263" r:id="rId7"/>
    <p:sldId id="274" r:id="rId8"/>
    <p:sldId id="275" r:id="rId9"/>
    <p:sldId id="276" r:id="rId10"/>
    <p:sldId id="279" r:id="rId11"/>
    <p:sldId id="278" r:id="rId12"/>
    <p:sldId id="266" r:id="rId13"/>
    <p:sldId id="280" r:id="rId14"/>
    <p:sldId id="281" r:id="rId15"/>
    <p:sldId id="284" r:id="rId16"/>
    <p:sldId id="269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22DD5-C50F-4332-B42D-FEB671B5463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E8326DD-A278-47F5-9095-9AB25043B97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FA90088-B74D-4132-9EF2-3141203C73B9}" type="parTrans" cxnId="{C9AB8012-E9F9-4250-8E7B-27F5683008EF}">
      <dgm:prSet/>
      <dgm:spPr/>
      <dgm:t>
        <a:bodyPr/>
        <a:lstStyle/>
        <a:p>
          <a:endParaRPr lang="ru-RU"/>
        </a:p>
      </dgm:t>
    </dgm:pt>
    <dgm:pt modelId="{1515FEE5-41BF-4D00-9852-E0779EFC31F5}" type="sibTrans" cxnId="{C9AB8012-E9F9-4250-8E7B-27F5683008EF}">
      <dgm:prSet/>
      <dgm:spPr/>
      <dgm:t>
        <a:bodyPr/>
        <a:lstStyle/>
        <a:p>
          <a:endParaRPr lang="ru-RU"/>
        </a:p>
      </dgm:t>
    </dgm:pt>
    <dgm:pt modelId="{1F3ABBE3-AEF2-44D1-8253-3BD9A11F35E8}">
      <dgm:prSet phldrT="[Текст]"/>
      <dgm:spPr/>
      <dgm:t>
        <a:bodyPr/>
        <a:lstStyle/>
        <a:p>
          <a:r>
            <a:rPr lang="ru-RU" dirty="0" smtClean="0"/>
            <a:t>узнаем о логическом ударении, научимся его ставить,</a:t>
          </a:r>
          <a:endParaRPr lang="ru-RU" dirty="0"/>
        </a:p>
      </dgm:t>
    </dgm:pt>
    <dgm:pt modelId="{2DB2239C-7B47-4DD5-90B3-FE94393A417A}" type="parTrans" cxnId="{1A06CC4F-0F1F-4231-9222-10FE329D93E7}">
      <dgm:prSet/>
      <dgm:spPr/>
      <dgm:t>
        <a:bodyPr/>
        <a:lstStyle/>
        <a:p>
          <a:endParaRPr lang="ru-RU"/>
        </a:p>
      </dgm:t>
    </dgm:pt>
    <dgm:pt modelId="{6E34C288-7A85-478B-B632-3E651AAE8BFA}" type="sibTrans" cxnId="{1A06CC4F-0F1F-4231-9222-10FE329D93E7}">
      <dgm:prSet/>
      <dgm:spPr/>
      <dgm:t>
        <a:bodyPr/>
        <a:lstStyle/>
        <a:p>
          <a:endParaRPr lang="ru-RU"/>
        </a:p>
      </dgm:t>
    </dgm:pt>
    <dgm:pt modelId="{8AA5CFF5-5EFF-42C8-AB6F-74ACF84CEB09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28C5A1C-92B0-4341-A27B-FB89E08B67B4}" type="parTrans" cxnId="{F9FF2784-05C6-4955-8A50-EE57D59BDA15}">
      <dgm:prSet/>
      <dgm:spPr/>
      <dgm:t>
        <a:bodyPr/>
        <a:lstStyle/>
        <a:p>
          <a:endParaRPr lang="ru-RU"/>
        </a:p>
      </dgm:t>
    </dgm:pt>
    <dgm:pt modelId="{44395FEF-8D2A-42EA-939F-2FFD80EE6B07}" type="sibTrans" cxnId="{F9FF2784-05C6-4955-8A50-EE57D59BDA15}">
      <dgm:prSet/>
      <dgm:spPr/>
      <dgm:t>
        <a:bodyPr/>
        <a:lstStyle/>
        <a:p>
          <a:endParaRPr lang="ru-RU"/>
        </a:p>
      </dgm:t>
    </dgm:pt>
    <dgm:pt modelId="{08216B7A-6DB8-45E2-88A1-91795823D51C}">
      <dgm:prSet phldrT="[Текст]"/>
      <dgm:spPr/>
      <dgm:t>
        <a:bodyPr/>
        <a:lstStyle/>
        <a:p>
          <a:r>
            <a:rPr lang="ru-RU" dirty="0" smtClean="0"/>
            <a:t>узнаем о порядке слов в предложении в  разных языках,</a:t>
          </a:r>
          <a:endParaRPr lang="ru-RU" dirty="0"/>
        </a:p>
      </dgm:t>
    </dgm:pt>
    <dgm:pt modelId="{89EE83EC-DFA0-4DEB-9F3D-9C5AF1860D96}" type="parTrans" cxnId="{C09058D8-D472-43F6-AA79-0A369AA21CC7}">
      <dgm:prSet/>
      <dgm:spPr/>
      <dgm:t>
        <a:bodyPr/>
        <a:lstStyle/>
        <a:p>
          <a:endParaRPr lang="ru-RU"/>
        </a:p>
      </dgm:t>
    </dgm:pt>
    <dgm:pt modelId="{F89E9F12-471D-4FCE-B66A-DB47749CD0FB}" type="sibTrans" cxnId="{C09058D8-D472-43F6-AA79-0A369AA21CC7}">
      <dgm:prSet/>
      <dgm:spPr/>
      <dgm:t>
        <a:bodyPr/>
        <a:lstStyle/>
        <a:p>
          <a:endParaRPr lang="ru-RU"/>
        </a:p>
      </dgm:t>
    </dgm:pt>
    <dgm:pt modelId="{EFCD6579-2731-4B6D-8C9C-4CE1A84AC4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7696487-B533-4CAC-9B38-DF826B5F541A}" type="parTrans" cxnId="{22F18DDA-3EA4-4421-811B-CB2E5C2FD052}">
      <dgm:prSet/>
      <dgm:spPr/>
      <dgm:t>
        <a:bodyPr/>
        <a:lstStyle/>
        <a:p>
          <a:endParaRPr lang="ru-RU"/>
        </a:p>
      </dgm:t>
    </dgm:pt>
    <dgm:pt modelId="{7DC41C38-2157-48A8-964B-EFBA6DF0B144}" type="sibTrans" cxnId="{22F18DDA-3EA4-4421-811B-CB2E5C2FD052}">
      <dgm:prSet/>
      <dgm:spPr/>
      <dgm:t>
        <a:bodyPr/>
        <a:lstStyle/>
        <a:p>
          <a:endParaRPr lang="ru-RU"/>
        </a:p>
      </dgm:t>
    </dgm:pt>
    <dgm:pt modelId="{617FCD46-DF6E-4AB2-BB9F-5B6010174ED0}">
      <dgm:prSet phldrT="[Текст]"/>
      <dgm:spPr/>
      <dgm:t>
        <a:bodyPr/>
        <a:lstStyle/>
        <a:p>
          <a:r>
            <a:rPr lang="ru-RU" dirty="0" smtClean="0"/>
            <a:t>узнаем о прямом и обратном порядке слов в предложении .</a:t>
          </a:r>
          <a:endParaRPr lang="ru-RU" dirty="0"/>
        </a:p>
      </dgm:t>
    </dgm:pt>
    <dgm:pt modelId="{5CE77E60-A063-4805-B30E-D2D54440E2DC}" type="parTrans" cxnId="{27DE32FB-C7D7-482F-AF1E-B3C056E7EE04}">
      <dgm:prSet/>
      <dgm:spPr/>
      <dgm:t>
        <a:bodyPr/>
        <a:lstStyle/>
        <a:p>
          <a:endParaRPr lang="ru-RU"/>
        </a:p>
      </dgm:t>
    </dgm:pt>
    <dgm:pt modelId="{11A52B26-42FF-4C8C-812B-A969A447CAD0}" type="sibTrans" cxnId="{27DE32FB-C7D7-482F-AF1E-B3C056E7EE04}">
      <dgm:prSet/>
      <dgm:spPr/>
      <dgm:t>
        <a:bodyPr/>
        <a:lstStyle/>
        <a:p>
          <a:endParaRPr lang="ru-RU"/>
        </a:p>
      </dgm:t>
    </dgm:pt>
    <dgm:pt modelId="{883D0A7C-6631-44E7-A6E2-B002CCFE7802}" type="pres">
      <dgm:prSet presAssocID="{E5922DD5-C50F-4332-B42D-FEB671B546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BBC3F-48DB-493F-9AAE-BDD9A7178A04}" type="pres">
      <dgm:prSet presAssocID="{7E8326DD-A278-47F5-9095-9AB25043B97C}" presName="composite" presStyleCnt="0"/>
      <dgm:spPr/>
    </dgm:pt>
    <dgm:pt modelId="{B1B5CBA1-5949-4DB7-95BF-DF42F8C329A4}" type="pres">
      <dgm:prSet presAssocID="{7E8326DD-A278-47F5-9095-9AB25043B9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D257D-09C3-4658-A906-EB560DF47B76}" type="pres">
      <dgm:prSet presAssocID="{7E8326DD-A278-47F5-9095-9AB25043B97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B415A-28E4-48AC-A0E5-E380767668B2}" type="pres">
      <dgm:prSet presAssocID="{1515FEE5-41BF-4D00-9852-E0779EFC31F5}" presName="sp" presStyleCnt="0"/>
      <dgm:spPr/>
    </dgm:pt>
    <dgm:pt modelId="{9F0849E5-6F62-4813-B8E7-7984CC112ADE}" type="pres">
      <dgm:prSet presAssocID="{8AA5CFF5-5EFF-42C8-AB6F-74ACF84CEB09}" presName="composite" presStyleCnt="0"/>
      <dgm:spPr/>
    </dgm:pt>
    <dgm:pt modelId="{AFDB730B-23B6-4CD9-9185-88697440CA20}" type="pres">
      <dgm:prSet presAssocID="{8AA5CFF5-5EFF-42C8-AB6F-74ACF84CEB0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F76E6-504E-483D-8C43-29A1E7673888}" type="pres">
      <dgm:prSet presAssocID="{8AA5CFF5-5EFF-42C8-AB6F-74ACF84CEB09}" presName="descendantText" presStyleLbl="alignAcc1" presStyleIdx="1" presStyleCnt="3" custLinFactNeighborX="3845" custLinFactNeighborY="5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F0229-C9AE-4E1B-972A-733D389D47EC}" type="pres">
      <dgm:prSet presAssocID="{44395FEF-8D2A-42EA-939F-2FFD80EE6B07}" presName="sp" presStyleCnt="0"/>
      <dgm:spPr/>
    </dgm:pt>
    <dgm:pt modelId="{15A305DD-1F4A-4687-AFD2-D38CAC1742D4}" type="pres">
      <dgm:prSet presAssocID="{EFCD6579-2731-4B6D-8C9C-4CE1A84AC442}" presName="composite" presStyleCnt="0"/>
      <dgm:spPr/>
    </dgm:pt>
    <dgm:pt modelId="{534FFD0C-06EF-46DB-97A4-192C14E96EF7}" type="pres">
      <dgm:prSet presAssocID="{EFCD6579-2731-4B6D-8C9C-4CE1A84AC44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E4990-743C-4959-A7AD-E0CA09351E50}" type="pres">
      <dgm:prSet presAssocID="{EFCD6579-2731-4B6D-8C9C-4CE1A84AC442}" presName="descendantText" presStyleLbl="alignAcc1" presStyleIdx="2" presStyleCnt="3" custLinFactNeighborX="-38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B8F78-722C-4E76-96A6-6C4E6D5F70F1}" type="presOf" srcId="{08216B7A-6DB8-45E2-88A1-91795823D51C}" destId="{9F7F76E6-504E-483D-8C43-29A1E7673888}" srcOrd="0" destOrd="0" presId="urn:microsoft.com/office/officeart/2005/8/layout/chevron2"/>
    <dgm:cxn modelId="{9DA42680-A753-4CF9-9253-21F8DA77EAF0}" type="presOf" srcId="{E5922DD5-C50F-4332-B42D-FEB671B54634}" destId="{883D0A7C-6631-44E7-A6E2-B002CCFE7802}" srcOrd="0" destOrd="0" presId="urn:microsoft.com/office/officeart/2005/8/layout/chevron2"/>
    <dgm:cxn modelId="{27DE32FB-C7D7-482F-AF1E-B3C056E7EE04}" srcId="{EFCD6579-2731-4B6D-8C9C-4CE1A84AC442}" destId="{617FCD46-DF6E-4AB2-BB9F-5B6010174ED0}" srcOrd="0" destOrd="0" parTransId="{5CE77E60-A063-4805-B30E-D2D54440E2DC}" sibTransId="{11A52B26-42FF-4C8C-812B-A969A447CAD0}"/>
    <dgm:cxn modelId="{637CCAE6-4862-4D38-AB84-725C8DF0090F}" type="presOf" srcId="{7E8326DD-A278-47F5-9095-9AB25043B97C}" destId="{B1B5CBA1-5949-4DB7-95BF-DF42F8C329A4}" srcOrd="0" destOrd="0" presId="urn:microsoft.com/office/officeart/2005/8/layout/chevron2"/>
    <dgm:cxn modelId="{22F18DDA-3EA4-4421-811B-CB2E5C2FD052}" srcId="{E5922DD5-C50F-4332-B42D-FEB671B54634}" destId="{EFCD6579-2731-4B6D-8C9C-4CE1A84AC442}" srcOrd="2" destOrd="0" parTransId="{87696487-B533-4CAC-9B38-DF826B5F541A}" sibTransId="{7DC41C38-2157-48A8-964B-EFBA6DF0B144}"/>
    <dgm:cxn modelId="{9F885F43-F27A-45E5-B954-403ACEA60490}" type="presOf" srcId="{8AA5CFF5-5EFF-42C8-AB6F-74ACF84CEB09}" destId="{AFDB730B-23B6-4CD9-9185-88697440CA20}" srcOrd="0" destOrd="0" presId="urn:microsoft.com/office/officeart/2005/8/layout/chevron2"/>
    <dgm:cxn modelId="{A5252B7D-6C57-464E-9D38-8AFAF9C06486}" type="presOf" srcId="{617FCD46-DF6E-4AB2-BB9F-5B6010174ED0}" destId="{F86E4990-743C-4959-A7AD-E0CA09351E50}" srcOrd="0" destOrd="0" presId="urn:microsoft.com/office/officeart/2005/8/layout/chevron2"/>
    <dgm:cxn modelId="{C9AB8012-E9F9-4250-8E7B-27F5683008EF}" srcId="{E5922DD5-C50F-4332-B42D-FEB671B54634}" destId="{7E8326DD-A278-47F5-9095-9AB25043B97C}" srcOrd="0" destOrd="0" parTransId="{CFA90088-B74D-4132-9EF2-3141203C73B9}" sibTransId="{1515FEE5-41BF-4D00-9852-E0779EFC31F5}"/>
    <dgm:cxn modelId="{0AE7A77E-A855-4703-ABE4-0A50EEB849ED}" type="presOf" srcId="{1F3ABBE3-AEF2-44D1-8253-3BD9A11F35E8}" destId="{D75D257D-09C3-4658-A906-EB560DF47B76}" srcOrd="0" destOrd="0" presId="urn:microsoft.com/office/officeart/2005/8/layout/chevron2"/>
    <dgm:cxn modelId="{C09058D8-D472-43F6-AA79-0A369AA21CC7}" srcId="{8AA5CFF5-5EFF-42C8-AB6F-74ACF84CEB09}" destId="{08216B7A-6DB8-45E2-88A1-91795823D51C}" srcOrd="0" destOrd="0" parTransId="{89EE83EC-DFA0-4DEB-9F3D-9C5AF1860D96}" sibTransId="{F89E9F12-471D-4FCE-B66A-DB47749CD0FB}"/>
    <dgm:cxn modelId="{F9FF2784-05C6-4955-8A50-EE57D59BDA15}" srcId="{E5922DD5-C50F-4332-B42D-FEB671B54634}" destId="{8AA5CFF5-5EFF-42C8-AB6F-74ACF84CEB09}" srcOrd="1" destOrd="0" parTransId="{A28C5A1C-92B0-4341-A27B-FB89E08B67B4}" sibTransId="{44395FEF-8D2A-42EA-939F-2FFD80EE6B07}"/>
    <dgm:cxn modelId="{1A06CC4F-0F1F-4231-9222-10FE329D93E7}" srcId="{7E8326DD-A278-47F5-9095-9AB25043B97C}" destId="{1F3ABBE3-AEF2-44D1-8253-3BD9A11F35E8}" srcOrd="0" destOrd="0" parTransId="{2DB2239C-7B47-4DD5-90B3-FE94393A417A}" sibTransId="{6E34C288-7A85-478B-B632-3E651AAE8BFA}"/>
    <dgm:cxn modelId="{59C78814-A9A5-4826-9F4F-1BD042BA31FB}" type="presOf" srcId="{EFCD6579-2731-4B6D-8C9C-4CE1A84AC442}" destId="{534FFD0C-06EF-46DB-97A4-192C14E96EF7}" srcOrd="0" destOrd="0" presId="urn:microsoft.com/office/officeart/2005/8/layout/chevron2"/>
    <dgm:cxn modelId="{95F72542-E48A-44FE-8728-61BE73027B63}" type="presParOf" srcId="{883D0A7C-6631-44E7-A6E2-B002CCFE7802}" destId="{FBBBBC3F-48DB-493F-9AAE-BDD9A7178A04}" srcOrd="0" destOrd="0" presId="urn:microsoft.com/office/officeart/2005/8/layout/chevron2"/>
    <dgm:cxn modelId="{C564AFFD-9354-43E6-B25F-772AE3237F64}" type="presParOf" srcId="{FBBBBC3F-48DB-493F-9AAE-BDD9A7178A04}" destId="{B1B5CBA1-5949-4DB7-95BF-DF42F8C329A4}" srcOrd="0" destOrd="0" presId="urn:microsoft.com/office/officeart/2005/8/layout/chevron2"/>
    <dgm:cxn modelId="{7B11F7FE-D236-4817-B3DB-2C944E6FA6A9}" type="presParOf" srcId="{FBBBBC3F-48DB-493F-9AAE-BDD9A7178A04}" destId="{D75D257D-09C3-4658-A906-EB560DF47B76}" srcOrd="1" destOrd="0" presId="urn:microsoft.com/office/officeart/2005/8/layout/chevron2"/>
    <dgm:cxn modelId="{B4270614-3406-400A-B6AE-D5E965D3BB80}" type="presParOf" srcId="{883D0A7C-6631-44E7-A6E2-B002CCFE7802}" destId="{E3EB415A-28E4-48AC-A0E5-E380767668B2}" srcOrd="1" destOrd="0" presId="urn:microsoft.com/office/officeart/2005/8/layout/chevron2"/>
    <dgm:cxn modelId="{01DEF7F6-64B7-4794-B038-EA3A764D0374}" type="presParOf" srcId="{883D0A7C-6631-44E7-A6E2-B002CCFE7802}" destId="{9F0849E5-6F62-4813-B8E7-7984CC112ADE}" srcOrd="2" destOrd="0" presId="urn:microsoft.com/office/officeart/2005/8/layout/chevron2"/>
    <dgm:cxn modelId="{6856BE46-1D9D-4FFD-8BF9-923464FD532E}" type="presParOf" srcId="{9F0849E5-6F62-4813-B8E7-7984CC112ADE}" destId="{AFDB730B-23B6-4CD9-9185-88697440CA20}" srcOrd="0" destOrd="0" presId="urn:microsoft.com/office/officeart/2005/8/layout/chevron2"/>
    <dgm:cxn modelId="{AB95F2B4-5D4D-4BBD-AE71-B5C084CA0DA9}" type="presParOf" srcId="{9F0849E5-6F62-4813-B8E7-7984CC112ADE}" destId="{9F7F76E6-504E-483D-8C43-29A1E7673888}" srcOrd="1" destOrd="0" presId="urn:microsoft.com/office/officeart/2005/8/layout/chevron2"/>
    <dgm:cxn modelId="{D56ECB21-E4D4-41E7-81CF-018A154D92E3}" type="presParOf" srcId="{883D0A7C-6631-44E7-A6E2-B002CCFE7802}" destId="{16FF0229-C9AE-4E1B-972A-733D389D47EC}" srcOrd="3" destOrd="0" presId="urn:microsoft.com/office/officeart/2005/8/layout/chevron2"/>
    <dgm:cxn modelId="{F5AFAB44-B2A6-4ABE-B1C1-5747757A982F}" type="presParOf" srcId="{883D0A7C-6631-44E7-A6E2-B002CCFE7802}" destId="{15A305DD-1F4A-4687-AFD2-D38CAC1742D4}" srcOrd="4" destOrd="0" presId="urn:microsoft.com/office/officeart/2005/8/layout/chevron2"/>
    <dgm:cxn modelId="{E6CBF1D3-B0A7-4727-8AAD-C0BEB3A088A5}" type="presParOf" srcId="{15A305DD-1F4A-4687-AFD2-D38CAC1742D4}" destId="{534FFD0C-06EF-46DB-97A4-192C14E96EF7}" srcOrd="0" destOrd="0" presId="urn:microsoft.com/office/officeart/2005/8/layout/chevron2"/>
    <dgm:cxn modelId="{1EB8A2B0-167D-4CD3-A469-8BEE4138D627}" type="presParOf" srcId="{15A305DD-1F4A-4687-AFD2-D38CAC1742D4}" destId="{F86E4990-743C-4959-A7AD-E0CA09351E5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6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/>
              <a:t>Русский язык</a:t>
            </a:r>
            <a:endParaRPr sz="7400" dirty="0"/>
          </a:p>
        </p:txBody>
      </p:sp>
      <p:sp>
        <p:nvSpPr>
          <p:cNvPr id="4" name="object 4"/>
          <p:cNvSpPr txBox="1"/>
          <p:nvPr/>
        </p:nvSpPr>
        <p:spPr>
          <a:xfrm>
            <a:off x="1784630" y="2499659"/>
            <a:ext cx="9950170" cy="3503398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800" b="1" dirty="0" smtClean="0">
                <a:solidFill>
                  <a:srgbClr val="002060"/>
                </a:solidFill>
              </a:rPr>
              <a:t>Предложение</a:t>
            </a:r>
          </a:p>
          <a:p>
            <a:pPr marL="13031"/>
            <a:r>
              <a:rPr lang="ru-RU" sz="4800" b="1" dirty="0" smtClean="0">
                <a:solidFill>
                  <a:srgbClr val="002060"/>
                </a:solidFill>
              </a:rPr>
              <a:t>Логическое </a:t>
            </a:r>
            <a:r>
              <a:rPr lang="ru-RU" sz="4800" b="1" dirty="0" smtClean="0">
                <a:solidFill>
                  <a:srgbClr val="002060"/>
                </a:solidFill>
              </a:rPr>
              <a:t>ударение.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marL="13031"/>
            <a:r>
              <a:rPr lang="ru-RU" sz="4800" b="1" dirty="0" smtClean="0">
                <a:solidFill>
                  <a:srgbClr val="002060"/>
                </a:solidFill>
              </a:rPr>
              <a:t>Прямой </a:t>
            </a:r>
            <a:r>
              <a:rPr lang="ru-RU" sz="4800" b="1" dirty="0" smtClean="0">
                <a:solidFill>
                  <a:srgbClr val="002060"/>
                </a:solidFill>
              </a:rPr>
              <a:t>и обратный порядок </a:t>
            </a:r>
            <a:r>
              <a:rPr lang="ru-RU" sz="4800" b="1" dirty="0" smtClean="0">
                <a:solidFill>
                  <a:srgbClr val="002060"/>
                </a:solidFill>
              </a:rPr>
              <a:t>слов</a:t>
            </a:r>
            <a:endParaRPr lang="ru-RU" sz="4500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3031">
              <a:lnSpc>
                <a:spcPts val="2802"/>
              </a:lnSpc>
            </a:pPr>
            <a:endParaRPr lang="ru-RU" sz="4100" dirty="0">
              <a:latin typeface="Arial"/>
              <a:cs typeface="Arial"/>
            </a:endParaRPr>
          </a:p>
          <a:p>
            <a:pPr marL="34533" marR="632680">
              <a:lnSpc>
                <a:spcPts val="2011"/>
              </a:lnSpc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lnSpc>
                <a:spcPts val="2011"/>
              </a:lnSpc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1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2" y="2583628"/>
            <a:ext cx="727760" cy="172507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2" y="4748560"/>
            <a:ext cx="727760" cy="13928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1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pic>
        <p:nvPicPr>
          <p:cNvPr id="27" name="Picture 1" descr="D:\клипарт\инфографика человечки для презентаций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3373" y="4625615"/>
            <a:ext cx="2008638" cy="2008638"/>
          </a:xfrm>
          <a:prstGeom prst="rect">
            <a:avLst/>
          </a:prstGeom>
          <a:noFill/>
        </p:spPr>
      </p:pic>
      <p:grpSp>
        <p:nvGrpSpPr>
          <p:cNvPr id="8" name="object 10"/>
          <p:cNvGrpSpPr/>
          <p:nvPr/>
        </p:nvGrpSpPr>
        <p:grpSpPr>
          <a:xfrm>
            <a:off x="10054682" y="130099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498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0" y="203409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9971" y="404949"/>
            <a:ext cx="7638006" cy="111687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/>
              <a:t>Можно ли выделять несколько слов сразу?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4" name="Picture 2" descr="https://videouroki.net/videouroki/conspekty/rus8k/12-loghichieskoie-udarieniie.files/image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62" y="1517468"/>
            <a:ext cx="7700133" cy="36292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7645" y="5747657"/>
            <a:ext cx="806066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Прочитайте, выделив слова логическим ударением</a:t>
            </a:r>
            <a:endParaRPr lang="ru-RU" sz="2800" dirty="0"/>
          </a:p>
        </p:txBody>
      </p:sp>
      <p:pic>
        <p:nvPicPr>
          <p:cNvPr id="6145" name="Picture 1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363936" y="2481943"/>
            <a:ext cx="1122561" cy="3772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327" y="526473"/>
            <a:ext cx="10183091" cy="551410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5500" dirty="0" smtClean="0">
                <a:latin typeface="Arial" pitchFamily="34" charset="0"/>
                <a:cs typeface="Arial" pitchFamily="34" charset="0"/>
              </a:rPr>
              <a:t>В русском языке порядок слов в предложении </a:t>
            </a:r>
            <a:r>
              <a:rPr lang="ru-RU" sz="5500" b="1" dirty="0" smtClean="0">
                <a:latin typeface="Arial" pitchFamily="34" charset="0"/>
                <a:cs typeface="Arial" pitchFamily="34" charset="0"/>
              </a:rPr>
              <a:t>свободный</a:t>
            </a:r>
            <a:r>
              <a:rPr lang="ru-RU" sz="5500" dirty="0" smtClean="0">
                <a:latin typeface="Arial" pitchFamily="34" charset="0"/>
                <a:cs typeface="Arial" pitchFamily="34" charset="0"/>
              </a:rPr>
              <a:t>. С</a:t>
            </a:r>
            <a:r>
              <a:rPr lang="ru-RU" sz="5500" dirty="0" smtClean="0">
                <a:latin typeface="Arial" pitchFamily="34" charset="0"/>
                <a:cs typeface="Arial" pitchFamily="34" charset="0"/>
              </a:rPr>
              <a:t>лова </a:t>
            </a:r>
            <a:r>
              <a:rPr lang="ru-RU" sz="5500" dirty="0" smtClean="0">
                <a:latin typeface="Arial" pitchFamily="34" charset="0"/>
                <a:cs typeface="Arial" pitchFamily="34" charset="0"/>
              </a:rPr>
              <a:t>могут располагаться в разных местах предложения в зависимости от смысла. </a:t>
            </a:r>
            <a:endParaRPr lang="ru-RU" sz="55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5500" dirty="0" smtClean="0">
                <a:latin typeface="Arial" pitchFamily="34" charset="0"/>
                <a:cs typeface="Arial" pitchFamily="34" charset="0"/>
              </a:rPr>
              <a:t>Несмотря на свободный порядок слов в русском языке, у каждого члена предложения есть своё, обычное для него место. </a:t>
            </a:r>
          </a:p>
          <a:p>
            <a:r>
              <a:rPr lang="ru-RU" sz="5500" b="1" dirty="0" smtClean="0">
                <a:latin typeface="Arial" pitchFamily="34" charset="0"/>
                <a:cs typeface="Arial" pitchFamily="34" charset="0"/>
              </a:rPr>
              <a:t>Прямой порядок </a:t>
            </a:r>
            <a:r>
              <a:rPr lang="ru-RU" sz="5500" dirty="0" smtClean="0">
                <a:latin typeface="Arial" pitchFamily="34" charset="0"/>
                <a:cs typeface="Arial" pitchFamily="34" charset="0"/>
              </a:rPr>
              <a:t>слов: </a:t>
            </a:r>
          </a:p>
          <a:p>
            <a:r>
              <a:rPr lang="ru-RU" sz="5500" dirty="0" smtClean="0">
                <a:latin typeface="Arial" pitchFamily="34" charset="0"/>
                <a:cs typeface="Arial" pitchFamily="34" charset="0"/>
              </a:rPr>
              <a:t>подлежащее находится перед сказуемым,</a:t>
            </a:r>
          </a:p>
          <a:p>
            <a:r>
              <a:rPr lang="ru-RU" sz="5500" dirty="0" smtClean="0">
                <a:latin typeface="Arial" pitchFamily="34" charset="0"/>
                <a:cs typeface="Arial" pitchFamily="34" charset="0"/>
              </a:rPr>
              <a:t>дополнение – после дополняемого слова, </a:t>
            </a:r>
          </a:p>
          <a:p>
            <a:r>
              <a:rPr lang="ru-RU" sz="5500" dirty="0" smtClean="0">
                <a:latin typeface="Arial" pitchFamily="34" charset="0"/>
                <a:cs typeface="Arial" pitchFamily="34" charset="0"/>
              </a:rPr>
              <a:t>прямое дополнение – после сказуемого, </a:t>
            </a:r>
          </a:p>
          <a:p>
            <a:r>
              <a:rPr lang="ru-RU" sz="5500" dirty="0" smtClean="0">
                <a:latin typeface="Arial" pitchFamily="34" charset="0"/>
                <a:cs typeface="Arial" pitchFamily="34" charset="0"/>
              </a:rPr>
              <a:t>согласованное определение – перед определяемым словом, </a:t>
            </a:r>
          </a:p>
          <a:p>
            <a:r>
              <a:rPr lang="ru-RU" sz="5500" dirty="0" smtClean="0">
                <a:latin typeface="Arial" pitchFamily="34" charset="0"/>
                <a:cs typeface="Arial" pitchFamily="34" charset="0"/>
              </a:rPr>
              <a:t>несогласованное определение – после определяемого слова, </a:t>
            </a:r>
          </a:p>
          <a:p>
            <a:r>
              <a:rPr lang="ru-RU" sz="5500" dirty="0" smtClean="0">
                <a:latin typeface="Arial" pitchFamily="34" charset="0"/>
                <a:cs typeface="Arial" pitchFamily="34" charset="0"/>
              </a:rPr>
              <a:t>обстоятельства – перед сказуемым или после него.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34818" name="Picture 2" descr="Порядок слов в предложении (8 класс, видеоурок-презентация) - YouTub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7167" r="50753" b="33131"/>
          <a:stretch>
            <a:fillRect/>
          </a:stretch>
        </p:blipFill>
        <p:spPr bwMode="auto">
          <a:xfrm>
            <a:off x="7565437" y="2187513"/>
            <a:ext cx="3850708" cy="1705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ideouroki.net/videouroki/conspekty/rus8k/11-poriadok-slov-v-priedlozhienii.files/image010.jpg"/>
          <p:cNvPicPr>
            <a:picLocks noChangeAspect="1" noChangeArrowheads="1"/>
          </p:cNvPicPr>
          <p:nvPr/>
        </p:nvPicPr>
        <p:blipFill>
          <a:blip r:embed="rId2"/>
          <a:srcRect l="10532" t="16426" r="31808" b="9790"/>
          <a:stretch>
            <a:fillRect/>
          </a:stretch>
        </p:blipFill>
        <p:spPr bwMode="auto">
          <a:xfrm>
            <a:off x="826521" y="2333502"/>
            <a:ext cx="5559992" cy="40617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640035" y="2955273"/>
            <a:ext cx="1021034" cy="34317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9491" y="401782"/>
            <a:ext cx="110290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Обратный порядок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слов (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инверсия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– это необычный порядок слов,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который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встречается в устной речи, в тексте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 Расположение слов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этом зависит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коммуникативной цели говорящего или пишущего. 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8539" y="2314278"/>
            <a:ext cx="3724338" cy="241488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Порядок слов влияет на то,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каким членом предложения будет слово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28309" cy="840220"/>
          </a:xfrm>
        </p:spPr>
        <p:txBody>
          <a:bodyPr/>
          <a:lstStyle/>
          <a:p>
            <a:r>
              <a:rPr lang="ru-RU" b="1" dirty="0" smtClean="0"/>
              <a:t>Упражнение </a:t>
            </a:r>
            <a:r>
              <a:rPr lang="ru-RU" b="1" dirty="0" smtClean="0"/>
              <a:t>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944" y="1066799"/>
            <a:ext cx="8222673" cy="54586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Человек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учится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природы.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познаёт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её законы 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использует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их в своих творениях.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Помогает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ему в этом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бионика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Бионика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наука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которая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применяет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знания о живой природе для решения инженерных задач.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Одни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учёные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изучают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принципы и способы движения животных.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Наблюдения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помогают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им создавать машины и механизмы,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которые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могли бы двигаться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подобно разным видам зверей, птиц и насекомых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28309" cy="840220"/>
          </a:xfrm>
        </p:spPr>
        <p:txBody>
          <a:bodyPr/>
          <a:lstStyle/>
          <a:p>
            <a:r>
              <a:rPr lang="ru-RU" b="1" dirty="0" smtClean="0"/>
              <a:t>Упражнение </a:t>
            </a:r>
            <a:r>
              <a:rPr lang="ru-RU" b="1" dirty="0" smtClean="0"/>
              <a:t>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6528" y="1260764"/>
            <a:ext cx="7626928" cy="534785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Другие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учёные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изучают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органы чувств животных.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Это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помогает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им создавать совершенные приборы, способные хорошо видеть в темноте, слышать под водой, заранее чувствовать приближение землетрясений и т.д.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Самый сложный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раздел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бионики – </a:t>
            </a:r>
            <a:r>
              <a:rPr lang="ru-RU" u="dbl" dirty="0" err="1" smtClean="0">
                <a:latin typeface="Arial" pitchFamily="34" charset="0"/>
                <a:cs typeface="Arial" pitchFamily="34" charset="0"/>
              </a:rPr>
              <a:t>нейробионика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Эта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наука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изучает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нервную систему и устройство мозга животных и человека в целях создания всё более совершенных компьютеров, роботов. </a:t>
            </a:r>
          </a:p>
        </p:txBody>
      </p:sp>
      <p:pic>
        <p:nvPicPr>
          <p:cNvPr id="4" name="Рисунок 3" descr="D:\Маме\Учительская деятельность\школа\учебник 11 класс\11 класс ЮЮ в печать\фото 11\d0bdd0b5d0b9d180d0bed0b1d0b8d0bed0bdd0b8d0bad0b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2836" y="665018"/>
            <a:ext cx="3297381" cy="22998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D:\Маме\Учительская деятельность\школа\учебник 11 класс\11 класс ЮЮ в печать\фото 11\183758_9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9467" y="3288065"/>
            <a:ext cx="3310024" cy="21844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6636" y="398607"/>
            <a:ext cx="8194964" cy="2081357"/>
          </a:xfrm>
        </p:spPr>
        <p:txBody>
          <a:bodyPr/>
          <a:lstStyle/>
          <a:p>
            <a:r>
              <a:rPr lang="ru-RU" u="dbl" dirty="0" smtClean="0">
                <a:latin typeface="Arial" pitchFamily="34" charset="0"/>
                <a:cs typeface="Arial" pitchFamily="34" charset="0"/>
              </a:rPr>
              <a:t>Что такое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бионика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Что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помогает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ученым создавать машины?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Какой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раздел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бионики –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самый сложный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dirty="0"/>
          </a:p>
        </p:txBody>
      </p:sp>
      <p:pic>
        <p:nvPicPr>
          <p:cNvPr id="37890" name="Picture 2" descr="Знакомство с бионикой — Bea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028" y="2582789"/>
            <a:ext cx="4804353" cy="3603265"/>
          </a:xfrm>
          <a:prstGeom prst="rect">
            <a:avLst/>
          </a:prstGeom>
          <a:noFill/>
        </p:spPr>
      </p:pic>
      <p:pic>
        <p:nvPicPr>
          <p:cNvPr id="37892" name="Picture 4" descr="Бионик - где учиться, зарплата, преимущества профессии – “Навигатор  Образования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1841" y="2576451"/>
            <a:ext cx="4602523" cy="3757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665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Проверьте!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80605"/>
            <a:ext cx="10825343" cy="406254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1</a:t>
            </a:r>
            <a:r>
              <a:rPr lang="ru-RU" sz="3200" dirty="0" smtClean="0"/>
              <a:t>. </a:t>
            </a:r>
            <a:r>
              <a:rPr lang="ru-RU" sz="3200" u="sng" dirty="0" smtClean="0"/>
              <a:t>День</a:t>
            </a:r>
            <a:r>
              <a:rPr lang="ru-RU" sz="3200" dirty="0" smtClean="0"/>
              <a:t> </a:t>
            </a:r>
            <a:r>
              <a:rPr lang="ru-RU" sz="3200" u="dbl" dirty="0" smtClean="0"/>
              <a:t>солнечный</a:t>
            </a:r>
            <a:r>
              <a:rPr lang="ru-RU" sz="3200" dirty="0" smtClean="0"/>
              <a:t>. </a:t>
            </a:r>
            <a:r>
              <a:rPr lang="ru-RU" sz="3200" u="wavy" dirty="0" smtClean="0"/>
              <a:t>Солнечный</a:t>
            </a:r>
            <a:r>
              <a:rPr lang="ru-RU" sz="3200" dirty="0" smtClean="0"/>
              <a:t> </a:t>
            </a:r>
            <a:r>
              <a:rPr lang="ru-RU" sz="3200" u="sng" dirty="0" smtClean="0"/>
              <a:t>день</a:t>
            </a:r>
            <a:r>
              <a:rPr lang="ru-RU" sz="3200" dirty="0" smtClean="0"/>
              <a:t>. </a:t>
            </a:r>
          </a:p>
          <a:p>
            <a:pPr fontAlgn="base"/>
            <a:r>
              <a:rPr lang="ru-RU" sz="3200" dirty="0" smtClean="0"/>
              <a:t>2. </a:t>
            </a:r>
            <a:r>
              <a:rPr lang="ru-RU" sz="3200" u="sng" dirty="0" smtClean="0"/>
              <a:t>Поэт</a:t>
            </a:r>
            <a:r>
              <a:rPr lang="ru-RU" sz="3200" dirty="0" smtClean="0"/>
              <a:t> всегда </a:t>
            </a:r>
            <a:r>
              <a:rPr lang="ru-RU" sz="3200" u="dbl" dirty="0" smtClean="0"/>
              <a:t>художник</a:t>
            </a:r>
            <a:r>
              <a:rPr lang="ru-RU" sz="3200" dirty="0" smtClean="0"/>
              <a:t>. </a:t>
            </a:r>
            <a:r>
              <a:rPr lang="ru-RU" sz="3200" u="sng" dirty="0" smtClean="0"/>
              <a:t>Художник</a:t>
            </a:r>
            <a:r>
              <a:rPr lang="ru-RU" sz="3200" dirty="0" smtClean="0"/>
              <a:t> всегда </a:t>
            </a:r>
            <a:r>
              <a:rPr lang="ru-RU" sz="3200" u="dbl" dirty="0" smtClean="0"/>
              <a:t>поэт</a:t>
            </a:r>
            <a:r>
              <a:rPr lang="ru-RU" sz="3200" dirty="0" smtClean="0"/>
              <a:t>.</a:t>
            </a:r>
          </a:p>
          <a:p>
            <a:pPr fontAlgn="base"/>
            <a:r>
              <a:rPr lang="ru-RU" sz="3200" dirty="0" smtClean="0"/>
              <a:t>4. </a:t>
            </a:r>
            <a:r>
              <a:rPr lang="ru-RU" sz="3200" u="sng" dirty="0" smtClean="0"/>
              <a:t>Ты</a:t>
            </a:r>
            <a:r>
              <a:rPr lang="ru-RU" sz="3200" dirty="0" smtClean="0"/>
              <a:t> мой лучший </a:t>
            </a:r>
            <a:r>
              <a:rPr lang="ru-RU" sz="3200" u="dbl" dirty="0" smtClean="0"/>
              <a:t>друг</a:t>
            </a:r>
            <a:r>
              <a:rPr lang="ru-RU" sz="3200" dirty="0" smtClean="0"/>
              <a:t>. Мой лучший </a:t>
            </a:r>
            <a:r>
              <a:rPr lang="ru-RU" sz="3200" u="sng" dirty="0" smtClean="0"/>
              <a:t>друг</a:t>
            </a:r>
            <a:r>
              <a:rPr lang="ru-RU" sz="3200" dirty="0" smtClean="0"/>
              <a:t> — </a:t>
            </a:r>
            <a:r>
              <a:rPr lang="ru-RU" sz="3200" u="dbl" dirty="0" smtClean="0"/>
              <a:t>ты.</a:t>
            </a:r>
            <a:endParaRPr lang="ru-RU" sz="3200" dirty="0" smtClean="0"/>
          </a:p>
          <a:p>
            <a:pPr fontAlgn="base"/>
            <a:r>
              <a:rPr lang="ru-RU" sz="3200" dirty="0" smtClean="0"/>
              <a:t>5. </a:t>
            </a:r>
            <a:r>
              <a:rPr lang="ru-RU" sz="3200" u="wavy" dirty="0" smtClean="0"/>
              <a:t>Славная</a:t>
            </a:r>
            <a:r>
              <a:rPr lang="ru-RU" sz="3200" dirty="0" smtClean="0"/>
              <a:t> </a:t>
            </a:r>
            <a:r>
              <a:rPr lang="ru-RU" sz="3200" u="sng" dirty="0" smtClean="0"/>
              <a:t>осень</a:t>
            </a:r>
            <a:r>
              <a:rPr lang="ru-RU" sz="3200" dirty="0" smtClean="0"/>
              <a:t>! </a:t>
            </a:r>
            <a:r>
              <a:rPr lang="ru-RU" sz="3200" u="sng" dirty="0" smtClean="0"/>
              <a:t>Осень</a:t>
            </a:r>
            <a:r>
              <a:rPr lang="ru-RU" sz="3200" dirty="0" smtClean="0"/>
              <a:t> </a:t>
            </a:r>
            <a:r>
              <a:rPr lang="ru-RU" sz="3200" u="dbl" dirty="0" smtClean="0"/>
              <a:t>славная</a:t>
            </a:r>
            <a:r>
              <a:rPr lang="ru-RU" sz="3200" dirty="0" smtClean="0"/>
              <a:t>. </a:t>
            </a:r>
          </a:p>
          <a:p>
            <a:pPr fontAlgn="base"/>
            <a:r>
              <a:rPr lang="ru-RU" sz="3200" dirty="0" smtClean="0"/>
              <a:t>6. </a:t>
            </a:r>
            <a:r>
              <a:rPr lang="ru-RU" sz="3200" u="wavy" dirty="0" smtClean="0"/>
              <a:t>Больной</a:t>
            </a:r>
            <a:r>
              <a:rPr lang="ru-RU" sz="3200" dirty="0" smtClean="0"/>
              <a:t> </a:t>
            </a:r>
            <a:r>
              <a:rPr lang="ru-RU" sz="3200" u="sng" dirty="0" smtClean="0"/>
              <a:t>ребенок</a:t>
            </a:r>
            <a:r>
              <a:rPr lang="ru-RU" sz="3200" dirty="0" smtClean="0"/>
              <a:t> </a:t>
            </a:r>
            <a:r>
              <a:rPr lang="ru-RU" sz="3200" u="dbl" dirty="0" smtClean="0"/>
              <a:t>вернулся</a:t>
            </a:r>
            <a:r>
              <a:rPr lang="ru-RU" sz="3200" dirty="0" smtClean="0"/>
              <a:t>. </a:t>
            </a:r>
            <a:r>
              <a:rPr lang="ru-RU" sz="3200" u="sng" dirty="0" smtClean="0"/>
              <a:t>Ребено</a:t>
            </a:r>
            <a:r>
              <a:rPr lang="ru-RU" sz="3200" dirty="0" smtClean="0"/>
              <a:t>к </a:t>
            </a:r>
            <a:r>
              <a:rPr lang="ru-RU" sz="3200" u="dbl" dirty="0" smtClean="0"/>
              <a:t>вернулся больной</a:t>
            </a:r>
            <a:r>
              <a:rPr lang="ru-RU" sz="3200" dirty="0" smtClean="0"/>
              <a:t>. </a:t>
            </a:r>
          </a:p>
          <a:p>
            <a:pPr fontAlgn="base"/>
            <a:r>
              <a:rPr lang="ru-RU" sz="3200" dirty="0" smtClean="0"/>
              <a:t>7. </a:t>
            </a:r>
            <a:r>
              <a:rPr lang="ru-RU" sz="3200" u="sng" dirty="0" smtClean="0"/>
              <a:t>Мать</a:t>
            </a:r>
            <a:r>
              <a:rPr lang="ru-RU" sz="3200" dirty="0" smtClean="0"/>
              <a:t> </a:t>
            </a:r>
            <a:r>
              <a:rPr lang="ru-RU" sz="3200" u="dbl" dirty="0" smtClean="0"/>
              <a:t>встретила</a:t>
            </a:r>
            <a:r>
              <a:rPr lang="ru-RU" sz="3200" dirty="0" smtClean="0"/>
              <a:t> дочь. </a:t>
            </a:r>
            <a:r>
              <a:rPr lang="ru-RU" sz="3200" u="sng" dirty="0" smtClean="0"/>
              <a:t>Дочь</a:t>
            </a:r>
            <a:r>
              <a:rPr lang="ru-RU" sz="3200" dirty="0" smtClean="0"/>
              <a:t> </a:t>
            </a:r>
            <a:r>
              <a:rPr lang="ru-RU" sz="3200" u="dbl" dirty="0" smtClean="0"/>
              <a:t>встретила</a:t>
            </a:r>
            <a:r>
              <a:rPr lang="ru-RU" sz="3200" dirty="0" smtClean="0"/>
              <a:t> мать.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 для самостоятельной работы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26382" cy="2219902"/>
          </a:xfrm>
          <a:prstGeom prst="wedgeRoundRectCallout">
            <a:avLst>
              <a:gd name="adj1" fmla="val 60114"/>
              <a:gd name="adj2" fmla="val 8827"/>
              <a:gd name="adj3" fmla="val 16667"/>
            </a:avLst>
          </a:prstGeo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Упражнение 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Составьте и запишите вопросы к тексту «Бионика». Передайте содержание текста, употребив предложения с прямым и обратным порядком слов. </a:t>
            </a:r>
          </a:p>
        </p:txBody>
      </p:sp>
      <p:pic>
        <p:nvPicPr>
          <p:cNvPr id="36866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361" y="2043545"/>
            <a:ext cx="2089294" cy="4109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3149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</a:t>
            </a:r>
            <a:r>
              <a:rPr lang="ru-RU" b="1" dirty="0" smtClean="0">
                <a:solidFill>
                  <a:srgbClr val="002060"/>
                </a:solidFill>
              </a:rPr>
              <a:t>уроке мы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607526" y="1799499"/>
          <a:ext cx="787472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s://videouroki.net/videouroki/conspekty/rus8k/12-loghichieskoie-udarieniie.files/image005.jpg"/>
          <p:cNvPicPr>
            <a:picLocks noChangeAspect="1" noChangeArrowheads="1"/>
          </p:cNvPicPr>
          <p:nvPr/>
        </p:nvPicPr>
        <p:blipFill>
          <a:blip r:embed="rId6"/>
          <a:srcRect l="3994" r="65762"/>
          <a:stretch>
            <a:fillRect/>
          </a:stretch>
        </p:blipFill>
        <p:spPr bwMode="auto">
          <a:xfrm>
            <a:off x="836023" y="1814331"/>
            <a:ext cx="2481943" cy="410314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816927" cy="784802"/>
          </a:xfrm>
        </p:spPr>
        <p:txBody>
          <a:bodyPr/>
          <a:lstStyle/>
          <a:p>
            <a:r>
              <a:rPr lang="ru-RU" b="1" dirty="0" smtClean="0"/>
              <a:t>Упражнение </a:t>
            </a:r>
            <a:r>
              <a:rPr lang="ru-RU" b="1" dirty="0" smtClean="0"/>
              <a:t>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2617" y="1149927"/>
            <a:ext cx="7730837" cy="54864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Прочитайте текст.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Укажите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простые и сложные предложения.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Чем </a:t>
            </a:r>
            <a:r>
              <a:rPr lang="ru-RU" b="1" u="dbl" dirty="0" smtClean="0">
                <a:latin typeface="Arial" pitchFamily="34" charset="0"/>
                <a:cs typeface="Arial" pitchFamily="34" charset="0"/>
              </a:rPr>
              <a:t>выше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успехи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науки и техники, тем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больше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появляется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идей и теорий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 дальнейшем их развитии. А дальнейшее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развитие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науки и техники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зависит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прежде всего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 знаний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творческой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энергии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молодёжи.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Узбекистане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создано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много возможностей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для формирования развитого молодого поколения.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Жизнь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идёт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вперёд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гигантскими шагами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Чтобы </a:t>
            </a:r>
            <a:r>
              <a:rPr lang="ru-RU" b="1" u="dbl" dirty="0" smtClean="0">
                <a:latin typeface="Arial" pitchFamily="34" charset="0"/>
                <a:cs typeface="Arial" pitchFamily="34" charset="0"/>
              </a:rPr>
              <a:t>успеть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ней,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молодёжь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должна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постоянно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повышать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уровень своего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D:\Маме\Учительская деятельность\школа\учебник 11 класс\11 класс ЮЮ в печать\фото 11\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438629" y="166255"/>
            <a:ext cx="3240753" cy="20366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D:\Маме\Учительская деятельность\школа\учебник 11 класс\11 класс ЮЮ в печать\фото 11\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1880" y="4560022"/>
            <a:ext cx="3332192" cy="21178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D:\Маме\Учительская деятельность\школа\учебник 11 класс\11 класс ЮЮ в печать\фото 11\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8983" y="2231966"/>
            <a:ext cx="3255818" cy="23677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469628"/>
            <a:ext cx="8765178" cy="98034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Средства оформления предложения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s://videouroki.net/videouroki/conspekty/rus8k/12-loghichieskoie-udarieniie.files/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27" y="1449205"/>
            <a:ext cx="8764076" cy="40922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53590" y="5525588"/>
            <a:ext cx="8778240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Логическое ударение и интонация свойственны устной речи</a:t>
            </a:r>
            <a:endParaRPr lang="ru-RU" sz="2600" dirty="0"/>
          </a:p>
        </p:txBody>
      </p:sp>
      <p:pic>
        <p:nvPicPr>
          <p:cNvPr id="8193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5848" y="2495005"/>
            <a:ext cx="1699241" cy="3341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Логическое ударение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35492" cy="299456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/>
              <a:t>В простом предложении всегда есть наиболее важное слово, которое произносится громче других. На него падает </a:t>
            </a:r>
            <a:r>
              <a:rPr lang="ru-RU" sz="3200" b="1" dirty="0" smtClean="0"/>
              <a:t>логическое ударение.</a:t>
            </a:r>
          </a:p>
          <a:p>
            <a:r>
              <a:rPr lang="ru-RU" sz="3200" dirty="0" smtClean="0"/>
              <a:t>Логическое ударение может падать на </a:t>
            </a:r>
            <a:r>
              <a:rPr lang="ru-RU" sz="3200" b="1" dirty="0" smtClean="0"/>
              <a:t>любое слово в предложе</a:t>
            </a:r>
            <a:r>
              <a:rPr lang="ru-RU" sz="3200" dirty="0" smtClean="0"/>
              <a:t>нии. Это зависит от того, что хочет подчеркнуть говорящий.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8354" y="5120640"/>
            <a:ext cx="9161354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Мы должны идти не </a:t>
            </a:r>
            <a:r>
              <a:rPr lang="ru-RU" sz="3200" b="1" i="1" dirty="0" smtClean="0">
                <a:solidFill>
                  <a:srgbClr val="C00000"/>
                </a:solidFill>
              </a:rPr>
              <a:t>за</a:t>
            </a:r>
            <a:r>
              <a:rPr lang="ru-RU" sz="3200" b="1" i="1" dirty="0" smtClean="0"/>
              <a:t> </a:t>
            </a:r>
            <a:r>
              <a:rPr lang="ru-RU" sz="3200" dirty="0" smtClean="0"/>
              <a:t>временем, а </a:t>
            </a:r>
            <a:r>
              <a:rPr lang="ru-RU" sz="3200" b="1" i="1" dirty="0" smtClean="0">
                <a:solidFill>
                  <a:srgbClr val="C00000"/>
                </a:solidFill>
              </a:rPr>
              <a:t>впереди</a:t>
            </a:r>
            <a:r>
              <a:rPr lang="ru-RU" sz="3200" dirty="0" smtClean="0"/>
              <a:t> него.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videouroki.net/videouroki/conspekty/rus8k/12-loghichieskoie-udarieniie.files/image009.jpg"/>
          <p:cNvPicPr>
            <a:picLocks noChangeAspect="1" noChangeArrowheads="1"/>
          </p:cNvPicPr>
          <p:nvPr/>
        </p:nvPicPr>
        <p:blipFill>
          <a:blip r:embed="rId2"/>
          <a:srcRect l="8299" r="34940" b="14295"/>
          <a:stretch>
            <a:fillRect/>
          </a:stretch>
        </p:blipFill>
        <p:spPr bwMode="auto">
          <a:xfrm>
            <a:off x="613955" y="432798"/>
            <a:ext cx="3135085" cy="219283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8" name="Picture 6" descr="https://videouroki.net/videouroki/conspekty/rus8k/12-loghichieskoie-udarieniie.files/image011.jpg"/>
          <p:cNvPicPr>
            <a:picLocks noChangeAspect="1" noChangeArrowheads="1"/>
          </p:cNvPicPr>
          <p:nvPr/>
        </p:nvPicPr>
        <p:blipFill>
          <a:blip r:embed="rId3"/>
          <a:srcRect l="48185" b="13320"/>
          <a:stretch>
            <a:fillRect/>
          </a:stretch>
        </p:blipFill>
        <p:spPr bwMode="auto">
          <a:xfrm>
            <a:off x="757646" y="3245803"/>
            <a:ext cx="2220684" cy="20315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https://videouroki.net/videouroki/conspekty/rus8k/12-loghichieskoie-udarieniie.files/image009.jpg"/>
          <p:cNvPicPr>
            <a:picLocks noChangeAspect="1" noChangeArrowheads="1"/>
          </p:cNvPicPr>
          <p:nvPr/>
        </p:nvPicPr>
        <p:blipFill>
          <a:blip r:embed="rId2"/>
          <a:srcRect l="67031"/>
          <a:stretch>
            <a:fillRect/>
          </a:stretch>
        </p:blipFill>
        <p:spPr bwMode="auto">
          <a:xfrm>
            <a:off x="8778240" y="402317"/>
            <a:ext cx="1820996" cy="25585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s://videouroki.net/videouroki/conspekty/rus8k/12-loghichieskoie-udarieniie.files/image011.jpg"/>
          <p:cNvPicPr>
            <a:picLocks noChangeAspect="1" noChangeArrowheads="1"/>
          </p:cNvPicPr>
          <p:nvPr/>
        </p:nvPicPr>
        <p:blipFill>
          <a:blip r:embed="rId3"/>
          <a:srcRect l="20855" b="12020"/>
          <a:stretch>
            <a:fillRect/>
          </a:stretch>
        </p:blipFill>
        <p:spPr bwMode="auto">
          <a:xfrm>
            <a:off x="8007532" y="3280638"/>
            <a:ext cx="3391987" cy="20620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44983" y="1593669"/>
            <a:ext cx="441524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Сестра учится </a:t>
            </a:r>
            <a:r>
              <a:rPr lang="ru-RU" sz="3200" b="1" i="1" dirty="0" smtClean="0"/>
              <a:t>в школе</a:t>
            </a:r>
            <a:r>
              <a:rPr lang="ru-RU" sz="3200" dirty="0" smtClean="0"/>
              <a:t>. (не в университете)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04607" y="4149635"/>
            <a:ext cx="4340034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Сестра</a:t>
            </a:r>
            <a:r>
              <a:rPr lang="ru-RU" sz="3200" dirty="0" smtClean="0"/>
              <a:t> учится в школе.</a:t>
            </a:r>
          </a:p>
          <a:p>
            <a:r>
              <a:rPr lang="ru-RU" sz="3200" dirty="0" smtClean="0"/>
              <a:t>(не брат)</a:t>
            </a:r>
            <a:endParaRPr lang="ru-RU" sz="3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072846" y="3592286"/>
            <a:ext cx="1345474" cy="130628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968346" y="3840484"/>
            <a:ext cx="1645919" cy="65313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09" y="323562"/>
            <a:ext cx="10515600" cy="79865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357745"/>
            <a:ext cx="9954491" cy="481921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Прочитайте предложения. Выделите голосом слова, на которые падает логическое ударение. Как изменяется смысл предложений при изменении места логического ударения?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Сельскохозяйственные машины делают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заводе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На заводе делают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сельскохозяйственные машины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На заводе делают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сельскохозяйственные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машины.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6745" cy="89563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5745" y="1233055"/>
            <a:ext cx="7592291" cy="4793672"/>
          </a:xfrm>
        </p:spPr>
        <p:txBody>
          <a:bodyPr/>
          <a:lstStyle/>
          <a:p>
            <a:r>
              <a:rPr lang="ru-RU" dirty="0" smtClean="0"/>
              <a:t>Н</a:t>
            </a:r>
            <a:r>
              <a:rPr lang="ru-RU" dirty="0" smtClean="0"/>
              <a:t>а какие слова падает логическое ударение?</a:t>
            </a:r>
          </a:p>
          <a:p>
            <a:r>
              <a:rPr lang="ru-RU" dirty="0" smtClean="0"/>
              <a:t>В Японии созданы </a:t>
            </a:r>
            <a:r>
              <a:rPr lang="ru-RU" b="1" dirty="0" smtClean="0"/>
              <a:t>полностью</a:t>
            </a:r>
            <a:r>
              <a:rPr lang="ru-RU" dirty="0" smtClean="0"/>
              <a:t> автоматические, самодвижущиеся тракторы-роботы. Они могут работать в </a:t>
            </a:r>
            <a:r>
              <a:rPr lang="ru-RU" b="1" dirty="0" smtClean="0"/>
              <a:t>любую</a:t>
            </a:r>
            <a:r>
              <a:rPr lang="ru-RU" dirty="0" smtClean="0"/>
              <a:t> погоду, в </a:t>
            </a:r>
            <a:r>
              <a:rPr lang="ru-RU" b="1" dirty="0" smtClean="0"/>
              <a:t>любое</a:t>
            </a:r>
            <a:r>
              <a:rPr lang="ru-RU" dirty="0" smtClean="0"/>
              <a:t> время суток, даже </a:t>
            </a:r>
            <a:r>
              <a:rPr lang="ru-RU" b="1" dirty="0" smtClean="0"/>
              <a:t>тогда</a:t>
            </a:r>
            <a:r>
              <a:rPr lang="ru-RU" dirty="0" smtClean="0"/>
              <a:t>, когда их владельцы спят. 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России создан </a:t>
            </a:r>
            <a:r>
              <a:rPr lang="ru-RU" b="1" dirty="0" smtClean="0"/>
              <a:t>радиоуправляемый</a:t>
            </a:r>
            <a:r>
              <a:rPr lang="ru-RU" dirty="0" smtClean="0"/>
              <a:t> трактор-робот, который может </a:t>
            </a:r>
            <a:r>
              <a:rPr lang="ru-RU" b="1" dirty="0" smtClean="0"/>
              <a:t>бороновать </a:t>
            </a:r>
            <a:r>
              <a:rPr lang="ru-RU" dirty="0" smtClean="0"/>
              <a:t>поле, </a:t>
            </a:r>
            <a:r>
              <a:rPr lang="ru-RU" b="1" dirty="0" smtClean="0"/>
              <a:t>сажать</a:t>
            </a:r>
            <a:r>
              <a:rPr lang="ru-RU" dirty="0" smtClean="0"/>
              <a:t>, </a:t>
            </a:r>
            <a:r>
              <a:rPr lang="ru-RU" b="1" dirty="0" smtClean="0"/>
              <a:t>поливать</a:t>
            </a:r>
            <a:r>
              <a:rPr lang="ru-RU" dirty="0" smtClean="0"/>
              <a:t>, </a:t>
            </a:r>
            <a:r>
              <a:rPr lang="ru-RU" b="1" dirty="0" smtClean="0"/>
              <a:t>распределять</a:t>
            </a:r>
            <a:r>
              <a:rPr lang="ru-RU" dirty="0" smtClean="0"/>
              <a:t> удобрения и </a:t>
            </a:r>
            <a:r>
              <a:rPr lang="ru-RU" b="1" dirty="0" smtClean="0"/>
              <a:t>собирать</a:t>
            </a:r>
            <a:r>
              <a:rPr lang="ru-RU" dirty="0" smtClean="0"/>
              <a:t> урожай. </a:t>
            </a:r>
          </a:p>
          <a:p>
            <a:endParaRPr lang="ru-RU" dirty="0"/>
          </a:p>
        </p:txBody>
      </p:sp>
      <p:pic>
        <p:nvPicPr>
          <p:cNvPr id="1026" name="Picture 2" descr="Компания Yanmar выпустила робот-трактор для японских полей | Техкуль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29" r="19544"/>
          <a:stretch>
            <a:fillRect/>
          </a:stretch>
        </p:blipFill>
        <p:spPr bwMode="auto">
          <a:xfrm>
            <a:off x="8756074" y="597969"/>
            <a:ext cx="2867890" cy="2526229"/>
          </a:xfrm>
          <a:prstGeom prst="rect">
            <a:avLst/>
          </a:prstGeom>
          <a:noFill/>
        </p:spPr>
      </p:pic>
      <p:pic>
        <p:nvPicPr>
          <p:cNvPr id="1028" name="Picture 4" descr="Представлен автономный робот-трактор для сельскохозяйственных нуж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5067" y="3462625"/>
            <a:ext cx="3866933" cy="25779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481945" cy="937202"/>
          </a:xfrm>
        </p:spPr>
        <p:txBody>
          <a:bodyPr/>
          <a:lstStyle/>
          <a:p>
            <a:r>
              <a:rPr lang="ru-RU" b="1" dirty="0" smtClean="0"/>
              <a:t>Упражнение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2728" y="1288473"/>
            <a:ext cx="7703128" cy="51400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Спишите текст, подчеркнув слова, на которые падает логическое ударение.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Какие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машины будут работать на полях в будущем? Конструкторы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считают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что тракторы будут напоминать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насекомых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 компании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Valtra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созданы машины под названием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ANTS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 переводе с английского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языка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это слово означает 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муравей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 </a:t>
            </a:r>
          </a:p>
          <a:p>
            <a:endParaRPr lang="ru-RU" dirty="0"/>
          </a:p>
        </p:txBody>
      </p:sp>
      <p:pic>
        <p:nvPicPr>
          <p:cNvPr id="5" name="Рисунок 4" descr="D:\Маме\Учительская деятельность\школа\учебник 11 класс\11 класс ЮЮ в печать\фото 11\ANTS_1024x1024.jpg"/>
          <p:cNvPicPr/>
          <p:nvPr/>
        </p:nvPicPr>
        <p:blipFill>
          <a:blip r:embed="rId2" cstate="print"/>
          <a:srcRect l="13605" t="17407" r="16916" b="20249"/>
          <a:stretch>
            <a:fillRect/>
          </a:stretch>
        </p:blipFill>
        <p:spPr bwMode="auto">
          <a:xfrm>
            <a:off x="8633182" y="387927"/>
            <a:ext cx="3281727" cy="2175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D:\Маме\Учительская деятельность\школа\учебник 11 класс\11 класс ЮЮ в печать\фото 11\original_351151_53IWcxEzfn3nhOI52Bp8DmmJn.jpg"/>
          <p:cNvPicPr/>
          <p:nvPr/>
        </p:nvPicPr>
        <p:blipFill>
          <a:blip r:embed="rId3" cstate="print"/>
          <a:srcRect l="3061" t="15782" r="-1793" b="14983"/>
          <a:stretch>
            <a:fillRect/>
          </a:stretch>
        </p:blipFill>
        <p:spPr bwMode="auto">
          <a:xfrm flipH="1">
            <a:off x="8668614" y="2602115"/>
            <a:ext cx="3287858" cy="20530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D:\Маме\Учительская деятельность\школа\учебник 11 класс\11 класс ЮЮ в печать\фото 11\5387881602_3320fc7fee_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2218" y="4697793"/>
            <a:ext cx="3188103" cy="19385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747</Words>
  <Application>Microsoft Office PowerPoint</Application>
  <PresentationFormat>Произвольный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Русский язык</vt:lpstr>
      <vt:lpstr>Сегодня на уроке мы</vt:lpstr>
      <vt:lpstr>Упражнение 1 </vt:lpstr>
      <vt:lpstr>Средства оформления предложения</vt:lpstr>
      <vt:lpstr>Логическое ударение</vt:lpstr>
      <vt:lpstr>Слайд 6</vt:lpstr>
      <vt:lpstr>Упражнение 2</vt:lpstr>
      <vt:lpstr>Упражнение 3</vt:lpstr>
      <vt:lpstr>Упражнение 4</vt:lpstr>
      <vt:lpstr>Можно ли выделять несколько слов сразу? </vt:lpstr>
      <vt:lpstr>Слайд 11</vt:lpstr>
      <vt:lpstr>Порядок слов влияет на то,  каким членом предложения будет слово.</vt:lpstr>
      <vt:lpstr>Упражнение 6</vt:lpstr>
      <vt:lpstr>Упражнение 6</vt:lpstr>
      <vt:lpstr>Слайд 15</vt:lpstr>
      <vt:lpstr>Проверьте!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User</cp:lastModifiedBy>
  <cp:revision>58</cp:revision>
  <dcterms:created xsi:type="dcterms:W3CDTF">2018-08-03T11:59:51Z</dcterms:created>
  <dcterms:modified xsi:type="dcterms:W3CDTF">2020-09-13T18:34:47Z</dcterms:modified>
</cp:coreProperties>
</file>