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6" r:id="rId2"/>
    <p:sldId id="318" r:id="rId3"/>
    <p:sldId id="319" r:id="rId4"/>
    <p:sldId id="320" r:id="rId5"/>
    <p:sldId id="321" r:id="rId6"/>
    <p:sldId id="327" r:id="rId7"/>
    <p:sldId id="322" r:id="rId8"/>
    <p:sldId id="329" r:id="rId9"/>
    <p:sldId id="328" r:id="rId10"/>
    <p:sldId id="325" r:id="rId11"/>
    <p:sldId id="326" r:id="rId12"/>
    <p:sldId id="331" r:id="rId13"/>
    <p:sldId id="330" r:id="rId14"/>
    <p:sldId id="333" r:id="rId15"/>
    <p:sldId id="317" r:id="rId16"/>
    <p:sldId id="334" r:id="rId17"/>
    <p:sldId id="260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D18A"/>
    <a:srgbClr val="253B6E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57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245"/>
            <a:ext cx="12179916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39492" y="501296"/>
            <a:ext cx="8301430" cy="1028423"/>
          </a:xfrm>
          <a:prstGeom prst="rect">
            <a:avLst/>
          </a:prstGeom>
        </p:spPr>
        <p:txBody>
          <a:bodyPr vert="horz" wrap="square" lIns="0" tIns="30925" rIns="0" bIns="0" rtlCol="0">
            <a:spAutoFit/>
          </a:bodyPr>
          <a:lstStyle/>
          <a:p>
            <a:pPr marL="26894" algn="ctr">
              <a:spcBef>
                <a:spcPts val="241"/>
              </a:spcBef>
            </a:pPr>
            <a:r>
              <a:rPr lang="ru-RU" sz="7200" b="1" spc="-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89902" y="2466111"/>
            <a:ext cx="7337297" cy="3492358"/>
          </a:xfrm>
          <a:prstGeom prst="rect">
            <a:avLst/>
          </a:prstGeom>
        </p:spPr>
        <p:txBody>
          <a:bodyPr vert="horz" wrap="square" lIns="0" tIns="29583" rIns="0" bIns="0" rtlCol="0">
            <a:spAutoFit/>
          </a:bodyPr>
          <a:lstStyle/>
          <a:p>
            <a:pPr marL="12700"/>
            <a:r>
              <a:rPr lang="ru-RU" sz="4000" b="1" spc="-10" dirty="0" err="1" smtClean="0">
                <a:solidFill>
                  <a:srgbClr val="2365C7"/>
                </a:solidFill>
                <a:latin typeface="Arial"/>
                <a:cs typeface="Arial"/>
              </a:rPr>
              <a:t>В.М.Шукшин</a:t>
            </a: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2700"/>
            <a:r>
              <a:rPr lang="ru-RU" sz="4000" b="1" spc="-10" dirty="0" smtClean="0">
                <a:solidFill>
                  <a:srgbClr val="2365C7"/>
                </a:solidFill>
                <a:latin typeface="Arial"/>
                <a:cs typeface="Arial"/>
              </a:rPr>
              <a:t>«Упорный» (3)</a:t>
            </a:r>
          </a:p>
          <a:p>
            <a:pPr marL="12700"/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sz="3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74559" y="2561303"/>
            <a:ext cx="727760" cy="1808992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4559" y="4570275"/>
            <a:ext cx="727760" cy="13881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15"/>
          <p:cNvGrpSpPr/>
          <p:nvPr/>
        </p:nvGrpSpPr>
        <p:grpSpPr>
          <a:xfrm>
            <a:off x="732757" y="610825"/>
            <a:ext cx="988248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1" y="367371"/>
            <a:ext cx="1906032" cy="1428760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1115770"/>
            <a:ext cx="117204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2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299" y="435408"/>
            <a:ext cx="1466178" cy="69313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440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4400">
              <a:latin typeface="Arial"/>
              <a:cs typeface="Arial"/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 cstate="print"/>
          <a:srcRect l="12727" r="10000" b="31364"/>
          <a:stretch>
            <a:fillRect/>
          </a:stretch>
        </p:blipFill>
        <p:spPr bwMode="auto">
          <a:xfrm>
            <a:off x="748145" y="422563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" name="Picture 2" descr="http://hrono.ru/img/pisateli/shukshin_klykov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97299" y="2240033"/>
            <a:ext cx="3555025" cy="457413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55780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9282" y="349624"/>
            <a:ext cx="7974106" cy="5827339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Инженер не посмотрел на часы, шел с Моней,  крайне 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озадаченнный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 хоть старался  не  показать  этого, щадя свое инженерное звание. Моне даже смешно стало, глядя на него, но он тоже не показал, что смешно.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Приготовились!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сказал  он,  остановившись  перед  дверью  сарая.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Посмотрел  на  инженера  и  пнул  дверь...  И посторонился, чтобы тот прошёл внутрь и увидел колесо. И сам тоже вошел в сарай - крайне интересно  стало: как инженер обнаружит, что колесо не крутится.</a:t>
            </a:r>
          </a:p>
          <a:p>
            <a:endParaRPr lang="ru-RU" dirty="0"/>
          </a:p>
        </p:txBody>
      </p:sp>
      <p:pic>
        <p:nvPicPr>
          <p:cNvPr id="4" name="Picture 2" descr="Василий Макарович Шукшин &quot;Упорный&quot; #аудиокнига #шукшин #василийшукшин -  YouTub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535" t="13009" r="3090" b="12825"/>
          <a:stretch/>
        </p:blipFill>
        <p:spPr bwMode="auto">
          <a:xfrm>
            <a:off x="8283388" y="0"/>
            <a:ext cx="3986675" cy="4491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98342" y="5438590"/>
            <a:ext cx="482850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задаченный = удивлённый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нуть = ударить ногой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4578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448" y="188259"/>
            <a:ext cx="8332693" cy="4961965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Ну-у,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сказал инженер.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Я думал, ты хоть фокус какой-нибудь тут придумал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смешно, парень.</a:t>
            </a:r>
          </a:p>
          <a:p>
            <a:pPr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извини,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сказал Моня, довольный.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Инженер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интересом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посмотрел на Моню.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Усмехнулся.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Пошли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 дом. 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нженер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опять с  интересом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поглядел на Моню, сощурил в усмешке умные глаза.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Всё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же не поверил на слово? Сделал... Всю ночь, наверно, трудился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2316" t="16454" r="28750" b="11354"/>
          <a:stretch/>
        </p:blipFill>
        <p:spPr>
          <a:xfrm>
            <a:off x="8727140" y="188259"/>
            <a:ext cx="3106271" cy="323826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538882" y="3926541"/>
            <a:ext cx="309103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ощурить глаза –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qismoq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8105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447" y="467471"/>
            <a:ext cx="8588189" cy="6175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Моня сидел теперь задумчивый и спокойный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как если бы у него уже было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трое детей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он смотрел, как они развиваются.</a:t>
            </a:r>
          </a:p>
          <a:p>
            <a:pPr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Весь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день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...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Дело не в этом,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заговорил Моня, и заговорил  без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сожаления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 горя,   а   с   глубоким,   искренним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любопытством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-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дело  в  том,  что  я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всё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же  не понимаю: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почему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оно не крутится? Оно же должно крутиться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должно,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сказал инженер.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этом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всё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дело.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dirty="0"/>
          </a:p>
        </p:txBody>
      </p:sp>
      <p:pic>
        <p:nvPicPr>
          <p:cNvPr id="1026" name="Picture 2" descr="Сообщество иллюстраторов | Иллюстрация К рассказу В.М.Шукшин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779"/>
          <a:stretch/>
        </p:blipFill>
        <p:spPr bwMode="auto">
          <a:xfrm>
            <a:off x="8982636" y="147918"/>
            <a:ext cx="2868812" cy="6387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9944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5129" y="440577"/>
            <a:ext cx="7458636" cy="6175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Они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посмотрели друг на друга... Инженер улыбнулся, и  ясно  стало,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что вовсе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  не  злой человек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улыбка у него простецкая, доверчивая.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Учиться надо, дружок,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посоветовал инженер,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тогда  все  будет понятно.</a:t>
            </a:r>
          </a:p>
          <a:p>
            <a:pPr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Да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чём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тут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учиться, учиться,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недовольно сказал Моня.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Вот нашли одну тему: учиться, учиться... 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учёных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дураков не бывает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Инженер засмеялся... и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встал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Бывают! Но все же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неучёных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их больше. Я не к этому случаю  говорю... вообще. Будь здоров!</a:t>
            </a:r>
          </a:p>
          <a:p>
            <a:pPr>
              <a:buFontTx/>
              <a:buChar char="-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D:\Маме\Учительская деятельность\школа\учебник 11 класс\11 класс ЮЮ М в печать\фото литер\Упорный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17180" y="-94129"/>
            <a:ext cx="4274820" cy="340042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758455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5763" y="471487"/>
            <a:ext cx="7531417" cy="6086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Моня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сидел  в горнице, смотрел в окно. Верхняя часть окна уже занялась красным -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всходило солнце. Село пробудилось; хлопали ворота, мычали коровы, собираясь в табун. Переговаривались люди, уже где-то и покрикивали  друг  на друга...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Всё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как  положено. 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Слава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богу, хоть тут-то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всё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ясно, думал Моня.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Солнце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всходит и заходит, всходит и заходит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недосягаемое,  неистощимое,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вечное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 А  тут  себе 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шуруют: кричат, спешат, трудятся, поливают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капусту... Радости подсчитывают, удачи.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Хэх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!.. люди, милые люди... Здравствуйте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5" name="Picture 2" descr="D:\Маме\Учительская деятельность\школа\учебник 11 класс\11 класс ЮЮ М в печать\фото литер\Упорный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17180" y="0"/>
            <a:ext cx="4274820" cy="340042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751494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5130" y="642284"/>
            <a:ext cx="7351057" cy="60140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Моня – упорный, не успокоится, пока не достигнет своей цели. А инженер?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Зачем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Моня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привёл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инженера к своему сараю?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Почему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инженер пошел к сараю?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Почему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улыбнулся светлой, доверчивой. простецкой улыбкой?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Почему жена инженера была внимательнее к Моне?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Какой вопрос остался у Мони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нерешённым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Пока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человек задает вопросы, он думает. Я думаю – следовательно, я существую.</a:t>
            </a:r>
          </a:p>
          <a:p>
            <a:endParaRPr lang="ru-RU" dirty="0"/>
          </a:p>
        </p:txBody>
      </p:sp>
      <p:pic>
        <p:nvPicPr>
          <p:cNvPr id="2050" name="Picture 2" descr="Шукшин, Рассказы – краткое содержание - Русская историческая библиоте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234" y="430654"/>
            <a:ext cx="3992380" cy="2877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41091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самостоятельной работы</a:t>
            </a:r>
            <a:endParaRPr lang="ru-RU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8162" y="1690688"/>
            <a:ext cx="5691188" cy="442436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Найдите и прочитайте рассказы 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В.М.Шукшина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Ответьте на вопросы учебника.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Посмотрите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фильмы с участием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В.М.Шукшина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4" descr="D:\Маме\Учительская деятельность\школа\учебник 11 класс\11 класс ЮЮ М в печать\фото литер\упорн шукш.jpg"/>
          <p:cNvPicPr>
            <a:picLocks noChangeAspect="1" noChangeArrowheads="1"/>
          </p:cNvPicPr>
          <p:nvPr/>
        </p:nvPicPr>
        <p:blipFill rotWithShape="1">
          <a:blip r:embed="rId2"/>
          <a:srcRect t="3760" r="16858" b="19436"/>
          <a:stretch/>
        </p:blipFill>
        <p:spPr bwMode="auto">
          <a:xfrm>
            <a:off x="6192967" y="1488981"/>
            <a:ext cx="5674425" cy="294854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774746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Рисунок 5"/>
          <p:cNvSpPr>
            <a:spLocks noGrp="1"/>
          </p:cNvSpPr>
          <p:nvPr>
            <p:ph type="pic" idx="1"/>
          </p:nvPr>
        </p:nvSpPr>
        <p:spPr/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61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2706" y="346449"/>
            <a:ext cx="7216589" cy="589298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 он  его  сделал.  Весь  день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работал,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дотемна. Доделывал уже с фонарем.  Разорил  велосипед  (колесо  взял),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жёлоб 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сделал   из   старого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ведра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 стержень не приварил, а скрепил с осью болтами...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Всё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было сделано, как и задумалось.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Моня подвесил фонарь повыше, сел на чурбак рядом с колесом,  закурил... И  без  волнения  толкнул  колесо  ногой. Почему-то охота было начать вечное движение  непременно  ногой.  И  привалился   спиной   к   стене.   И   стал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смотреть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  как  крутится  колесо.  Колесо  покрутилось -покрутилось и стало. </a:t>
            </a:r>
          </a:p>
        </p:txBody>
      </p:sp>
      <p:pic>
        <p:nvPicPr>
          <p:cNvPr id="4" name="Picture 2" descr="Василий Макарович Шукшин &quot;Упорный&quot; #аудиокнига #шукшин #василийшукшин -  YouTub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35" t="13009" r="3090" b="12825"/>
          <a:stretch/>
        </p:blipFill>
        <p:spPr bwMode="auto">
          <a:xfrm>
            <a:off x="8243363" y="0"/>
            <a:ext cx="3986675" cy="4491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5612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235" y="575048"/>
            <a:ext cx="7297271" cy="5771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Моня потом его раскручивал уже руками... Подолгу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 с изумлением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 враждебно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-смотрел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сверкающий спицами светлый круг колеса. Оно останавливалось. Моня сообразил, что не  хватает  противовеса.  Надо  же уравновесить  желоб  и  груз!  Уравновесил.  Опять что есть силы раскручивал колесо, опять сидел над ним  и  ждал.  Колесо  останавливалось.  Моня  хотел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поломать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его,  но  раздумал...  Посидел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ещё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немного, встал и с пустой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душой медленно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пошёл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куда-нибудь.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364072" y="363070"/>
            <a:ext cx="368449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ротивовес 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posangi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равновесить –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baravarlash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irmoq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аскручивать 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aaylantirib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yubormoq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6944" t="56866" r="33271" b="10177"/>
          <a:stretch/>
        </p:blipFill>
        <p:spPr>
          <a:xfrm>
            <a:off x="7198108" y="4598894"/>
            <a:ext cx="4850458" cy="2259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58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0658" y="144743"/>
            <a:ext cx="8305801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Пришёл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речку, сел к воде, выбирал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возле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себя  камешки  и стрелял  ими  с  ладони  в  темную  воду. От реки не исходил покой, она чуть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шумела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камнях,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вздыхала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 темноте у того  берега...  Всю  ночь чего-то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беспокоилась, бормотала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сама с собой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текла, текла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На середине, на  быстрине,  поблескивала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её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текучая  спина,  а здесь, у берега, она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всё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шевелила какие-то камешки,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иногда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сердито 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шипела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 а иногда вроде смеялась тихо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шёпотом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86201" y="4388244"/>
            <a:ext cx="520401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бормотать –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ming’illamoq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облёскивать =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блестеть 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ш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евелить -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qimirlatmoq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ш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ипеть 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vishillamoq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ш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ёпотом -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pichirlab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Человек Гай Река - Бесплатное фото на Pixab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6323" y="0"/>
            <a:ext cx="3425189" cy="4281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156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0648" y="228600"/>
            <a:ext cx="7718612" cy="5948363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Моня  не  страдал. Ему даже понравилось, что вот один он здесь, все над ним надсмеялись и дальше будут смеяться: хоть и бывают редкие  глупости,  но вечный  двигатель  никто в селе еще не изобретал. Этого хватит месяца на два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говорить. Пусть. Надо и посмеяться людям. Они много работают, развлечений тут особых нет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пусть посмеются, ничего. Он в эту ночь даже  любил  их  за что-то,  Моня,  людей.  Он думал о них спокойно, с сожалением, даже подумал, что зря он так много спорит с ними.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Зачем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спорить? Надо жить, нести свой крест молча... И себя тоже стало немного жаль.</a:t>
            </a:r>
          </a:p>
          <a:p>
            <a:endParaRPr lang="ru-RU" dirty="0"/>
          </a:p>
        </p:txBody>
      </p:sp>
      <p:pic>
        <p:nvPicPr>
          <p:cNvPr id="4" name="Picture 2" descr="D:\Маме\Учительская деятельность\школа\учебник 11 класс\11 класс ЮЮ М в печать\фото литер\Упорный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53164" y="0"/>
            <a:ext cx="3938836" cy="313316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79613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9247" y="763307"/>
            <a:ext cx="4222377" cy="23026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Нести свой крест  - делать своё дело, стойко переносить удары судьбы.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Произведение «Ценная бандероль стоимостью в один доллар. История 13 ч.102»  автора Анна Магасумова - Литературный сайт Fabula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0" b="9834"/>
          <a:stretch/>
        </p:blipFill>
        <p:spPr bwMode="auto">
          <a:xfrm>
            <a:off x="1053961" y="4074459"/>
            <a:ext cx="4572000" cy="2635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Описание картины Ильи Глазунова «Голгофа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2943" y="311522"/>
            <a:ext cx="6344485" cy="3762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763871" y="4719918"/>
            <a:ext cx="46435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И.Глазунов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Голгофа. 1983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736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0" y="578223"/>
            <a:ext cx="8547846" cy="5639081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Дождался Моня, что  и  заря  занялась.  Он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умылся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реке и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пошёл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береговой улицей. Просто так опять, без цели. Спать не хотелось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Уже  совсем развиднело. Моня не заметил, как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пришёл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 дому инженера. Не нарочно, конечно,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пришел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а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шёл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мимо и увидел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инженера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 Тот 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опять возился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 своим мотоциклом.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Доброе утро!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сказал Моня, остановившись у изгороди. И смотрел на инженера мирно и весело.</a:t>
            </a:r>
          </a:p>
          <a:p>
            <a:pPr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Здорово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откликнулся инженер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 ведь крутится!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сказал Моня.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Колесо-то.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8928846" y="4504765"/>
            <a:ext cx="304468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аря 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shafaq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згородь = забор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5110" t="14297" r="27317" b="14885"/>
          <a:stretch/>
        </p:blipFill>
        <p:spPr>
          <a:xfrm>
            <a:off x="9224682" y="228600"/>
            <a:ext cx="2626089" cy="379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601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0" y="443753"/>
            <a:ext cx="8843682" cy="57601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Инженер 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екоторое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время смотрел на Моню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то что не верил, скорее так: не верил и не понимал.</a:t>
            </a:r>
          </a:p>
          <a:p>
            <a:pPr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Двигатель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что 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Двигатель. Колесо-то... Крутится. Всю  ночь  крутилось...  И  сейчас крутится. Мне надоело смотреть, я пошел малость пройтись.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Инженер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теперь  ничего  не  понимал.  Вид  у Мони усталый и честный. И нисколько не пристыженный, а даже какой-то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просветлённый.</a:t>
            </a:r>
          </a:p>
          <a:p>
            <a:pPr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что 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Пойдём 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поглядишь сам.</a:t>
            </a:r>
          </a:p>
        </p:txBody>
      </p:sp>
      <p:pic>
        <p:nvPicPr>
          <p:cNvPr id="4" name="Picture 4" descr="https://i736.photobucket.com/albums/xx10/anser4_photo/shukshin/img040_zps41b5902a.jpg"/>
          <p:cNvPicPr>
            <a:picLocks noChangeAspect="1" noChangeArrowheads="1"/>
          </p:cNvPicPr>
          <p:nvPr/>
        </p:nvPicPr>
        <p:blipFill rotWithShape="1">
          <a:blip r:embed="rId2"/>
          <a:srcRect l="56630" b="3019"/>
          <a:stretch/>
        </p:blipFill>
        <p:spPr bwMode="auto">
          <a:xfrm>
            <a:off x="8955742" y="1371599"/>
            <a:ext cx="3128682" cy="3606841"/>
          </a:xfrm>
          <a:prstGeom prst="rect">
            <a:avLst/>
          </a:prstGeom>
          <a:noFill/>
          <a:effectLst/>
        </p:spPr>
      </p:pic>
    </p:spTree>
    <p:extLst>
      <p:ext uri="{BB962C8B-B14F-4D97-AF65-F5344CB8AC3E}">
        <p14:creationId xmlns:p14="http://schemas.microsoft.com/office/powerpoint/2010/main" val="5432162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340" y="373342"/>
            <a:ext cx="8373035" cy="539544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Инженер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пошёл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из ограды к Моне.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Ну, это... фокус какой-нибудь,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всё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же не верил он.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Подстроил там чего-нибудь?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Какой фокус! В сарае... на полу: крутится и крутится.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 чего колесо-то?</a:t>
            </a:r>
          </a:p>
          <a:p>
            <a:pPr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велика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Инженер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приостановился: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Ну, правильно: там хороший подшипник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оно и крутится.</a:t>
            </a:r>
          </a:p>
          <a:p>
            <a:pPr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сказал Моня,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но не всю же ночь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Они опять двинулись.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316" t="16454" r="28750" b="11354"/>
          <a:stretch/>
        </p:blipFill>
        <p:spPr>
          <a:xfrm>
            <a:off x="8942293" y="94130"/>
            <a:ext cx="3106271" cy="3238266"/>
          </a:xfrm>
          <a:prstGeom prst="rect">
            <a:avLst/>
          </a:prstGeom>
        </p:spPr>
      </p:pic>
      <p:pic>
        <p:nvPicPr>
          <p:cNvPr id="3074" name="Picture 2" descr="Сферические подшипни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293" y="3993777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69009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2275</TotalTime>
  <Words>1287</Words>
  <Application>Microsoft Office PowerPoint</Application>
  <PresentationFormat>Широкоэкранный</PresentationFormat>
  <Paragraphs>80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Тема Office</vt:lpstr>
      <vt:lpstr>Русский язык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 для самостоятельной работы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Ulia</cp:lastModifiedBy>
  <cp:revision>230</cp:revision>
  <dcterms:created xsi:type="dcterms:W3CDTF">2018-08-03T11:59:51Z</dcterms:created>
  <dcterms:modified xsi:type="dcterms:W3CDTF">2021-03-22T11:58:19Z</dcterms:modified>
</cp:coreProperties>
</file>