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302" r:id="rId2"/>
    <p:sldId id="289" r:id="rId3"/>
    <p:sldId id="310" r:id="rId4"/>
    <p:sldId id="311" r:id="rId5"/>
    <p:sldId id="312" r:id="rId6"/>
    <p:sldId id="267" r:id="rId7"/>
    <p:sldId id="303" r:id="rId8"/>
    <p:sldId id="304" r:id="rId9"/>
    <p:sldId id="305" r:id="rId10"/>
    <p:sldId id="306" r:id="rId11"/>
    <p:sldId id="307" r:id="rId12"/>
    <p:sldId id="308" r:id="rId13"/>
    <p:sldId id="309" r:id="rId14"/>
    <p:sldId id="294" r:id="rId15"/>
    <p:sldId id="314" r:id="rId16"/>
    <p:sldId id="313" r:id="rId17"/>
    <p:sldId id="315" r:id="rId18"/>
    <p:sldId id="301" r:id="rId19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1D18A"/>
    <a:srgbClr val="253B6E"/>
    <a:srgbClr val="EDEDE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7" autoAdjust="0"/>
    <p:restoredTop sz="94660"/>
  </p:normalViewPr>
  <p:slideViewPr>
    <p:cSldViewPr snapToGrid="0">
      <p:cViewPr varScale="1">
        <p:scale>
          <a:sx n="71" d="100"/>
          <a:sy n="71" d="100"/>
        </p:scale>
        <p:origin x="576" y="60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90616" y="-123567"/>
            <a:ext cx="12410228" cy="7059826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3422327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9170009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7379452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357728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50918297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27397015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3638625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4943060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76283443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240956" y="1227437"/>
            <a:ext cx="8369644" cy="3188043"/>
          </a:xfrm>
        </p:spPr>
        <p:txBody>
          <a:bodyPr/>
          <a:lstStyle>
            <a:lvl1pPr marL="0" indent="0">
              <a:buFont typeface="Arial" panose="020B0604020202020204" pitchFamily="34" charset="0"/>
              <a:buNone/>
              <a:defRPr sz="4400" baseline="0"/>
            </a:lvl1pPr>
          </a:lstStyle>
          <a:p>
            <a:r>
              <a:rPr lang="en-US" smtClean="0"/>
              <a:t>Fan nomi</a:t>
            </a:r>
            <a:br>
              <a:rPr lang="en-US" smtClean="0"/>
            </a:br>
            <a:r>
              <a:rPr lang="uz-Cyrl-UZ" smtClean="0"/>
              <a:t>№(</a:t>
            </a:r>
            <a:r>
              <a:rPr lang="en-US" smtClean="0"/>
              <a:t>Mavzu raqami)</a:t>
            </a:r>
            <a:br>
              <a:rPr lang="en-US" smtClean="0"/>
            </a:br>
            <a:r>
              <a:rPr lang="en-US" smtClean="0"/>
              <a:t>Mavzu</a:t>
            </a:r>
            <a:br>
              <a:rPr lang="en-US" smtClean="0"/>
            </a:br>
            <a:r>
              <a:rPr lang="en-US" smtClean="0"/>
              <a:t> </a:t>
            </a:r>
            <a:br>
              <a:rPr lang="en-US" smtClean="0"/>
            </a:br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240956" y="130432"/>
            <a:ext cx="2455800" cy="40011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000" b="1" smtClean="0">
                <a:effectLst/>
              </a:rPr>
              <a:t>Temurbeklar maktabi</a:t>
            </a:r>
            <a:endParaRPr lang="ru-RU" sz="2000" b="1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3490235332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 b="1"/>
            </a:lvl1pPr>
          </a:lstStyle>
          <a:p>
            <a:r>
              <a:rPr lang="en-US" smtClean="0"/>
              <a:t>Kalit so’zlar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2586681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 hasCustomPrompt="1"/>
          </p:nvPr>
        </p:nvSpPr>
        <p:spPr>
          <a:xfrm>
            <a:off x="1177925" y="1787525"/>
            <a:ext cx="9877425" cy="2117210"/>
          </a:xfrm>
        </p:spPr>
        <p:txBody>
          <a:bodyPr/>
          <a:lstStyle>
            <a:lvl1pPr marL="0" marR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lvl1pPr>
            <a:lvl2pPr marL="457200" indent="0">
              <a:buNone/>
              <a:defRPr/>
            </a:lvl2pPr>
            <a:lvl3pPr marL="914400" indent="0">
              <a:buNone/>
              <a:defRPr/>
            </a:lvl3pPr>
            <a:lvl4pPr marL="1371600" indent="0">
              <a:buNone/>
              <a:defRPr/>
            </a:lvl4pPr>
            <a:lvl5pPr marL="1828800" indent="0">
              <a:buNone/>
              <a:defRPr/>
            </a:lvl5pPr>
          </a:lstStyle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So’zlar, So’zlar, So’zlar, So’zlar,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n-US" smtClean="0"/>
              <a:t> </a:t>
            </a:r>
          </a:p>
          <a:p>
            <a:pPr marL="0" marR="0" lvl="0" indent="0" algn="l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n-US" smtClean="0"/>
          </a:p>
          <a:p>
            <a:pPr lvl="0"/>
            <a:endParaRPr lang="en-US" smtClean="0"/>
          </a:p>
        </p:txBody>
      </p:sp>
    </p:spTree>
    <p:extLst>
      <p:ext uri="{BB962C8B-B14F-4D97-AF65-F5344CB8AC3E}">
        <p14:creationId xmlns:p14="http://schemas.microsoft.com/office/powerpoint/2010/main" val="44531076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 hasCustomPrompt="1"/>
          </p:nvPr>
        </p:nvSpPr>
        <p:spPr>
          <a:xfrm>
            <a:off x="838200" y="365125"/>
            <a:ext cx="10515600" cy="944691"/>
          </a:xfrm>
        </p:spPr>
        <p:txBody>
          <a:bodyPr/>
          <a:lstStyle>
            <a:lvl1pPr>
              <a:defRPr/>
            </a:lvl1pPr>
          </a:lstStyle>
          <a:p>
            <a:r>
              <a:rPr lang="en-US" smtClean="0"/>
              <a:t>Reja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3348E682-6290-4229-9D1F-0BB2F60F3678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6A250D-FFC5-49DF-B161-6D232849815B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6" name="Скругленный прямоугольник 5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1177925" y="1787525"/>
            <a:ext cx="9877425" cy="4300538"/>
          </a:xfrm>
        </p:spPr>
        <p:txBody>
          <a:bodyPr/>
          <a:lstStyle>
            <a:lvl1pPr marL="514350" indent="-514350">
              <a:buFont typeface="+mj-lt"/>
              <a:buAutoNum type="arabicPeriod"/>
              <a:defRPr/>
            </a:lvl1pPr>
            <a:lvl2pPr marL="914400" indent="-457200">
              <a:buFont typeface="+mj-lt"/>
              <a:buAutoNum type="arabicPeriod"/>
              <a:defRPr/>
            </a:lvl2pPr>
            <a:lvl3pPr marL="1371600" indent="-457200">
              <a:buFont typeface="+mj-lt"/>
              <a:buAutoNum type="arabicPeriod"/>
              <a:defRPr/>
            </a:lvl3pPr>
            <a:lvl4pPr marL="1714500" indent="-342900">
              <a:buFont typeface="+mj-lt"/>
              <a:buAutoNum type="arabicPeriod"/>
              <a:defRPr/>
            </a:lvl4pPr>
            <a:lvl5pPr marL="2171700" indent="-342900">
              <a:buFont typeface="+mj-lt"/>
              <a:buAutoNum type="arabicPeriod"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0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239348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3628121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1027070"/>
          </a:xfrm>
        </p:spPr>
        <p:txBody>
          <a:bodyPr>
            <a:normAutofit/>
          </a:bodyPr>
          <a:lstStyle>
            <a:lvl1pPr algn="l">
              <a:defRPr sz="6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Скругленный прямоугольник 7"/>
          <p:cNvSpPr/>
          <p:nvPr userDrawn="1"/>
        </p:nvSpPr>
        <p:spPr>
          <a:xfrm>
            <a:off x="838200" y="1556951"/>
            <a:ext cx="10515600" cy="4712044"/>
          </a:xfrm>
          <a:prstGeom prst="roundRect">
            <a:avLst/>
          </a:prstGeom>
          <a:solidFill>
            <a:srgbClr val="EDEDED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" name="Объект 9"/>
          <p:cNvSpPr>
            <a:spLocks noGrp="1"/>
          </p:cNvSpPr>
          <p:nvPr>
            <p:ph sz="quarter" idx="13"/>
          </p:nvPr>
        </p:nvSpPr>
        <p:spPr>
          <a:xfrm>
            <a:off x="1289050" y="1722395"/>
            <a:ext cx="9613900" cy="4546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96998130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Пользовательский маке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68411" y="192132"/>
            <a:ext cx="10785389" cy="714030"/>
          </a:xfrm>
        </p:spPr>
        <p:txBody>
          <a:bodyPr>
            <a:normAutofit/>
          </a:bodyPr>
          <a:lstStyle>
            <a:lvl1pPr>
              <a:defRPr sz="36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Объект 7"/>
          <p:cNvSpPr>
            <a:spLocks noGrp="1"/>
          </p:cNvSpPr>
          <p:nvPr>
            <p:ph sz="quarter" idx="13"/>
          </p:nvPr>
        </p:nvSpPr>
        <p:spPr>
          <a:xfrm>
            <a:off x="568325" y="1038225"/>
            <a:ext cx="10785475" cy="518160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082787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12712278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333134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B1A63E9-691C-42CE-B860-DED2385FF754}" type="datetimeFigureOut">
              <a:rPr lang="ru-RU" smtClean="0"/>
              <a:pPr/>
              <a:t>22.03.2021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10AFC24-24FF-4A69-B4EF-723637809588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8" name="Прямоугольник 7"/>
          <p:cNvSpPr/>
          <p:nvPr userDrawn="1"/>
        </p:nvSpPr>
        <p:spPr>
          <a:xfrm>
            <a:off x="0" y="0"/>
            <a:ext cx="115330" cy="6858000"/>
          </a:xfrm>
          <a:prstGeom prst="rect">
            <a:avLst/>
          </a:prstGeom>
          <a:solidFill>
            <a:srgbClr val="F1D18A"/>
          </a:solidFill>
          <a:ln>
            <a:solidFill>
              <a:srgbClr val="F1D18A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877519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3" r:id="rId2"/>
    <p:sldLayoutId id="2147483665" r:id="rId3"/>
    <p:sldLayoutId id="2147483666" r:id="rId4"/>
    <p:sldLayoutId id="2147483649" r:id="rId5"/>
    <p:sldLayoutId id="2147483661" r:id="rId6"/>
    <p:sldLayoutId id="2147483662" r:id="rId7"/>
    <p:sldLayoutId id="2147483652" r:id="rId8"/>
    <p:sldLayoutId id="2147483656" r:id="rId9"/>
    <p:sldLayoutId id="2147483650" r:id="rId10"/>
    <p:sldLayoutId id="2147483651" r:id="rId11"/>
    <p:sldLayoutId id="2147483653" r:id="rId12"/>
    <p:sldLayoutId id="2147483654" r:id="rId13"/>
    <p:sldLayoutId id="2147483655" r:id="rId14"/>
    <p:sldLayoutId id="2147483657" r:id="rId15"/>
    <p:sldLayoutId id="2147483658" r:id="rId16"/>
    <p:sldLayoutId id="2147483659" r:id="rId17"/>
  </p:sldLayoutIdLst>
  <p:timing>
    <p:tnLst>
      <p:par>
        <p:cTn id="1" dur="indefinite" restart="never" nodeType="tmRoot"/>
      </p:par>
    </p:tnLst>
  </p:timing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10.xml"/><Relationship Id="rId4" Type="http://schemas.openxmlformats.org/officeDocument/2006/relationships/image" Target="../media/image5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8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8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8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2" Type="http://schemas.openxmlformats.org/officeDocument/2006/relationships/image" Target="../media/image8.gif"/><Relationship Id="rId1" Type="http://schemas.openxmlformats.org/officeDocument/2006/relationships/slideLayout" Target="../slideLayouts/slideLayout8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8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17.jpeg"/><Relationship Id="rId5" Type="http://schemas.openxmlformats.org/officeDocument/2006/relationships/image" Target="../media/image16.jpeg"/><Relationship Id="rId4" Type="http://schemas.openxmlformats.org/officeDocument/2006/relationships/image" Target="../media/image15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gif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8.xml"/><Relationship Id="rId4" Type="http://schemas.openxmlformats.org/officeDocument/2006/relationships/image" Target="../media/image22.jpeg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bject 2"/>
          <p:cNvSpPr/>
          <p:nvPr/>
        </p:nvSpPr>
        <p:spPr>
          <a:xfrm>
            <a:off x="1" y="3245"/>
            <a:ext cx="12179916" cy="2158055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2"/>
                </a:lnTo>
                <a:lnTo>
                  <a:pt x="5759640" y="1020952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3" name="object 3"/>
          <p:cNvSpPr txBox="1">
            <a:spLocks noGrp="1"/>
          </p:cNvSpPr>
          <p:nvPr>
            <p:ph type="title"/>
          </p:nvPr>
        </p:nvSpPr>
        <p:spPr>
          <a:xfrm>
            <a:off x="1739492" y="501296"/>
            <a:ext cx="8301430" cy="1028423"/>
          </a:xfrm>
          <a:prstGeom prst="rect">
            <a:avLst/>
          </a:prstGeom>
        </p:spPr>
        <p:txBody>
          <a:bodyPr vert="horz" wrap="square" lIns="0" tIns="30925" rIns="0" bIns="0" rtlCol="0">
            <a:spAutoFit/>
          </a:bodyPr>
          <a:lstStyle/>
          <a:p>
            <a:pPr marL="26894" algn="ctr">
              <a:spcBef>
                <a:spcPts val="241"/>
              </a:spcBef>
            </a:pPr>
            <a:r>
              <a:rPr lang="ru-RU" sz="7200" b="1" spc="-11" dirty="0" smtClean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Русский язык</a:t>
            </a:r>
            <a:endParaRPr sz="7200" b="1" dirty="0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object 4"/>
          <p:cNvSpPr txBox="1"/>
          <p:nvPr/>
        </p:nvSpPr>
        <p:spPr>
          <a:xfrm>
            <a:off x="1289902" y="2466111"/>
            <a:ext cx="7337297" cy="3492358"/>
          </a:xfrm>
          <a:prstGeom prst="rect">
            <a:avLst/>
          </a:prstGeom>
        </p:spPr>
        <p:txBody>
          <a:bodyPr vert="horz" wrap="square" lIns="0" tIns="29583" rIns="0" bIns="0" rtlCol="0">
            <a:spAutoFit/>
          </a:bodyPr>
          <a:lstStyle/>
          <a:p>
            <a:pPr marL="12700"/>
            <a:r>
              <a:rPr lang="ru-RU" sz="4000" b="1" spc="-10" dirty="0" err="1" smtClean="0">
                <a:solidFill>
                  <a:srgbClr val="2365C7"/>
                </a:solidFill>
                <a:latin typeface="Arial"/>
                <a:cs typeface="Arial"/>
              </a:rPr>
              <a:t>В.М.Шукшин</a:t>
            </a:r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12700"/>
            <a:r>
              <a:rPr lang="ru-RU" sz="4000" b="1" spc="-10" dirty="0" smtClean="0">
                <a:solidFill>
                  <a:srgbClr val="2365C7"/>
                </a:solidFill>
                <a:latin typeface="Arial"/>
                <a:cs typeface="Arial"/>
              </a:rPr>
              <a:t>«Упорный» (2)</a:t>
            </a:r>
          </a:p>
          <a:p>
            <a:pPr marL="12700"/>
            <a:endParaRPr lang="ru-RU" sz="4000" b="1" spc="-10" dirty="0" smtClean="0">
              <a:solidFill>
                <a:srgbClr val="2365C7"/>
              </a:solidFill>
              <a:latin typeface="Arial"/>
              <a:cs typeface="Arial"/>
            </a:endParaRP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err="1" smtClean="0">
                <a:solidFill>
                  <a:srgbClr val="231F20"/>
                </a:solidFill>
                <a:latin typeface="Arial"/>
                <a:cs typeface="Arial"/>
              </a:rPr>
              <a:t>Мусурманова</a:t>
            </a: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 </a:t>
            </a:r>
          </a:p>
          <a:p>
            <a:pPr marL="33655" marR="616585">
              <a:spcBef>
                <a:spcPts val="1480"/>
              </a:spcBef>
            </a:pPr>
            <a:r>
              <a:rPr lang="ru-RU" sz="4000" b="1" spc="5" dirty="0" smtClean="0">
                <a:solidFill>
                  <a:srgbClr val="231F20"/>
                </a:solidFill>
                <a:latin typeface="Arial"/>
                <a:cs typeface="Arial"/>
              </a:rPr>
              <a:t>Юлия Юрьевна</a:t>
            </a:r>
            <a:endParaRPr sz="3700" dirty="0">
              <a:latin typeface="Arial"/>
              <a:cs typeface="Arial"/>
            </a:endParaRPr>
          </a:p>
        </p:txBody>
      </p:sp>
      <p:sp>
        <p:nvSpPr>
          <p:cNvPr id="5" name="object 5"/>
          <p:cNvSpPr/>
          <p:nvPr/>
        </p:nvSpPr>
        <p:spPr>
          <a:xfrm>
            <a:off x="274559" y="2561303"/>
            <a:ext cx="727760" cy="1808992"/>
          </a:xfrm>
          <a:custGeom>
            <a:avLst/>
            <a:gdLst/>
            <a:ahLst/>
            <a:cxnLst/>
            <a:rect l="l" t="t" r="r" b="b"/>
            <a:pathLst>
              <a:path w="344170" h="676275">
                <a:moveTo>
                  <a:pt x="343828" y="0"/>
                </a:moveTo>
                <a:lnTo>
                  <a:pt x="0" y="0"/>
                </a:lnTo>
                <a:lnTo>
                  <a:pt x="0" y="675751"/>
                </a:lnTo>
                <a:lnTo>
                  <a:pt x="343828" y="675751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/>
          </a:p>
        </p:txBody>
      </p:sp>
      <p:sp>
        <p:nvSpPr>
          <p:cNvPr id="6" name="object 6"/>
          <p:cNvSpPr/>
          <p:nvPr/>
        </p:nvSpPr>
        <p:spPr>
          <a:xfrm>
            <a:off x="274559" y="4570275"/>
            <a:ext cx="727760" cy="1388194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39598"/>
          </a:solidFill>
        </p:spPr>
        <p:txBody>
          <a:bodyPr wrap="square" lIns="0" tIns="0" rIns="0" bIns="0" rtlCol="0"/>
          <a:lstStyle/>
          <a:p>
            <a:endParaRPr/>
          </a:p>
        </p:txBody>
      </p:sp>
      <p:grpSp>
        <p:nvGrpSpPr>
          <p:cNvPr id="7" name="object 15"/>
          <p:cNvGrpSpPr/>
          <p:nvPr/>
        </p:nvGrpSpPr>
        <p:grpSpPr>
          <a:xfrm>
            <a:off x="732757" y="610825"/>
            <a:ext cx="988248" cy="986425"/>
            <a:chOff x="346532" y="289010"/>
            <a:chExt cx="467359" cy="466725"/>
          </a:xfrm>
        </p:grpSpPr>
        <p:sp>
          <p:nvSpPr>
            <p:cNvPr id="16" name="object 16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301975" y="0"/>
                  </a:move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7" name="object 17"/>
            <p:cNvSpPr/>
            <p:nvPr/>
          </p:nvSpPr>
          <p:spPr>
            <a:xfrm>
              <a:off x="347903" y="290381"/>
              <a:ext cx="325120" cy="464184"/>
            </a:xfrm>
            <a:custGeom>
              <a:avLst/>
              <a:gdLst/>
              <a:ahLst/>
              <a:cxnLst/>
              <a:rect l="l" t="t" r="r" b="b"/>
              <a:pathLst>
                <a:path w="325120" h="464184">
                  <a:moveTo>
                    <a:pt x="23187" y="463777"/>
                  </a:moveTo>
                  <a:lnTo>
                    <a:pt x="301457" y="463777"/>
                  </a:lnTo>
                  <a:lnTo>
                    <a:pt x="310484" y="461954"/>
                  </a:lnTo>
                  <a:lnTo>
                    <a:pt x="317856" y="456985"/>
                  </a:lnTo>
                  <a:lnTo>
                    <a:pt x="322826" y="449613"/>
                  </a:lnTo>
                  <a:lnTo>
                    <a:pt x="324648" y="440585"/>
                  </a:lnTo>
                  <a:lnTo>
                    <a:pt x="324648" y="255074"/>
                  </a:lnTo>
                  <a:lnTo>
                    <a:pt x="324648" y="250804"/>
                  </a:lnTo>
                  <a:lnTo>
                    <a:pt x="321185" y="247345"/>
                  </a:lnTo>
                  <a:lnTo>
                    <a:pt x="316919" y="247345"/>
                  </a:lnTo>
                  <a:lnTo>
                    <a:pt x="312649" y="247345"/>
                  </a:lnTo>
                  <a:lnTo>
                    <a:pt x="309190" y="250804"/>
                  </a:lnTo>
                  <a:lnTo>
                    <a:pt x="309190" y="255074"/>
                  </a:lnTo>
                  <a:lnTo>
                    <a:pt x="309190" y="440585"/>
                  </a:lnTo>
                  <a:lnTo>
                    <a:pt x="309190" y="444855"/>
                  </a:lnTo>
                  <a:lnTo>
                    <a:pt x="305727" y="448318"/>
                  </a:lnTo>
                  <a:lnTo>
                    <a:pt x="301457" y="448318"/>
                  </a:lnTo>
                  <a:lnTo>
                    <a:pt x="23187" y="448318"/>
                  </a:lnTo>
                  <a:lnTo>
                    <a:pt x="18921" y="448318"/>
                  </a:lnTo>
                  <a:lnTo>
                    <a:pt x="15458" y="444855"/>
                  </a:lnTo>
                  <a:lnTo>
                    <a:pt x="15458" y="440585"/>
                  </a:lnTo>
                  <a:lnTo>
                    <a:pt x="15458" y="23183"/>
                  </a:lnTo>
                  <a:lnTo>
                    <a:pt x="15458" y="18914"/>
                  </a:lnTo>
                  <a:lnTo>
                    <a:pt x="18921" y="15454"/>
                  </a:lnTo>
                  <a:lnTo>
                    <a:pt x="23187" y="15454"/>
                  </a:lnTo>
                  <a:lnTo>
                    <a:pt x="301457" y="15454"/>
                  </a:lnTo>
                  <a:lnTo>
                    <a:pt x="305727" y="15454"/>
                  </a:lnTo>
                  <a:lnTo>
                    <a:pt x="309190" y="18914"/>
                  </a:lnTo>
                  <a:lnTo>
                    <a:pt x="309190" y="23183"/>
                  </a:lnTo>
                  <a:lnTo>
                    <a:pt x="309190" y="69562"/>
                  </a:lnTo>
                  <a:lnTo>
                    <a:pt x="309190" y="73832"/>
                  </a:lnTo>
                  <a:lnTo>
                    <a:pt x="312649" y="77292"/>
                  </a:lnTo>
                  <a:lnTo>
                    <a:pt x="316919" y="77292"/>
                  </a:lnTo>
                  <a:lnTo>
                    <a:pt x="321185" y="77292"/>
                  </a:lnTo>
                  <a:lnTo>
                    <a:pt x="324648" y="73832"/>
                  </a:lnTo>
                  <a:lnTo>
                    <a:pt x="324648" y="69562"/>
                  </a:lnTo>
                  <a:lnTo>
                    <a:pt x="324648" y="23183"/>
                  </a:lnTo>
                  <a:lnTo>
                    <a:pt x="322873" y="14269"/>
                  </a:lnTo>
                  <a:lnTo>
                    <a:pt x="318025" y="6956"/>
                  </a:lnTo>
                  <a:lnTo>
                    <a:pt x="310820" y="1961"/>
                  </a:lnTo>
                  <a:lnTo>
                    <a:pt x="301975" y="0"/>
                  </a:lnTo>
                  <a:lnTo>
                    <a:pt x="22673" y="0"/>
                  </a:lnTo>
                  <a:lnTo>
                    <a:pt x="13828" y="1961"/>
                  </a:lnTo>
                  <a:lnTo>
                    <a:pt x="6623" y="6956"/>
                  </a:lnTo>
                  <a:lnTo>
                    <a:pt x="1775" y="14269"/>
                  </a:lnTo>
                  <a:lnTo>
                    <a:pt x="0" y="23183"/>
                  </a:lnTo>
                  <a:lnTo>
                    <a:pt x="0" y="440585"/>
                  </a:lnTo>
                  <a:lnTo>
                    <a:pt x="1822" y="449613"/>
                  </a:lnTo>
                  <a:lnTo>
                    <a:pt x="6791" y="456985"/>
                  </a:lnTo>
                  <a:lnTo>
                    <a:pt x="14162" y="461954"/>
                  </a:lnTo>
                  <a:lnTo>
                    <a:pt x="23187" y="463777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8" name="object 18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406805" y="11192"/>
                  </a:moveTo>
                  <a:lnTo>
                    <a:pt x="352473" y="11192"/>
                  </a:lnTo>
                  <a:lnTo>
                    <a:pt x="35384" y="328280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761" y="330761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9195" y="417920"/>
                  </a:lnTo>
                  <a:lnTo>
                    <a:pt x="10213" y="417711"/>
                  </a:lnTo>
                  <a:lnTo>
                    <a:pt x="61990" y="395507"/>
                  </a:lnTo>
                  <a:lnTo>
                    <a:pt x="22816" y="395507"/>
                  </a:lnTo>
                  <a:lnTo>
                    <a:pt x="43498" y="347241"/>
                  </a:lnTo>
                  <a:lnTo>
                    <a:pt x="65430" y="347241"/>
                  </a:lnTo>
                  <a:lnTo>
                    <a:pt x="51854" y="333665"/>
                  </a:lnTo>
                  <a:lnTo>
                    <a:pt x="307051" y="78479"/>
                  </a:lnTo>
                  <a:lnTo>
                    <a:pt x="328910" y="78479"/>
                  </a:lnTo>
                  <a:lnTo>
                    <a:pt x="317981" y="67549"/>
                  </a:lnTo>
                  <a:lnTo>
                    <a:pt x="330602" y="54918"/>
                  </a:lnTo>
                  <a:lnTo>
                    <a:pt x="352438" y="54918"/>
                  </a:lnTo>
                  <a:lnTo>
                    <a:pt x="341532" y="43988"/>
                  </a:lnTo>
                  <a:lnTo>
                    <a:pt x="369260" y="16300"/>
                  </a:lnTo>
                  <a:lnTo>
                    <a:pt x="377798" y="14014"/>
                  </a:lnTo>
                  <a:lnTo>
                    <a:pt x="408786" y="14014"/>
                  </a:lnTo>
                  <a:lnTo>
                    <a:pt x="406994" y="11318"/>
                  </a:lnTo>
                  <a:lnTo>
                    <a:pt x="406805" y="11192"/>
                  </a:lnTo>
                  <a:close/>
                </a:path>
                <a:path w="418465" h="418465">
                  <a:moveTo>
                    <a:pt x="65430" y="347241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lnTo>
                    <a:pt x="61990" y="39550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932" y="382960"/>
                  </a:lnTo>
                  <a:lnTo>
                    <a:pt x="106502" y="366465"/>
                  </a:lnTo>
                  <a:lnTo>
                    <a:pt x="84654" y="366465"/>
                  </a:lnTo>
                  <a:lnTo>
                    <a:pt x="65430" y="347241"/>
                  </a:lnTo>
                  <a:close/>
                </a:path>
                <a:path w="418465" h="418465">
                  <a:moveTo>
                    <a:pt x="328910" y="78479"/>
                  </a:moveTo>
                  <a:lnTo>
                    <a:pt x="307051" y="78479"/>
                  </a:lnTo>
                  <a:lnTo>
                    <a:pt x="339840" y="111268"/>
                  </a:lnTo>
                  <a:lnTo>
                    <a:pt x="84654" y="366465"/>
                  </a:lnTo>
                  <a:lnTo>
                    <a:pt x="106502" y="366465"/>
                  </a:lnTo>
                  <a:lnTo>
                    <a:pt x="372632" y="100338"/>
                  </a:lnTo>
                  <a:lnTo>
                    <a:pt x="350770" y="100338"/>
                  </a:lnTo>
                  <a:lnTo>
                    <a:pt x="328910" y="78479"/>
                  </a:lnTo>
                  <a:close/>
                </a:path>
                <a:path w="418465" h="418465">
                  <a:moveTo>
                    <a:pt x="352438" y="54918"/>
                  </a:move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lnTo>
                    <a:pt x="372632" y="100338"/>
                  </a:lnTo>
                  <a:lnTo>
                    <a:pt x="396154" y="76817"/>
                  </a:lnTo>
                  <a:lnTo>
                    <a:pt x="374291" y="76817"/>
                  </a:lnTo>
                  <a:lnTo>
                    <a:pt x="352438" y="54918"/>
                  </a:lnTo>
                  <a:close/>
                </a:path>
                <a:path w="418465" h="418465">
                  <a:moveTo>
                    <a:pt x="408786" y="14014"/>
                  </a:moveTo>
                  <a:lnTo>
                    <a:pt x="377798" y="14014"/>
                  </a:lnTo>
                  <a:lnTo>
                    <a:pt x="393804" y="18301"/>
                  </a:lnTo>
                  <a:lnTo>
                    <a:pt x="400057" y="24551"/>
                  </a:lnTo>
                  <a:lnTo>
                    <a:pt x="404345" y="40561"/>
                  </a:lnTo>
                  <a:lnTo>
                    <a:pt x="402059" y="49100"/>
                  </a:lnTo>
                  <a:lnTo>
                    <a:pt x="396198" y="54957"/>
                  </a:lnTo>
                  <a:lnTo>
                    <a:pt x="374291" y="76817"/>
                  </a:lnTo>
                  <a:lnTo>
                    <a:pt x="396154" y="76817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8786" y="14014"/>
                  </a:lnTo>
                  <a:close/>
                </a:path>
                <a:path w="418465" h="418465">
                  <a:moveTo>
                    <a:pt x="396158" y="54950"/>
                  </a:moveTo>
                  <a:close/>
                </a:path>
                <a:path w="418465" h="418465">
                  <a:moveTo>
                    <a:pt x="379748" y="0"/>
                  </a:moveTo>
                  <a:lnTo>
                    <a:pt x="365235" y="2783"/>
                  </a:lnTo>
                  <a:lnTo>
                    <a:pt x="352454" y="11199"/>
                  </a:lnTo>
                  <a:lnTo>
                    <a:pt x="406805" y="11192"/>
                  </a:lnTo>
                  <a:lnTo>
                    <a:pt x="394249" y="2846"/>
                  </a:lnTo>
                  <a:lnTo>
                    <a:pt x="379748" y="0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19" name="object 19"/>
            <p:cNvSpPr/>
            <p:nvPr/>
          </p:nvSpPr>
          <p:spPr>
            <a:xfrm>
              <a:off x="734043" y="317960"/>
              <a:ext cx="65556" cy="65545"/>
            </a:xfrm>
            <a:prstGeom prst="rect">
              <a:avLst/>
            </a:prstGeom>
            <a:blipFill>
              <a:blip r:embed="rId2" cstate="print"/>
              <a:stretch>
                <a:fillRect/>
              </a:stretch>
            </a:blip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0" name="object 20"/>
            <p:cNvSpPr/>
            <p:nvPr/>
          </p:nvSpPr>
          <p:spPr>
            <a:xfrm>
              <a:off x="393882" y="305318"/>
              <a:ext cx="418465" cy="418465"/>
            </a:xfrm>
            <a:custGeom>
              <a:avLst/>
              <a:gdLst/>
              <a:ahLst/>
              <a:cxnLst/>
              <a:rect l="l" t="t" r="r" b="b"/>
              <a:pathLst>
                <a:path w="418465" h="418465">
                  <a:moveTo>
                    <a:pt x="22816" y="395507"/>
                  </a:moveTo>
                  <a:lnTo>
                    <a:pt x="43498" y="347241"/>
                  </a:lnTo>
                  <a:lnTo>
                    <a:pt x="71078" y="374821"/>
                  </a:lnTo>
                  <a:lnTo>
                    <a:pt x="22816" y="395507"/>
                  </a:lnTo>
                  <a:close/>
                </a:path>
                <a:path w="418465" h="418465">
                  <a:moveTo>
                    <a:pt x="307051" y="78479"/>
                  </a:moveTo>
                  <a:lnTo>
                    <a:pt x="339840" y="111268"/>
                  </a:lnTo>
                  <a:lnTo>
                    <a:pt x="84654" y="366465"/>
                  </a:lnTo>
                  <a:lnTo>
                    <a:pt x="51854" y="333665"/>
                  </a:lnTo>
                  <a:lnTo>
                    <a:pt x="307051" y="78479"/>
                  </a:lnTo>
                  <a:close/>
                </a:path>
                <a:path w="418465" h="418465">
                  <a:moveTo>
                    <a:pt x="350770" y="100338"/>
                  </a:moveTo>
                  <a:lnTo>
                    <a:pt x="317981" y="67549"/>
                  </a:lnTo>
                  <a:lnTo>
                    <a:pt x="330602" y="54918"/>
                  </a:lnTo>
                  <a:lnTo>
                    <a:pt x="363402" y="87713"/>
                  </a:lnTo>
                  <a:lnTo>
                    <a:pt x="350770" y="100338"/>
                  </a:lnTo>
                  <a:close/>
                </a:path>
                <a:path w="418465" h="418465">
                  <a:moveTo>
                    <a:pt x="352473" y="11192"/>
                  </a:moveTo>
                  <a:lnTo>
                    <a:pt x="301579" y="62078"/>
                  </a:lnTo>
                  <a:lnTo>
                    <a:pt x="35460" y="328208"/>
                  </a:lnTo>
                  <a:lnTo>
                    <a:pt x="35359" y="328381"/>
                  </a:lnTo>
                  <a:lnTo>
                    <a:pt x="34678" y="329086"/>
                  </a:lnTo>
                  <a:lnTo>
                    <a:pt x="34182" y="329825"/>
                  </a:lnTo>
                  <a:lnTo>
                    <a:pt x="33822" y="330631"/>
                  </a:lnTo>
                  <a:lnTo>
                    <a:pt x="33761" y="330761"/>
                  </a:lnTo>
                  <a:lnTo>
                    <a:pt x="1026" y="407145"/>
                  </a:lnTo>
                  <a:lnTo>
                    <a:pt x="0" y="409531"/>
                  </a:lnTo>
                  <a:lnTo>
                    <a:pt x="245" y="412274"/>
                  </a:lnTo>
                  <a:lnTo>
                    <a:pt x="1677" y="414446"/>
                  </a:lnTo>
                  <a:lnTo>
                    <a:pt x="3107" y="416613"/>
                  </a:lnTo>
                  <a:lnTo>
                    <a:pt x="5529" y="417920"/>
                  </a:lnTo>
                  <a:lnTo>
                    <a:pt x="8129" y="417920"/>
                  </a:lnTo>
                  <a:lnTo>
                    <a:pt x="9177" y="417923"/>
                  </a:lnTo>
                  <a:lnTo>
                    <a:pt x="10213" y="417711"/>
                  </a:lnTo>
                  <a:lnTo>
                    <a:pt x="11174" y="417293"/>
                  </a:lnTo>
                  <a:lnTo>
                    <a:pt x="87552" y="384559"/>
                  </a:lnTo>
                  <a:lnTo>
                    <a:pt x="87682" y="384497"/>
                  </a:lnTo>
                  <a:lnTo>
                    <a:pt x="88492" y="384141"/>
                  </a:lnTo>
                  <a:lnTo>
                    <a:pt x="89226" y="383641"/>
                  </a:lnTo>
                  <a:lnTo>
                    <a:pt x="89863" y="383029"/>
                  </a:lnTo>
                  <a:lnTo>
                    <a:pt x="90032" y="382935"/>
                  </a:lnTo>
                  <a:lnTo>
                    <a:pt x="356227" y="116748"/>
                  </a:lnTo>
                  <a:lnTo>
                    <a:pt x="407113" y="65858"/>
                  </a:lnTo>
                  <a:lnTo>
                    <a:pt x="415530" y="53076"/>
                  </a:lnTo>
                  <a:lnTo>
                    <a:pt x="418313" y="38563"/>
                  </a:lnTo>
                  <a:lnTo>
                    <a:pt x="415466" y="24063"/>
                  </a:lnTo>
                  <a:lnTo>
                    <a:pt x="406994" y="11318"/>
                  </a:lnTo>
                  <a:lnTo>
                    <a:pt x="394249" y="2846"/>
                  </a:lnTo>
                  <a:lnTo>
                    <a:pt x="379748" y="0"/>
                  </a:lnTo>
                  <a:lnTo>
                    <a:pt x="365235" y="2783"/>
                  </a:lnTo>
                  <a:lnTo>
                    <a:pt x="352454" y="11199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1" name="object 21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2" name="object 22"/>
            <p:cNvSpPr/>
            <p:nvPr/>
          </p:nvSpPr>
          <p:spPr>
            <a:xfrm>
              <a:off x="409721" y="360080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3235" y="0"/>
                  </a:move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3" name="object 23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197501" y="0"/>
                  </a:moveTo>
                  <a:lnTo>
                    <a:pt x="3459" y="0"/>
                  </a:lnTo>
                  <a:lnTo>
                    <a:pt x="0" y="3459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3459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4" name="object 24"/>
            <p:cNvSpPr/>
            <p:nvPr/>
          </p:nvSpPr>
          <p:spPr>
            <a:xfrm>
              <a:off x="409721" y="406457"/>
              <a:ext cx="201295" cy="15875"/>
            </a:xfrm>
            <a:custGeom>
              <a:avLst/>
              <a:gdLst/>
              <a:ahLst/>
              <a:cxnLst/>
              <a:rect l="l" t="t" r="r" b="b"/>
              <a:pathLst>
                <a:path w="201295" h="15875">
                  <a:moveTo>
                    <a:pt x="200964" y="7728"/>
                  </a:moveTo>
                  <a:lnTo>
                    <a:pt x="200964" y="3459"/>
                  </a:lnTo>
                  <a:lnTo>
                    <a:pt x="197501" y="0"/>
                  </a:lnTo>
                  <a:lnTo>
                    <a:pt x="193235" y="0"/>
                  </a:lnTo>
                  <a:lnTo>
                    <a:pt x="7728" y="0"/>
                  </a:lnTo>
                  <a:lnTo>
                    <a:pt x="3459" y="0"/>
                  </a:lnTo>
                  <a:lnTo>
                    <a:pt x="0" y="3459"/>
                  </a:lnTo>
                  <a:lnTo>
                    <a:pt x="0" y="7728"/>
                  </a:lnTo>
                  <a:lnTo>
                    <a:pt x="0" y="11998"/>
                  </a:lnTo>
                  <a:lnTo>
                    <a:pt x="3459" y="15457"/>
                  </a:lnTo>
                  <a:lnTo>
                    <a:pt x="7728" y="15457"/>
                  </a:lnTo>
                  <a:lnTo>
                    <a:pt x="193235" y="15457"/>
                  </a:lnTo>
                  <a:lnTo>
                    <a:pt x="197501" y="15457"/>
                  </a:lnTo>
                  <a:lnTo>
                    <a:pt x="200964" y="11998"/>
                  </a:lnTo>
                  <a:lnTo>
                    <a:pt x="200964" y="7728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5" name="object 25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151124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3463"/>
                  </a:lnTo>
                  <a:close/>
                </a:path>
              </a:pathLst>
            </a:custGeom>
            <a:solidFill>
              <a:srgbClr val="00AEEF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26" name="object 26"/>
            <p:cNvSpPr/>
            <p:nvPr/>
          </p:nvSpPr>
          <p:spPr>
            <a:xfrm>
              <a:off x="409721" y="452830"/>
              <a:ext cx="154940" cy="15875"/>
            </a:xfrm>
            <a:custGeom>
              <a:avLst/>
              <a:gdLst/>
              <a:ahLst/>
              <a:cxnLst/>
              <a:rect l="l" t="t" r="r" b="b"/>
              <a:pathLst>
                <a:path w="154940" h="15875">
                  <a:moveTo>
                    <a:pt x="7728" y="0"/>
                  </a:moveTo>
                  <a:lnTo>
                    <a:pt x="3459" y="0"/>
                  </a:lnTo>
                  <a:lnTo>
                    <a:pt x="0" y="3463"/>
                  </a:lnTo>
                  <a:lnTo>
                    <a:pt x="0" y="7732"/>
                  </a:lnTo>
                  <a:lnTo>
                    <a:pt x="0" y="11998"/>
                  </a:lnTo>
                  <a:lnTo>
                    <a:pt x="3459" y="15461"/>
                  </a:lnTo>
                  <a:lnTo>
                    <a:pt x="7728" y="15461"/>
                  </a:lnTo>
                  <a:lnTo>
                    <a:pt x="146858" y="15461"/>
                  </a:lnTo>
                  <a:lnTo>
                    <a:pt x="151124" y="15461"/>
                  </a:lnTo>
                  <a:lnTo>
                    <a:pt x="154587" y="11998"/>
                  </a:lnTo>
                  <a:lnTo>
                    <a:pt x="154587" y="7732"/>
                  </a:lnTo>
                  <a:lnTo>
                    <a:pt x="154587" y="3463"/>
                  </a:lnTo>
                  <a:lnTo>
                    <a:pt x="151124" y="0"/>
                  </a:lnTo>
                  <a:lnTo>
                    <a:pt x="146858" y="0"/>
                  </a:lnTo>
                  <a:lnTo>
                    <a:pt x="7728" y="0"/>
                  </a:lnTo>
                  <a:close/>
                </a:path>
              </a:pathLst>
            </a:custGeom>
            <a:ln w="3175">
              <a:solidFill>
                <a:srgbClr val="00AEE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grpSp>
        <p:nvGrpSpPr>
          <p:cNvPr id="8" name="object 10"/>
          <p:cNvGrpSpPr/>
          <p:nvPr/>
        </p:nvGrpSpPr>
        <p:grpSpPr>
          <a:xfrm>
            <a:off x="10054681" y="367371"/>
            <a:ext cx="1906032" cy="1428760"/>
            <a:chOff x="4686759" y="212868"/>
            <a:chExt cx="634365" cy="634365"/>
          </a:xfrm>
        </p:grpSpPr>
        <p:sp>
          <p:nvSpPr>
            <p:cNvPr id="30" name="object 11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603608" y="0"/>
                  </a:moveTo>
                  <a:lnTo>
                    <a:pt x="0" y="0"/>
                  </a:lnTo>
                  <a:lnTo>
                    <a:pt x="0" y="603609"/>
                  </a:lnTo>
                  <a:lnTo>
                    <a:pt x="603608" y="603609"/>
                  </a:lnTo>
                  <a:lnTo>
                    <a:pt x="603608" y="0"/>
                  </a:lnTo>
                  <a:close/>
                </a:path>
              </a:pathLst>
            </a:custGeom>
            <a:solidFill>
              <a:srgbClr val="00A650"/>
            </a:solidFill>
          </p:spPr>
          <p:txBody>
            <a:bodyPr wrap="square" lIns="0" tIns="0" rIns="0" bIns="0" rtlCol="0"/>
            <a:lstStyle/>
            <a:p>
              <a:endParaRPr/>
            </a:p>
          </p:txBody>
        </p:sp>
        <p:sp>
          <p:nvSpPr>
            <p:cNvPr id="31" name="object 12"/>
            <p:cNvSpPr/>
            <p:nvPr/>
          </p:nvSpPr>
          <p:spPr>
            <a:xfrm>
              <a:off x="4701999" y="228108"/>
              <a:ext cx="603885" cy="603885"/>
            </a:xfrm>
            <a:custGeom>
              <a:avLst/>
              <a:gdLst/>
              <a:ahLst/>
              <a:cxnLst/>
              <a:rect l="l" t="t" r="r" b="b"/>
              <a:pathLst>
                <a:path w="603885" h="603885">
                  <a:moveTo>
                    <a:pt x="0" y="0"/>
                  </a:moveTo>
                  <a:lnTo>
                    <a:pt x="603608" y="0"/>
                  </a:lnTo>
                  <a:lnTo>
                    <a:pt x="603608" y="603609"/>
                  </a:lnTo>
                  <a:lnTo>
                    <a:pt x="0" y="603609"/>
                  </a:lnTo>
                  <a:lnTo>
                    <a:pt x="0" y="0"/>
                  </a:lnTo>
                  <a:close/>
                </a:path>
              </a:pathLst>
            </a:custGeom>
            <a:ln w="30481">
              <a:solidFill>
                <a:srgbClr val="FFFFFF"/>
              </a:solidFill>
            </a:ln>
          </p:spPr>
          <p:txBody>
            <a:bodyPr wrap="square" lIns="0" tIns="0" rIns="0" bIns="0" rtlCol="0"/>
            <a:lstStyle/>
            <a:p>
              <a:endParaRPr/>
            </a:p>
          </p:txBody>
        </p:sp>
      </p:grpSp>
      <p:sp>
        <p:nvSpPr>
          <p:cNvPr id="32" name="object 14"/>
          <p:cNvSpPr txBox="1"/>
          <p:nvPr/>
        </p:nvSpPr>
        <p:spPr>
          <a:xfrm>
            <a:off x="10421226" y="1115770"/>
            <a:ext cx="1172040" cy="504625"/>
          </a:xfrm>
          <a:prstGeom prst="rect">
            <a:avLst/>
          </a:prstGeom>
        </p:spPr>
        <p:txBody>
          <a:bodyPr vert="horz" wrap="square" lIns="0" tIns="1206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95"/>
              </a:spcBef>
            </a:pPr>
            <a:r>
              <a:rPr sz="3200" spc="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к</a:t>
            </a:r>
            <a:r>
              <a:rPr sz="3200" spc="-5" dirty="0">
                <a:solidFill>
                  <a:srgbClr val="FFFFFF"/>
                </a:solidFill>
                <a:latin typeface="Arial" pitchFamily="34" charset="0"/>
                <a:cs typeface="Arial" pitchFamily="34" charset="0"/>
              </a:rPr>
              <a:t>ласс</a:t>
            </a:r>
            <a:endParaRPr sz="3200">
              <a:latin typeface="Arial" pitchFamily="34" charset="0"/>
              <a:cs typeface="Arial" pitchFamily="34" charset="0"/>
            </a:endParaRPr>
          </a:p>
        </p:txBody>
      </p:sp>
      <p:sp>
        <p:nvSpPr>
          <p:cNvPr id="33" name="object 13"/>
          <p:cNvSpPr txBox="1"/>
          <p:nvPr/>
        </p:nvSpPr>
        <p:spPr>
          <a:xfrm>
            <a:off x="10201299" y="435408"/>
            <a:ext cx="1466178" cy="693138"/>
          </a:xfrm>
          <a:prstGeom prst="rect">
            <a:avLst/>
          </a:prstGeom>
        </p:spPr>
        <p:txBody>
          <a:bodyPr vert="horz" wrap="square" lIns="0" tIns="15875" rIns="0" bIns="0" rtlCol="0">
            <a:spAutoFit/>
          </a:bodyPr>
          <a:lstStyle/>
          <a:p>
            <a:pPr algn="ctr">
              <a:lnSpc>
                <a:spcPct val="100000"/>
              </a:lnSpc>
              <a:spcBef>
                <a:spcPts val="125"/>
              </a:spcBef>
            </a:pPr>
            <a:r>
              <a:rPr lang="ru-RU" sz="4400" b="1" spc="10" dirty="0" smtClean="0">
                <a:solidFill>
                  <a:srgbClr val="FFFFFF"/>
                </a:solidFill>
                <a:latin typeface="Arial"/>
                <a:cs typeface="Arial"/>
              </a:rPr>
              <a:t>11</a:t>
            </a:r>
            <a:endParaRPr sz="4400">
              <a:latin typeface="Arial"/>
              <a:cs typeface="Arial"/>
            </a:endParaRPr>
          </a:p>
        </p:txBody>
      </p:sp>
      <p:pic>
        <p:nvPicPr>
          <p:cNvPr id="27" name="Picture 2"/>
          <p:cNvPicPr>
            <a:picLocks noChangeAspect="1" noChangeArrowheads="1"/>
          </p:cNvPicPr>
          <p:nvPr/>
        </p:nvPicPr>
        <p:blipFill>
          <a:blip r:embed="rId3" cstate="print"/>
          <a:srcRect l="12727" r="10000" b="31364"/>
          <a:stretch>
            <a:fillRect/>
          </a:stretch>
        </p:blipFill>
        <p:spPr bwMode="auto">
          <a:xfrm>
            <a:off x="748145" y="422563"/>
            <a:ext cx="1427019" cy="12675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9" name="Picture 2" descr="http://hrono.ru/img/pisateli/shukshin_klykov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7897299" y="2240033"/>
            <a:ext cx="3555025" cy="4574133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0065352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30254" y="199224"/>
            <a:ext cx="7799294" cy="6441141"/>
          </a:xfrm>
        </p:spPr>
        <p:txBody>
          <a:bodyPr>
            <a:normAutofit fontScale="92500" lnSpcReduction="20000"/>
          </a:bodyPr>
          <a:lstStyle/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сейчас насчет этого думают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кто думает-то?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стал раздражаться инженер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Учёный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мир... Вообще. Что, сняли, что ли, эту проблему?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Никак не думают. Делать, что ли, нечего больше, как об этом думать.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Значит,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сняли проблему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Инженер снова склонился к мотоциклу: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Сняли.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рано?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давал ему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уйти от разговора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Что «не рано»?-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оглянулся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опять инженер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Сняли-то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Проблему-то.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Инженер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внимательно посмотрел на Моню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: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изобрёл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вечный двигатель, что ли?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865110" y="199224"/>
            <a:ext cx="4326890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нять проблему =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решить проблему;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 заниматься больше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этой проблемой</a:t>
            </a: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у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йти от разговора = 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менить тему разговора;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рекратить разговор</a:t>
            </a:r>
          </a:p>
        </p:txBody>
      </p:sp>
      <p:pic>
        <p:nvPicPr>
          <p:cNvPr id="6" name="Picture 4" descr="https://i736.photobucket.com/albums/xx10/anser4_photo/shukshin/img040_zps41b5902a.jpg"/>
          <p:cNvPicPr>
            <a:picLocks noChangeAspect="1" noChangeArrowheads="1"/>
          </p:cNvPicPr>
          <p:nvPr/>
        </p:nvPicPr>
        <p:blipFill rotWithShape="1">
          <a:blip r:embed="rId2"/>
          <a:srcRect l="56630" b="3019"/>
          <a:stretch/>
        </p:blipFill>
        <p:spPr bwMode="auto">
          <a:xfrm>
            <a:off x="8353105" y="3738654"/>
            <a:ext cx="2681174" cy="3090940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121692568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81896" y="413266"/>
            <a:ext cx="6862965" cy="6444734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тоже внимательно посмотрел на инженера.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Изобрёл.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Инженер,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не вставая с корточек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попристальнее вгляделся в Моню. Откровенно улыбнулся: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Поздравляю!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 помолчал, задетый за больное усмешкой инженера.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Ну, а что ж ты даже не поинтересуешься: что за двигатель?  Узнал  бы хоть принцип работы... Ты же инженер.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Неужели тебе </a:t>
            </a:r>
            <a:r>
              <a:rPr lang="ru-RU" b="1" dirty="0" smtClean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неинтересно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https://i736.photobucket.com/albums/xx10/anser4_photo/shukshin/img040_zps41b5902a.jpg"/>
          <p:cNvPicPr>
            <a:picLocks noChangeAspect="1" noChangeArrowheads="1"/>
          </p:cNvPicPr>
          <p:nvPr/>
        </p:nvPicPr>
        <p:blipFill rotWithShape="1">
          <a:blip r:embed="rId2"/>
          <a:srcRect l="56630" b="3019"/>
          <a:stretch/>
        </p:blipFill>
        <p:spPr bwMode="auto">
          <a:xfrm>
            <a:off x="9510826" y="-12614"/>
            <a:ext cx="2681174" cy="3090940"/>
          </a:xfrm>
          <a:prstGeom prst="rect">
            <a:avLst/>
          </a:prstGeom>
          <a:noFill/>
          <a:effectLst/>
        </p:spPr>
      </p:pic>
      <p:pic>
        <p:nvPicPr>
          <p:cNvPr id="5" name="Picture 4" descr="https://i736.photobucket.com/albums/xx10/anser4_photo/shukshin/img040_zps41b5902a.jpg"/>
          <p:cNvPicPr>
            <a:picLocks noChangeAspect="1" noChangeArrowheads="1"/>
          </p:cNvPicPr>
          <p:nvPr/>
        </p:nvPicPr>
        <p:blipFill rotWithShape="1">
          <a:blip r:embed="rId2"/>
          <a:srcRect r="56861" b="2330"/>
          <a:stretch/>
        </p:blipFill>
        <p:spPr bwMode="auto">
          <a:xfrm>
            <a:off x="7109457" y="25160"/>
            <a:ext cx="2615682" cy="3053166"/>
          </a:xfrm>
          <a:prstGeom prst="rect">
            <a:avLst/>
          </a:prstGeom>
          <a:noFill/>
          <a:effectLst/>
        </p:spPr>
      </p:pic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7109457" y="3967090"/>
            <a:ext cx="502605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адеть за больное = обидеть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5821807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16859" y="268942"/>
            <a:ext cx="7839635" cy="6441140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узнавать не хочу.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Почему?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Потому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это глупость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 ты должен сам понимать, что глупость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а вдруг не глупость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Надо  же  понимать хоть такие-то вещи. Как ты думаешь: если бы вечный двигатель был возможен, неужели бы его до сих пор не изобрели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Оглушил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 этот  инженер.  И  стыдно  было,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злость поднялась на инженера нешуточная... Но ужасно, что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появилось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сомнение в вечном двигателе. Он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пошёл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прямиком домой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 чертежу.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Шагал скоро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 глядел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вниз…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>
              <a:buFontTx/>
              <a:buChar char="-"/>
            </a:pPr>
            <a:endParaRPr lang="ru-RU" dirty="0"/>
          </a:p>
        </p:txBody>
      </p:sp>
      <p:pic>
        <p:nvPicPr>
          <p:cNvPr id="5" name="Picture 4" descr="https://i736.photobucket.com/albums/xx10/anser4_photo/shukshin/img040_zps41b5902a.jpg"/>
          <p:cNvPicPr>
            <a:picLocks noChangeAspect="1" noChangeArrowheads="1"/>
          </p:cNvPicPr>
          <p:nvPr/>
        </p:nvPicPr>
        <p:blipFill rotWithShape="1">
          <a:blip r:embed="rId2"/>
          <a:srcRect l="56630" b="3019"/>
          <a:stretch/>
        </p:blipFill>
        <p:spPr bwMode="auto">
          <a:xfrm>
            <a:off x="8727141" y="43657"/>
            <a:ext cx="3464859" cy="3994396"/>
          </a:xfrm>
          <a:prstGeom prst="rect">
            <a:avLst/>
          </a:prstGeom>
          <a:noFill/>
          <a:effectLst/>
        </p:spPr>
      </p:pic>
    </p:spTree>
    <p:extLst>
      <p:ext uri="{BB962C8B-B14F-4D97-AF65-F5344CB8AC3E}">
        <p14:creationId xmlns:p14="http://schemas.microsoft.com/office/powerpoint/2010/main" val="55779174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95835" y="376518"/>
            <a:ext cx="7086600" cy="6293223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будет колесо вращаться,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сказала учительница.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Почему?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Не знаю пока... Это надо рассчитать. Оно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не должно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вращаться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Женщина тоже смотрела на него, несколько встревоженная. Она, как видно, немножко даже испугалась,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А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вам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нужно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чтобы оно вращалось?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спросила она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>
              <a:buFontTx/>
              <a:buChar char="-"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Знаете что,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прервала Моню учительница,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чего мы гадаем тут: это нам легко объяснит учитель физики, Александр  Иванович  такой... Только подождите меня, ладно?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попросила учительница.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Я с вами пойду.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Мне тоже интересно стало.</a:t>
            </a:r>
          </a:p>
          <a:p>
            <a:pPr>
              <a:buFontTx/>
              <a:buChar char="-"/>
            </a:pP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920318" y="470648"/>
            <a:ext cx="2299156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в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ращаться =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крутиться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вертеться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Ёлки-палки!.. – КиноПоиск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572" t="10353" r="-1513" b="36000"/>
          <a:stretch/>
        </p:blipFill>
        <p:spPr bwMode="auto">
          <a:xfrm>
            <a:off x="8343609" y="2393576"/>
            <a:ext cx="3146729" cy="415514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3956558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1"/>
          <p:cNvSpPr>
            <a:spLocks noChangeArrowheads="1"/>
          </p:cNvSpPr>
          <p:nvPr/>
        </p:nvSpPr>
        <p:spPr bwMode="auto">
          <a:xfrm>
            <a:off x="130944" y="228600"/>
            <a:ext cx="8641080" cy="6678751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Учитель физики</a:t>
            </a:r>
            <a:r>
              <a:rPr kumimoji="0" lang="ru-RU" altLang="ru-RU" sz="2800" b="0" i="0" u="none" strike="noStrike" cap="none" normalizeH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…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 улыбкой 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слушал возбуждённого Моню... Смотрел в чертёж. Выслушал.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- Вот!.. - сказал он …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с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 неподдельным </a:t>
            </a:r>
            <a:r>
              <a:rPr kumimoji="0" lang="ru-RU" altLang="ru-RU" sz="2800" b="1" i="0" u="none" strike="noStrike" cap="none" normalizeH="0" baseline="0" dirty="0" smtClean="0">
                <a:ln>
                  <a:noFill/>
                </a:ln>
                <a:solidFill>
                  <a:srgbClr val="C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восторгом</a:t>
            </a:r>
            <a:r>
              <a:rPr kumimoji="0" lang="ru-RU" altLang="ru-RU" sz="2800" b="0" i="0" u="none" strike="noStrike" cap="none" normalizeH="0" baseline="0" dirty="0" smtClean="0">
                <a:ln>
                  <a:noFill/>
                </a:ln>
                <a:solidFill>
                  <a:srgbClr val="000000"/>
                </a:solidFill>
                <a:effectLst/>
                <a:latin typeface="Arial" panose="020B0604020202020204" pitchFamily="34" charset="0"/>
                <a:cs typeface="Arial" panose="020B0604020202020204" pitchFamily="34" charset="0"/>
              </a:rPr>
              <a:t>. - Видите, как все продумано!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Смотрите сюда: я почти ничего  не  меняю  в  вашей  конструкции,  но только внесу маленькие изменения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  уже такой двигатель видел в книге,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остановил Моня учителя.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Так не будет крутиться.</a:t>
            </a:r>
          </a:p>
          <a:p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-Ага! - воскликнул 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счастливый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учитель.</a:t>
            </a:r>
            <a:r>
              <a:rPr lang="ru-RU" altLang="ru-RU" sz="3600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Моня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свирепо смотрел на учителя. Но того все не  оставляла </a:t>
            </a:r>
            <a:r>
              <a:rPr 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странная радость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,</a:t>
            </a:r>
          </a:p>
          <a:p>
            <a:pPr eaLnBrk="0" fontAlgn="base" hangingPunct="0">
              <a:spcBef>
                <a:spcPct val="0"/>
              </a:spcBef>
              <a:spcAft>
                <a:spcPct val="0"/>
              </a:spcAft>
            </a:pPr>
            <a:r>
              <a:rPr lang="ru-RU" altLang="ru-RU" sz="2800" dirty="0" smtClean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… Наверно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, его так </a:t>
            </a:r>
            <a:r>
              <a:rPr lang="ru-RU" altLang="ru-RU" sz="2800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радовала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altLang="ru-RU" sz="2800" b="1" dirty="0">
                <a:latin typeface="Arial" panose="020B0604020202020204" pitchFamily="34" charset="0"/>
                <a:cs typeface="Arial" panose="020B0604020202020204" pitchFamily="34" charset="0"/>
              </a:rPr>
              <a:t>незыблемость</a:t>
            </a:r>
            <a:r>
              <a:rPr lang="ru-RU" altLang="ru-RU" sz="2800" dirty="0">
                <a:solidFill>
                  <a:srgbClr val="0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законов механики. </a:t>
            </a:r>
            <a:endParaRPr lang="ru-RU" alt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0" name="Rectangle 3"/>
          <p:cNvSpPr>
            <a:spLocks noChangeArrowheads="1"/>
          </p:cNvSpPr>
          <p:nvPr/>
        </p:nvSpPr>
        <p:spPr bwMode="auto">
          <a:xfrm>
            <a:off x="0" y="43934"/>
            <a:ext cx="184731" cy="3693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algn="l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endParaRPr kumimoji="0" lang="ru-RU" altLang="ru-RU" sz="1800" b="0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anose="020B0604020202020204" pitchFamily="34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9004991" y="682207"/>
            <a:ext cx="2887329" cy="569386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поддельный =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фальшивый,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ненастоящий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свирепо =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со злостью</a:t>
            </a:r>
          </a:p>
          <a:p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незыблемый </a:t>
            </a:r>
            <a:r>
              <a:rPr lang="en-US" sz="2800" dirty="0">
                <a:latin typeface="Arial" panose="020B0604020202020204" pitchFamily="34" charset="0"/>
                <a:cs typeface="Arial" panose="020B0604020202020204" pitchFamily="34" charset="0"/>
              </a:rPr>
              <a:t>– 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qo‘zgalmas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незыблемость =</a:t>
            </a: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еподвижность;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постоянство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29813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228601" y="309282"/>
            <a:ext cx="6831106" cy="5867681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Да горите вы синим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огнём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 вашим равенством!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горько сказал Моня.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Взял чертёж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пошел вон.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Вышел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улицу и быстро опять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пошагал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домой. Это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было похоже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 какой-то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заговор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Как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сговорились. Ведь ясно же, ребенку ясно: колесо не может не вертеться! Нет, оно, видите ли, НЕ ДОЛЖНО  вертеться.  Ну что это?!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Моня ушёл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сарай и начал делать вечный двигатель.</a:t>
            </a:r>
          </a:p>
          <a:p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7769262" y="309282"/>
            <a:ext cx="4221925" cy="138499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з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аговор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fitna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сговориться – </a:t>
            </a:r>
            <a:r>
              <a:rPr lang="en-US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kelishmoq</a:t>
            </a:r>
            <a:endParaRPr lang="ru-RU" sz="2800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я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сно = понятно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7" name="Picture 2" descr="D:\Маме\Учительская деятельность\школа\учебник 11 класс\11 класс ЮЮ М в печать\фото литер\Упорный.jpe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769262" y="2864224"/>
            <a:ext cx="4274820" cy="3400425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185488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088577" y="392019"/>
            <a:ext cx="4086497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Учитель физики</a:t>
            </a:r>
            <a:endParaRPr lang="ru-RU" b="1" dirty="0">
              <a:solidFill>
                <a:srgbClr val="002060"/>
              </a:solidFill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553634" y="875596"/>
            <a:ext cx="5945777" cy="5772014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 феврале 1948 года в Сростки приехала учительская семья: Александр Иванович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Гекман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 – физик, его жена Зинаида Ивановна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Ковязина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 – математик.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Они прожили в селе до августа 1960 года и оставили о себе добрую память. Многие поколения детей, которым посчастливилось учиться у них, называют в числе любимых и уважаемых учителей в первую очередь Александра Ивановича и Зинаиду Ивановну.</a:t>
            </a:r>
          </a:p>
          <a:p>
            <a:endParaRPr lang="ru-RU" dirty="0"/>
          </a:p>
        </p:txBody>
      </p:sp>
      <p:pic>
        <p:nvPicPr>
          <p:cNvPr id="5" name="Picture 2" descr="Ð.Ð. Ð¨Ð£ÐÐ¨ÐÐ Ð¸ Ð.Ð. ÐÐÐÐÐÐ (Ð² ÑÐµÐ½ÑÑÐµ)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6758616" y="3290956"/>
            <a:ext cx="4746421" cy="303724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972637252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340658" y="104400"/>
            <a:ext cx="7821706" cy="5328211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Шукшин как-то признался, что ему в жизни «везло на умных и добрых людей».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Может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быть, тем, кто связал свою жизнь с математикой и физикой, на пути встречались преподаватели более умные и талантливые. Не знаю. Мне лично не довелось. В школе работал постоянно кружок под руководством А.И.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Гекмана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Мальчишки конструировали самолёты, пароходы, летающих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змеев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многое другое, и занимали в районе и крае призовые места.</a:t>
            </a:r>
          </a:p>
          <a:p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ÐÐ¾ÑÐ¾Ð¶ÐµÐµ Ð¸Ð·Ð¾Ð±ÑÐ°Ð¶ÐµÐ½Ð¸Ðµ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059705" y="3947935"/>
            <a:ext cx="5078505" cy="2810107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5522018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solidFill>
                  <a:srgbClr val="7030A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Задание для самостоятельной работы</a:t>
            </a:r>
            <a:endParaRPr lang="ru-RU" dirty="0">
              <a:solidFill>
                <a:srgbClr val="7030A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538162" y="1690688"/>
            <a:ext cx="5691188" cy="4424362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Прочитать рассказ «Упорный».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Ответить на вопросы учебника.</a:t>
            </a:r>
          </a:p>
        </p:txBody>
      </p:sp>
      <p:pic>
        <p:nvPicPr>
          <p:cNvPr id="6" name="Picture 4" descr="D:\Маме\Учительская деятельность\школа\учебник 11 класс\11 класс ЮЮ М в печать\фото литер\упорн шукш.jpg"/>
          <p:cNvPicPr>
            <a:picLocks noChangeAspect="1" noChangeArrowheads="1"/>
          </p:cNvPicPr>
          <p:nvPr/>
        </p:nvPicPr>
        <p:blipFill>
          <a:blip r:embed="rId2"/>
          <a:srcRect t="3760" b="19436"/>
          <a:stretch>
            <a:fillRect/>
          </a:stretch>
        </p:blipFill>
        <p:spPr bwMode="auto">
          <a:xfrm>
            <a:off x="6096000" y="1690688"/>
            <a:ext cx="5962650" cy="2576009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9236442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58930" y="3680292"/>
            <a:ext cx="6510057" cy="2902029"/>
          </a:xfrm>
          <a:solidFill>
            <a:schemeClr val="accent4">
              <a:lumMod val="60000"/>
              <a:lumOff val="40000"/>
            </a:schemeClr>
          </a:solidFill>
          <a:ln>
            <a:solidFill>
              <a:schemeClr val="accent1"/>
            </a:solidFill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Особенности рассказов Шукшина;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необычная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ситуации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, в которой проявляется характер героя,</a:t>
            </a:r>
          </a:p>
          <a:p>
            <a:pPr>
              <a:buFontTx/>
              <a:buChar char="-"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диалог или монолог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– чертёж характера.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554481" y="2274339"/>
            <a:ext cx="737928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Меня </a:t>
            </a:r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больше интересует 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«история души».</a:t>
            </a:r>
          </a:p>
          <a:p>
            <a:pPr algn="r"/>
            <a:r>
              <a:rPr lang="ru-RU" sz="2800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В.М.Шукшин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 descr="Lib.ru/Классика. Чехов Антон Павлович. Собрание сочинений"/>
          <p:cNvPicPr>
            <a:picLocks noChangeAspect="1" noChangeArrowheads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88945" y="355938"/>
            <a:ext cx="2159302" cy="249399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Объект 2"/>
          <p:cNvSpPr>
            <a:spLocks noGrp="1"/>
          </p:cNvSpPr>
          <p:nvPr>
            <p:ph sz="half" idx="1"/>
          </p:nvPr>
        </p:nvSpPr>
        <p:spPr>
          <a:xfrm>
            <a:off x="325881" y="563879"/>
            <a:ext cx="9127401" cy="1565097"/>
          </a:xfrm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По-моему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написав рассказ, следует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вычёркивать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его начало и конец.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короче, как можно короче надо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писать.</a:t>
            </a:r>
          </a:p>
          <a:p>
            <a:pPr marL="0" indent="0" algn="r">
              <a:buNone/>
            </a:pP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А.П.Чехов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endParaRPr lang="ru-RU" dirty="0"/>
          </a:p>
        </p:txBody>
      </p:sp>
      <p:pic>
        <p:nvPicPr>
          <p:cNvPr id="8" name="Picture 2" descr="http://hrono.ru/img/rgd/pisarev02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8221993" y="3228446"/>
            <a:ext cx="3350083" cy="3177708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110640893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8108" y="49077"/>
            <a:ext cx="5932204" cy="1120817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Вечный двигатель</a:t>
            </a:r>
            <a:endParaRPr lang="ru-RU" b="1" dirty="0">
              <a:solidFill>
                <a:srgbClr val="002060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363070" y="4370294"/>
            <a:ext cx="7409330" cy="2030506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Индийский или арабский вечный двигатель «Колесо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Бхаскары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».Не нем косо закреплены небольшие сосуды, частично наполненные ртутью. 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026" name="Picture 2" descr="https://upload.wikimedia.org/wikipedia/ru/thumb/1/14/Perpetuum-mobileFF.gif/220px-Perpetuum-mobileFF.gif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145684" y="1026452"/>
            <a:ext cx="2569096" cy="310627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8" name="Picture 4" descr="http://img.youtube.com/vi/7KqOwJKWIAw/0.jpg"/>
          <p:cNvPicPr>
            <a:picLocks noChangeAspect="1" noChangeArrowheads="1"/>
          </p:cNvPicPr>
          <p:nvPr/>
        </p:nvPicPr>
        <p:blipFill>
          <a:blip r:embed="rId3"/>
          <a:srcRect l="14312" r="14831"/>
          <a:stretch>
            <a:fillRect/>
          </a:stretch>
        </p:blipFill>
        <p:spPr bwMode="auto">
          <a:xfrm>
            <a:off x="7852897" y="49078"/>
            <a:ext cx="4082519" cy="4321216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7327427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17964" y="365124"/>
            <a:ext cx="6246223" cy="1325563"/>
          </a:xfrm>
        </p:spPr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Вечный двигатель</a:t>
            </a:r>
            <a:endParaRPr lang="ru-RU" dirty="0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7974" y="4194713"/>
            <a:ext cx="6386919" cy="1578837"/>
          </a:xfrm>
          <a:solidFill>
            <a:schemeClr val="bg1"/>
          </a:solidFill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Конструкция вечного двигателя, основанного на законе Архимеда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26626" name="Picture 2" descr="https://upload.wikimedia.org/wikipedia/commons/thumb/1/1e/Perpetuum2.png/220px-Perpetuum2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7686695" y="637941"/>
            <a:ext cx="3632655" cy="5944346"/>
          </a:xfrm>
          <a:prstGeom prst="rect">
            <a:avLst/>
          </a:prstGeom>
          <a:noFill/>
        </p:spPr>
      </p:pic>
      <p:pic>
        <p:nvPicPr>
          <p:cNvPr id="1026" name="Picture 2" descr="Архимед (Archimedes) — Биограпедия"/>
          <p:cNvPicPr>
            <a:picLocks noChangeAspect="1" noChangeArrowheads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6311"/>
          <a:stretch/>
        </p:blipFill>
        <p:spPr bwMode="auto">
          <a:xfrm flipH="1">
            <a:off x="5481107" y="1027905"/>
            <a:ext cx="1905000" cy="24540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9901439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>
                <a:solidFill>
                  <a:srgbClr val="002060"/>
                </a:solidFill>
              </a:rPr>
              <a:t>Вечный двигатель</a:t>
            </a:r>
            <a:endParaRPr lang="ru-RU" b="1" dirty="0">
              <a:solidFill>
                <a:srgbClr val="002060"/>
              </a:solidFill>
            </a:endParaRPr>
          </a:p>
        </p:txBody>
      </p:sp>
      <p:pic>
        <p:nvPicPr>
          <p:cNvPr id="5" name="Picture 4" descr="ÐÐµÑÐ½ÑÐ¹ Ð´Ð²Ð¸Ð³Ð°ÑÐµÐ»Ñ"/>
          <p:cNvPicPr>
            <a:picLocks noChangeAspect="1" noChangeArrowheads="1"/>
          </p:cNvPicPr>
          <p:nvPr/>
        </p:nvPicPr>
        <p:blipFill>
          <a:blip r:embed="rId2"/>
          <a:srcRect l="2211" r="1972"/>
          <a:stretch>
            <a:fillRect/>
          </a:stretch>
        </p:blipFill>
        <p:spPr bwMode="auto">
          <a:xfrm>
            <a:off x="1280160" y="1699123"/>
            <a:ext cx="6844937" cy="4000501"/>
          </a:xfrm>
          <a:prstGeom prst="rect">
            <a:avLst/>
          </a:prstGeom>
          <a:noFill/>
          <a:ln>
            <a:solidFill>
              <a:schemeClr val="accent1"/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8674" name="AutoShape 2" descr="http://img.youtube.com/vi/rnKjv9hnepE/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8676" name="AutoShape 4" descr="http://img.youtube.com/vi/rnKjv9hnepE/maxresdefault.jpg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7940320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308821" y="419584"/>
            <a:ext cx="6734916" cy="2422141"/>
          </a:xfrm>
          <a:solidFill>
            <a:schemeClr val="bg1"/>
          </a:solidFill>
          <a:ln>
            <a:noFill/>
          </a:ln>
          <a:effectLst/>
        </p:spPr>
        <p:txBody>
          <a:bodyPr>
            <a:normAutofit fontScale="92500"/>
          </a:bodyPr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Моня взял велосипедное колесо, закрепил его на оси. Небольшая гирька скользила по жёлобу, потом давила на стержень. Стержень толкал колесо, оно крутилось и поднимало гирьку вверх. Она снова скользила вниз. Всё было просто!</a:t>
            </a:r>
          </a:p>
          <a:p>
            <a:pPr marL="0" indent="0">
              <a:buNone/>
            </a:pP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2"/>
          <a:srcRect l="15060" r="13056" b="357"/>
          <a:stretch>
            <a:fillRect/>
          </a:stretch>
        </p:blipFill>
        <p:spPr bwMode="auto">
          <a:xfrm>
            <a:off x="7636135" y="3307480"/>
            <a:ext cx="4555866" cy="3550520"/>
          </a:xfrm>
          <a:prstGeom prst="rect">
            <a:avLst/>
          </a:prstGeom>
          <a:noFill/>
          <a:ln w="9525">
            <a:solidFill>
              <a:schemeClr val="accent1"/>
            </a:solidFill>
            <a:miter lim="800000"/>
            <a:headEnd/>
            <a:tailEnd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 rotWithShape="1">
          <a:blip r:embed="rId3"/>
          <a:srcRect l="14959" t="5703" r="13357"/>
          <a:stretch/>
        </p:blipFill>
        <p:spPr bwMode="auto">
          <a:xfrm>
            <a:off x="7636135" y="0"/>
            <a:ext cx="4472069" cy="330748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6" name="Picture 2" descr="Колесо заднее 26 Колеса Колеса в сборе: характеристики, цены, отзывы.  Купить Колесо заднее 26 Колеса Колеса в сборе в интрнет-магазине  ВелоСклад.ру"/>
          <p:cNvPicPr>
            <a:picLocks noChangeAspect="1" noChangeArrowheads="1"/>
          </p:cNvPicPr>
          <p:nvPr/>
        </p:nvPicPr>
        <p:blipFill>
          <a:blip r:embed="rId4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8821" y="3998174"/>
            <a:ext cx="2859825" cy="285982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Желоб водосточный ТехноНИКОЛЬ 125 мм коричневый 3 м онлайн в Свитондейл.  Заказать Желоб водосточный ТехноНИКОЛЬ 125 мм коричневый 3 м недорого в  Киеве и Украине"/>
          <p:cNvPicPr>
            <a:picLocks noChangeAspect="1" noChangeArrowheads="1"/>
          </p:cNvPicPr>
          <p:nvPr/>
        </p:nvPicPr>
        <p:blipFill>
          <a:blip r:embed="rId5" cstate="print">
            <a:clrChange>
              <a:clrFrom>
                <a:srgbClr val="FDFDFD"/>
              </a:clrFrom>
              <a:clrTo>
                <a:srgbClr val="FDFDFD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98546">
            <a:off x="1999057" y="5028854"/>
            <a:ext cx="3710917" cy="7984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Калибровочная гирька 200г купить анонимно с доставкой по Москве и всей  России."/>
          <p:cNvPicPr>
            <a:picLocks noChangeAspect="1" noChangeArrowheads="1"/>
          </p:cNvPicPr>
          <p:nvPr/>
        </p:nvPicPr>
        <p:blipFill>
          <a:blip r:embed="rId6" cstate="print">
            <a:clrChange>
              <a:clrFrom>
                <a:srgbClr val="FEFEFE"/>
              </a:clrFrom>
              <a:clrTo>
                <a:srgbClr val="FEFEFE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18866200">
            <a:off x="2941128" y="4308244"/>
            <a:ext cx="927720" cy="92772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cxnSp>
        <p:nvCxnSpPr>
          <p:cNvPr id="7" name="Прямая соединительная линия 6"/>
          <p:cNvCxnSpPr/>
          <p:nvPr/>
        </p:nvCxnSpPr>
        <p:spPr>
          <a:xfrm>
            <a:off x="1290918" y="3532176"/>
            <a:ext cx="1877728" cy="1239928"/>
          </a:xfrm>
          <a:prstGeom prst="line">
            <a:avLst/>
          </a:prstGeom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единительная линия 9"/>
          <p:cNvCxnSpPr/>
          <p:nvPr/>
        </p:nvCxnSpPr>
        <p:spPr>
          <a:xfrm flipV="1">
            <a:off x="2625372" y="6427695"/>
            <a:ext cx="2635624" cy="80682"/>
          </a:xfrm>
          <a:prstGeom prst="line">
            <a:avLst/>
          </a:prstGeom>
          <a:ln w="76200"/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5498743" y="4152140"/>
            <a:ext cx="1245084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жёлоб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3736212" y="3591577"/>
            <a:ext cx="126977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гирька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5774042" y="5985157"/>
            <a:ext cx="175317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стержень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9" name="Прямая со стрелкой 8"/>
          <p:cNvCxnSpPr>
            <a:stCxn id="12" idx="2"/>
          </p:cNvCxnSpPr>
          <p:nvPr/>
        </p:nvCxnSpPr>
        <p:spPr>
          <a:xfrm flipH="1">
            <a:off x="3525231" y="4114797"/>
            <a:ext cx="845867" cy="485699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4" idx="2"/>
          </p:cNvCxnSpPr>
          <p:nvPr/>
        </p:nvCxnSpPr>
        <p:spPr>
          <a:xfrm flipH="1">
            <a:off x="4840941" y="4675360"/>
            <a:ext cx="1280344" cy="1029897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13" idx="2"/>
          </p:cNvCxnSpPr>
          <p:nvPr/>
        </p:nvCxnSpPr>
        <p:spPr>
          <a:xfrm flipH="1">
            <a:off x="5498743" y="6508377"/>
            <a:ext cx="1151885" cy="0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61680" y="333001"/>
            <a:ext cx="8910920" cy="5503022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Моня  придумал это ночью... ...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Вскочил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начертил колесо,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жёлоб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стерженёк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грузик... И даже не испытал особой радости, только  удивился:  чего  же  они столько  времени  головы-то  ломали! Он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походил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по комнате,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глубоко гордый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спокойный…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Моня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мысленно  вообразил  вдруг  огромнейший простор своей родины, России,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бесконечную равнину, и увидел себя  на  той  равнине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идёт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спокойно  по дороге,  руки  в  карманах, поглядывает вокруг... И в такой </a:t>
            </a:r>
            <a:r>
              <a:rPr lang="ru-RU" b="1" dirty="0">
                <a:latin typeface="Arial" panose="020B0604020202020204" pitchFamily="34" charset="0"/>
                <a:cs typeface="Arial" panose="020B0604020202020204" pitchFamily="34" charset="0"/>
              </a:rPr>
              <a:t>ходьбе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– ничего больше, </a:t>
            </a:r>
            <a:r>
              <a:rPr lang="ru-RU" b="1" dirty="0" smtClean="0">
                <a:latin typeface="Arial" panose="020B0604020202020204" pitchFamily="34" charset="0"/>
                <a:cs typeface="Arial" panose="020B0604020202020204" pitchFamily="34" charset="0"/>
              </a:rPr>
              <a:t>идёт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, и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всё, 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почудилось Моне некое </a:t>
            </a:r>
            <a:r>
              <a:rPr lang="ru-RU" b="1" dirty="0">
                <a:solidFill>
                  <a:srgbClr val="C00000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собственное величие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. </a:t>
            </a:r>
            <a:endParaRPr lang="ru-RU" dirty="0" smtClean="0">
              <a:latin typeface="Arial" panose="020B0604020202020204" pitchFamily="34" charset="0"/>
              <a:cs typeface="Arial" panose="020B0604020202020204" pitchFamily="34" charset="0"/>
            </a:endParaRP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Он лёг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на кровать, но до утра не заснул. </a:t>
            </a:r>
          </a:p>
        </p:txBody>
      </p:sp>
      <p:pic>
        <p:nvPicPr>
          <p:cNvPr id="2054" name="Picture 6" descr="Сонник Равнина, к чему снится Равнина во сне видеть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r="55487"/>
          <a:stretch/>
        </p:blipFill>
        <p:spPr bwMode="auto">
          <a:xfrm>
            <a:off x="9128150" y="2289641"/>
            <a:ext cx="3063850" cy="426461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2" name="Picture 4" descr="Руки в карманах Человек в синей форме стоит на белом фоне в студии Стоковое  Фото - изображение насчитывающей человек, на: 165958108"/>
          <p:cNvPicPr>
            <a:picLocks noChangeAspect="1" noChangeArrowheads="1"/>
          </p:cNvPicPr>
          <p:nvPr/>
        </p:nvPicPr>
        <p:blipFill>
          <a:blip r:embed="rId3" cstate="print">
            <a:clrChange>
              <a:clrFrom>
                <a:srgbClr val="E5E1E0"/>
              </a:clrFrom>
              <a:clrTo>
                <a:srgbClr val="E5E1E0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569388" y="5056094"/>
            <a:ext cx="892683" cy="13367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extBox 1"/>
          <p:cNvSpPr txBox="1"/>
          <p:nvPr/>
        </p:nvSpPr>
        <p:spPr>
          <a:xfrm>
            <a:off x="1196788" y="5979411"/>
            <a:ext cx="442954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п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очудилось = показалось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3370944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4625787"/>
            <a:ext cx="5710518" cy="1551175"/>
          </a:xfrm>
        </p:spPr>
        <p:txBody>
          <a:bodyPr/>
          <a:lstStyle/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Ломать голову = долго думать, размышлять</a:t>
            </a:r>
            <a:endParaRPr lang="ru-RU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" name="Picture 2" descr="Канакина. 3 класс. Учебник №1, упр. 85, с. 50 | Развивайка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8718" y="3962671"/>
            <a:ext cx="2103531" cy="242468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ЛОМАТЬ ГОЛОВУ над чем-либо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94892" y="566175"/>
            <a:ext cx="2681754" cy="270717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Употребляем идиомы правильно: &quot;Ломать голову над чем-либо&quot;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7883" y="606516"/>
            <a:ext cx="4386237" cy="266683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709971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21339" y="346448"/>
            <a:ext cx="7481493" cy="6282952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Моня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пошёл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 гараж. Но по дороге решил зайти к 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инженеру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Андрею Николаевичу   Голубеву,  молодому  специалисту.  Он  был  человек  приезжий,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толковый.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Раза два Моня  с ним общался, инженер ему нравился.</a:t>
            </a:r>
          </a:p>
          <a:p>
            <a:pPr marL="0" indent="0">
              <a:buNone/>
            </a:pP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Как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учёные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думают насчет вечного двигателя?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сразу начал Моня. Сел на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бревно...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И смотрел на инженера снизу. 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Что за вечный двигатель?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 этот 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 err="1">
                <a:latin typeface="Arial" panose="020B0604020202020204" pitchFamily="34" charset="0"/>
                <a:cs typeface="Arial" panose="020B0604020202020204" pitchFamily="34" charset="0"/>
              </a:rPr>
              <a:t>перпетуум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 </a:t>
            </a:r>
            <a:r>
              <a:rPr lang="ru-RU" dirty="0" err="1" smtClean="0">
                <a:latin typeface="Arial" panose="020B0604020202020204" pitchFamily="34" charset="0"/>
                <a:cs typeface="Arial" panose="020B0604020202020204" pitchFamily="34" charset="0"/>
              </a:rPr>
              <a:t>мобиле</a:t>
            </a: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. Нормальный 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вечный  двигатель,  который никак не могли придумать...</a:t>
            </a:r>
          </a:p>
          <a:p>
            <a:pPr marL="0" indent="0">
              <a:buNone/>
            </a:pPr>
            <a:r>
              <a:rPr lang="ru-RU" dirty="0" smtClean="0">
                <a:latin typeface="Arial" panose="020B0604020202020204" pitchFamily="34" charset="0"/>
                <a:cs typeface="Arial" panose="020B0604020202020204" pitchFamily="34" charset="0"/>
              </a:rPr>
              <a:t>- </a:t>
            </a:r>
            <a:r>
              <a:rPr lang="ru-RU" dirty="0">
                <a:latin typeface="Arial" panose="020B0604020202020204" pitchFamily="34" charset="0"/>
                <a:cs typeface="Arial" panose="020B0604020202020204" pitchFamily="34" charset="0"/>
              </a:rPr>
              <a:t>Ну? И что?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7902833" y="346448"/>
            <a:ext cx="2863348" cy="95410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>
                <a:latin typeface="Arial" panose="020B0604020202020204" pitchFamily="34" charset="0"/>
                <a:cs typeface="Arial" panose="020B0604020202020204" pitchFamily="34" charset="0"/>
              </a:rPr>
              <a:t>т</a:t>
            </a:r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олковый = </a:t>
            </a:r>
          </a:p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умный, деловой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6" name="Picture 4" descr="https://i736.photobucket.com/albums/xx10/anser4_photo/shukshin/img040_zps41b5902a.jpg"/>
          <p:cNvPicPr>
            <a:picLocks noChangeAspect="1" noChangeArrowheads="1"/>
          </p:cNvPicPr>
          <p:nvPr/>
        </p:nvPicPr>
        <p:blipFill rotWithShape="1">
          <a:blip r:embed="rId2"/>
          <a:srcRect r="56861" b="2330"/>
          <a:stretch/>
        </p:blipFill>
        <p:spPr bwMode="auto">
          <a:xfrm flipH="1">
            <a:off x="8310282" y="1811542"/>
            <a:ext cx="3422506" cy="3994935"/>
          </a:xfrm>
          <a:prstGeom prst="rect">
            <a:avLst/>
          </a:prstGeom>
          <a:noFill/>
          <a:effectLst/>
        </p:spPr>
      </p:pic>
      <p:sp>
        <p:nvSpPr>
          <p:cNvPr id="2" name="TextBox 1"/>
          <p:cNvSpPr txBox="1"/>
          <p:nvPr/>
        </p:nvSpPr>
        <p:spPr>
          <a:xfrm>
            <a:off x="8875059" y="5846818"/>
            <a:ext cx="1380506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sz="2800" dirty="0" smtClean="0">
                <a:latin typeface="Arial" panose="020B0604020202020204" pitchFamily="34" charset="0"/>
                <a:cs typeface="Arial" panose="020B0604020202020204" pitchFamily="34" charset="0"/>
              </a:rPr>
              <a:t>бревно</a:t>
            </a:r>
            <a:endParaRPr lang="ru-RU" sz="280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cxnSp>
        <p:nvCxnSpPr>
          <p:cNvPr id="7" name="Прямая со стрелкой 6"/>
          <p:cNvCxnSpPr>
            <a:stCxn id="2" idx="0"/>
          </p:cNvCxnSpPr>
          <p:nvPr/>
        </p:nvCxnSpPr>
        <p:spPr>
          <a:xfrm flipV="1">
            <a:off x="9565312" y="5432612"/>
            <a:ext cx="1200869" cy="414206"/>
          </a:xfrm>
          <a:prstGeom prst="straightConnector1">
            <a:avLst/>
          </a:prstGeom>
          <a:ln w="38100">
            <a:tailEnd type="triangle"/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45613108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2275</TotalTime>
  <Words>1080</Words>
  <Application>Microsoft Office PowerPoint</Application>
  <PresentationFormat>Широкоэкранный</PresentationFormat>
  <Paragraphs>111</Paragraphs>
  <Slides>18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Тема Office</vt:lpstr>
      <vt:lpstr>Русский язык</vt:lpstr>
      <vt:lpstr>Презентация PowerPoint</vt:lpstr>
      <vt:lpstr>Вечный двигатель</vt:lpstr>
      <vt:lpstr>Вечный двигатель</vt:lpstr>
      <vt:lpstr>Вечный двигатель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Учитель физики</vt:lpstr>
      <vt:lpstr>Презентация PowerPoint</vt:lpstr>
      <vt:lpstr>Задание для самостоятельной работы</vt:lpstr>
    </vt:vector>
  </TitlesOfParts>
  <Company>SPecialiST RePack</Company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Хамидов Вахид</dc:creator>
  <cp:lastModifiedBy>Ulia</cp:lastModifiedBy>
  <cp:revision>230</cp:revision>
  <dcterms:created xsi:type="dcterms:W3CDTF">2018-08-03T11:59:51Z</dcterms:created>
  <dcterms:modified xsi:type="dcterms:W3CDTF">2021-03-22T11:53:31Z</dcterms:modified>
</cp:coreProperties>
</file>