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5" r:id="rId3"/>
    <p:sldId id="266" r:id="rId4"/>
    <p:sldId id="270" r:id="rId5"/>
    <p:sldId id="271" r:id="rId6"/>
    <p:sldId id="267" r:id="rId7"/>
    <p:sldId id="284" r:id="rId8"/>
    <p:sldId id="282" r:id="rId9"/>
    <p:sldId id="283" r:id="rId10"/>
    <p:sldId id="262" r:id="rId11"/>
    <p:sldId id="285" r:id="rId12"/>
    <p:sldId id="286" r:id="rId13"/>
    <p:sldId id="287" r:id="rId14"/>
    <p:sldId id="273" r:id="rId15"/>
    <p:sldId id="274" r:id="rId16"/>
    <p:sldId id="275" r:id="rId17"/>
    <p:sldId id="288" r:id="rId18"/>
    <p:sldId id="276" r:id="rId19"/>
    <p:sldId id="289" r:id="rId20"/>
    <p:sldId id="277" r:id="rId21"/>
    <p:sldId id="290" r:id="rId22"/>
    <p:sldId id="278" r:id="rId23"/>
    <p:sldId id="279" r:id="rId24"/>
    <p:sldId id="291" r:id="rId25"/>
    <p:sldId id="260" r:id="rId26"/>
    <p:sldId id="26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с придаточными изъяснительными ,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употреблять союзы и союзные слова. 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</dgm:pt>
    <dgm:pt modelId="{F945F620-8C9C-42F4-B736-9816DD8B3341}" type="sibTrans" cxnId="{A0428876-25B9-46E6-993C-2EBF8A4C3BD1}">
      <dgm:prSet/>
      <dgm:spPr/>
    </dgm:pt>
    <dgm:pt modelId="{6BEDC9AA-044B-4694-8FA0-8107459DC424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союзах и союзных словах,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8031A-9ABE-4733-8E72-3039D4FCDAF4}" type="parTrans" cxnId="{D4DBD730-D31B-40FD-8773-C559F5B69A8B}">
      <dgm:prSet/>
      <dgm:spPr/>
    </dgm:pt>
    <dgm:pt modelId="{F703A0FF-963B-42BD-8498-02A9F7CC2127}" type="sibTrans" cxnId="{D4DBD730-D31B-40FD-8773-C559F5B69A8B}">
      <dgm:prSet/>
      <dgm:spPr/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EC8F7C-CF17-43A8-8AAA-487C3CC0BF8A}" type="presOf" srcId="{D97BF2C5-FB17-4B76-A402-D8BEAAD05F1E}" destId="{AE15F480-BDEE-418D-B930-0549AD3EECB1}" srcOrd="0" destOrd="0" presId="urn:microsoft.com/office/officeart/2005/8/layout/chevron2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2096A2CD-44C9-4C73-9797-88105AE13924}" type="presOf" srcId="{A7476718-B393-492D-A8E5-A3720C315562}" destId="{420A8239-7AED-4AB0-908E-6E272669F6A9}" srcOrd="0" destOrd="0" presId="urn:microsoft.com/office/officeart/2005/8/layout/chevron2"/>
    <dgm:cxn modelId="{DAF64CC7-A766-4BD7-90AB-1A0CE215E3C3}" type="presOf" srcId="{474E01CD-F9F2-47D5-9D2D-F4C63AEB8F65}" destId="{B1A82AB5-47EE-4BD1-87CB-05D65D7584D0}" srcOrd="0" destOrd="0" presId="urn:microsoft.com/office/officeart/2005/8/layout/chevron2"/>
    <dgm:cxn modelId="{AD41C953-550C-498A-933A-E10B6BFF288E}" type="presOf" srcId="{331D6E7D-B326-4993-B69C-9AFA1C5BF96F}" destId="{50D2D7DE-5A40-4F1C-9143-D112BE76AF74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3B59B87E-D4F6-4EFD-BF8E-69766750E9FF}" type="presOf" srcId="{6BEDC9AA-044B-4694-8FA0-8107459DC424}" destId="{8045056B-CD9B-4059-AB9C-86B8C49B6E62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3B8EB909-5B8E-411A-AB4B-149CFBCC91EA}" type="presOf" srcId="{A03C0B7C-1F71-4E32-B7FC-D66AF599A410}" destId="{9DEB7F40-556C-4390-B584-65C54E6AC046}" srcOrd="0" destOrd="0" presId="urn:microsoft.com/office/officeart/2005/8/layout/chevron2"/>
    <dgm:cxn modelId="{07AAE152-DD8C-43C7-BBD5-0029D7FBC188}" type="presOf" srcId="{E4A7F104-563F-4CEF-BEF0-5C9E06846CBC}" destId="{1EECFA49-E099-49ED-B7B0-03C9F59B92DE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607B556B-5D4A-4DDA-9CED-D1E0D559C139}" type="presParOf" srcId="{50D2D7DE-5A40-4F1C-9143-D112BE76AF74}" destId="{8D9A0064-2DE8-41EA-992F-1C7D4E5341D1}" srcOrd="0" destOrd="0" presId="urn:microsoft.com/office/officeart/2005/8/layout/chevron2"/>
    <dgm:cxn modelId="{44505A5F-3EC8-4AF2-A734-BB92C2C705BF}" type="presParOf" srcId="{8D9A0064-2DE8-41EA-992F-1C7D4E5341D1}" destId="{9DEB7F40-556C-4390-B584-65C54E6AC046}" srcOrd="0" destOrd="0" presId="urn:microsoft.com/office/officeart/2005/8/layout/chevron2"/>
    <dgm:cxn modelId="{57E7FF74-46F7-44C8-B6B6-204ACFED617B}" type="presParOf" srcId="{8D9A0064-2DE8-41EA-992F-1C7D4E5341D1}" destId="{1EECFA49-E099-49ED-B7B0-03C9F59B92DE}" srcOrd="1" destOrd="0" presId="urn:microsoft.com/office/officeart/2005/8/layout/chevron2"/>
    <dgm:cxn modelId="{EF64B511-E8F5-4D92-B617-389B97177E2A}" type="presParOf" srcId="{50D2D7DE-5A40-4F1C-9143-D112BE76AF74}" destId="{F423717B-52BC-4D5E-ACD2-FC8FAA5AB549}" srcOrd="1" destOrd="0" presId="urn:microsoft.com/office/officeart/2005/8/layout/chevron2"/>
    <dgm:cxn modelId="{BF276C3C-9A73-4C1E-9618-E3B9FDCA2EF8}" type="presParOf" srcId="{50D2D7DE-5A40-4F1C-9143-D112BE76AF74}" destId="{39A95DF5-04B0-43BD-9771-A90E5FE350DF}" srcOrd="2" destOrd="0" presId="urn:microsoft.com/office/officeart/2005/8/layout/chevron2"/>
    <dgm:cxn modelId="{62A5773D-624E-4057-AA9B-EBAC2967D5F5}" type="presParOf" srcId="{39A95DF5-04B0-43BD-9771-A90E5FE350DF}" destId="{420A8239-7AED-4AB0-908E-6E272669F6A9}" srcOrd="0" destOrd="0" presId="urn:microsoft.com/office/officeart/2005/8/layout/chevron2"/>
    <dgm:cxn modelId="{58B594D6-B46F-4640-942B-EF7B7A1E0D54}" type="presParOf" srcId="{39A95DF5-04B0-43BD-9771-A90E5FE350DF}" destId="{8045056B-CD9B-4059-AB9C-86B8C49B6E62}" srcOrd="1" destOrd="0" presId="urn:microsoft.com/office/officeart/2005/8/layout/chevron2"/>
    <dgm:cxn modelId="{873F28BC-E581-434E-B365-AE1B549F73C5}" type="presParOf" srcId="{50D2D7DE-5A40-4F1C-9143-D112BE76AF74}" destId="{F0DE8A2F-67BE-4A33-8B04-C257AA172DDE}" srcOrd="3" destOrd="0" presId="urn:microsoft.com/office/officeart/2005/8/layout/chevron2"/>
    <dgm:cxn modelId="{E96DBBEB-88DA-45CE-9A93-7485F55531D8}" type="presParOf" srcId="{50D2D7DE-5A40-4F1C-9143-D112BE76AF74}" destId="{F20D8B40-1DAF-4661-A31A-B5FF80B024BB}" srcOrd="4" destOrd="0" presId="urn:microsoft.com/office/officeart/2005/8/layout/chevron2"/>
    <dgm:cxn modelId="{03B8051D-813A-439B-B21E-86558F202E22}" type="presParOf" srcId="{F20D8B40-1DAF-4661-A31A-B5FF80B024BB}" destId="{AE15F480-BDEE-418D-B930-0549AD3EECB1}" srcOrd="0" destOrd="0" presId="urn:microsoft.com/office/officeart/2005/8/layout/chevron2"/>
    <dgm:cxn modelId="{D28237AE-3D9A-4B39-B6CA-1AB99C8A268B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766156" y="-3716774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с придаточными изъяснительными ,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49589"/>
        <a:ext cx="8362771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766156" y="-2416069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союзах и союзных словах, 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1350294"/>
        <a:ext cx="8362771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766156" y="-1115363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употреблять союзы и союзные слова.  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2651000"/>
        <a:ext cx="8362771" cy="87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064" y="2501280"/>
            <a:ext cx="10735859" cy="4023273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Сложноподчинённые</a:t>
            </a:r>
          </a:p>
          <a:p>
            <a:pPr marL="12700"/>
            <a:r>
              <a:rPr lang="ru-RU" sz="4400" b="1" spc="-10" dirty="0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редложения с придаточными изъяснительными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685" y="2533593"/>
            <a:ext cx="727760" cy="1929456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7685" y="4934257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Рисунок 27" descr="C:\Users\Маманя\AppData\Local\Microsoft\Windows\Temporary Internet Files\Content.Word\Fotolia_28463420_Subscription_XL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8977" y="3415939"/>
            <a:ext cx="4689565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94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424" y="0"/>
            <a:ext cx="4029635" cy="847324"/>
          </a:xfrm>
        </p:spPr>
        <p:txBody>
          <a:bodyPr/>
          <a:lstStyle/>
          <a:p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9624" y="3249476"/>
            <a:ext cx="9048717" cy="360852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Руководители курсов сообщили </a:t>
            </a:r>
            <a:r>
              <a:rPr lang="ru-RU" u="dash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u="dash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Руководители курсов сообщили,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и когда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зарегистрироваться на сайте.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Руководители курсов сообщили,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нужно зарегистрироваться на сайте.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Руководители курсов сообщили,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нужно зарегистрироваться на сайте. </a:t>
            </a:r>
          </a:p>
          <a:p>
            <a:endParaRPr lang="ru-RU" dirty="0"/>
          </a:p>
        </p:txBody>
      </p:sp>
      <p:pic>
        <p:nvPicPr>
          <p:cNvPr id="4" name="Picture 2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261" y="3290809"/>
            <a:ext cx="1813786" cy="35671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624" y="712695"/>
            <a:ext cx="11322423" cy="235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586230" algn="l"/>
              </a:tabLst>
            </a:pP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Сравните простые предложения с дополнениями и сложные предложения. Для этого составьте несколько вариантов высказываний, используя союз</a:t>
            </a:r>
            <a:r>
              <a:rPr lang="ru-RU" sz="2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что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или союзные слова </a:t>
            </a:r>
            <a:r>
              <a:rPr lang="ru-RU" sz="2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где, как, когда, почему, зачем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Простые или сложные предложения более точно передают мысль говорящего?</a:t>
            </a:r>
            <a:endParaRPr lang="ru-R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24691" y="-39548"/>
            <a:ext cx="998286" cy="88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19165" y="2593902"/>
            <a:ext cx="1619499" cy="58477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чём?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21341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ещё не знали,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записаться на онлайн-обучение. 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2888" y="344566"/>
            <a:ext cx="9731188" cy="8473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ещё не знали </a:t>
            </a:r>
            <a:r>
              <a:rPr lang="ru-RU" sz="2800" u="dash" dirty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2800" u="dash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онлайн-обучении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Студент университета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0"/>
          <a:stretch/>
        </p:blipFill>
        <p:spPr bwMode="auto">
          <a:xfrm>
            <a:off x="7000127" y="3169115"/>
            <a:ext cx="4134037" cy="36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721659" y="3443754"/>
            <a:ext cx="5181600" cy="121341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ещё не знали,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записаться на онлайн-обучение. </a:t>
            </a:r>
          </a:p>
          <a:p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721659" y="5061883"/>
            <a:ext cx="5181600" cy="121341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ещё не знали,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записаться на онлайн-обучение.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06670" y="2388146"/>
            <a:ext cx="2420470" cy="1055608"/>
          </a:xfrm>
          <a:prstGeom prst="wedgeRoundRectCallout">
            <a:avLst>
              <a:gd name="adj1" fmla="val 19723"/>
              <a:gd name="adj2" fmla="val 765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можно записаться?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46023" y="1860342"/>
            <a:ext cx="2420470" cy="1055608"/>
          </a:xfrm>
          <a:prstGeom prst="wedgeRoundRectCallout">
            <a:avLst>
              <a:gd name="adj1" fmla="val -32499"/>
              <a:gd name="adj2" fmla="val 11090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можно записаться?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3400" y="595280"/>
            <a:ext cx="2563906" cy="1055608"/>
          </a:xfrm>
          <a:prstGeom prst="wedgeRoundRectCallout">
            <a:avLst>
              <a:gd name="adj1" fmla="val -11388"/>
              <a:gd name="adj2" fmla="val 23319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можно записаться?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483" y="270995"/>
            <a:ext cx="7584142" cy="69719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Участники семинара вспомнили о встрече.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6503" y="3231777"/>
            <a:ext cx="5871885" cy="129409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Участники семинара вспомнили,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проходила встреча. </a:t>
            </a:r>
          </a:p>
        </p:txBody>
      </p:sp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506503" y="2018366"/>
            <a:ext cx="5871885" cy="129409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Участники семинара вспомнили,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проходила встреча. </a:t>
            </a:r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506503" y="4757083"/>
            <a:ext cx="5871885" cy="129409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Участники семинара вспомнили,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проходила встреча. </a:t>
            </a:r>
          </a:p>
        </p:txBody>
      </p:sp>
      <p:pic>
        <p:nvPicPr>
          <p:cNvPr id="2050" name="Picture 2" descr="Семинар для деловых людей, работающих в команде.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65" y="2338915"/>
            <a:ext cx="4863352" cy="43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56694" y="338230"/>
            <a:ext cx="2187387" cy="1532334"/>
          </a:xfrm>
          <a:prstGeom prst="wedgeRoundRectCallout">
            <a:avLst>
              <a:gd name="adj1" fmla="val -33395"/>
              <a:gd name="adj2" fmla="val 1178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проходила встреча?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6272" y="912103"/>
            <a:ext cx="2187387" cy="1532334"/>
          </a:xfrm>
          <a:prstGeom prst="wedgeRoundRectCallout">
            <a:avLst>
              <a:gd name="adj1" fmla="val 9023"/>
              <a:gd name="adj2" fmla="val 10204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проходила встреча?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9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4788" y="521259"/>
            <a:ext cx="10201836" cy="187231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Союзные слова </a:t>
            </a:r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кто, 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в придаточном предложении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изменяются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по падежам.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Они могут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быть подлежащим или дополнением.</a:t>
            </a: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Слушатели планировали (что?), 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чем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они будут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заниматься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(чем?) после учёбы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0292" y="2891118"/>
            <a:ext cx="10797989" cy="396688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подскажете (что?), </a:t>
            </a:r>
            <a:r>
              <a:rPr lang="ru-RU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кто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проводит сегодня семинар? 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Постарайтесь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понять (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что?), </a:t>
            </a:r>
            <a:r>
              <a:rPr lang="ru-RU" sz="4000" b="1" i="1" u="dash" dirty="0">
                <a:latin typeface="Arial" panose="020B0604020202020204" pitchFamily="34" charset="0"/>
                <a:cs typeface="Arial" panose="020B0604020202020204" pitchFamily="34" charset="0"/>
              </a:rPr>
              <a:t>чего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вам 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не хватает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Организаторы форума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решили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(что?), </a:t>
            </a:r>
            <a:r>
              <a:rPr lang="ru-RU" sz="4000" b="1" i="1" u="dash" dirty="0">
                <a:latin typeface="Arial" panose="020B0604020202020204" pitchFamily="34" charset="0"/>
                <a:cs typeface="Arial" panose="020B0604020202020204" pitchFamily="34" charset="0"/>
              </a:rPr>
              <a:t>кому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надо 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послать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приглашение. 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Сначала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подумай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(о чём?),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i="1" u="dash" dirty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(что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ты хочешь 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сделать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5. Администратор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объявил (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 чём?), </a:t>
            </a:r>
            <a:r>
              <a:rPr lang="ru-RU" sz="4000" b="1" i="1" u="dash" dirty="0">
                <a:latin typeface="Arial" panose="020B0604020202020204" pitchFamily="34" charset="0"/>
                <a:cs typeface="Arial" panose="020B0604020202020204" pitchFamily="34" charset="0"/>
              </a:rPr>
              <a:t>с кем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мы будем 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заниматься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по скайпу. 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Слушатели курсов написали в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анкете (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что?), </a:t>
            </a:r>
            <a:r>
              <a:rPr lang="ru-RU" sz="4000" b="1" u="dash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4000" b="1" u="dash" dirty="0" smtClean="0">
                <a:latin typeface="Arial" panose="020B0604020202020204" pitchFamily="34" charset="0"/>
                <a:cs typeface="Arial" panose="020B0604020202020204" pitchFamily="34" charset="0"/>
              </a:rPr>
              <a:t>чём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они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хотели бы 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поговорить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во время дискуссии. </a:t>
            </a:r>
          </a:p>
        </p:txBody>
      </p:sp>
    </p:spTree>
    <p:extLst>
      <p:ext uri="{BB962C8B-B14F-4D97-AF65-F5344CB8AC3E}">
        <p14:creationId xmlns:p14="http://schemas.microsoft.com/office/powerpoint/2010/main" val="60395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666207"/>
            <a:ext cx="9838766" cy="445443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Придаточные изъяснительные с союзом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указывают на информацию или отношение к ней. </a:t>
            </a:r>
          </a:p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Придаточные изъяснительные с союзом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побуждают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 действию, развитию событий.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довольны (чем?),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прошли обучение на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онлайн-курсах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Мы советовали друзьям (что?),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они поступили на курсы.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указательного слова зависит от глагола в главном предложении.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8214" y="2954382"/>
            <a:ext cx="1813786" cy="3567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3509" y="0"/>
          <a:ext cx="11665132" cy="6554724"/>
        </p:xfrm>
        <a:graphic>
          <a:graphicData uri="http://schemas.openxmlformats.org/drawingml/2006/table">
            <a:tbl>
              <a:tblPr/>
              <a:tblGrid>
                <a:gridCol w="7132320"/>
                <a:gridCol w="4532812"/>
              </a:tblGrid>
              <a:tr h="37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союз </a:t>
                      </a:r>
                      <a:r>
                        <a:rPr lang="ru-RU" sz="2200" b="1" i="1" dirty="0">
                          <a:latin typeface="Times New Roman"/>
                          <a:ea typeface="Calibri"/>
                          <a:cs typeface="Times New Roman"/>
                        </a:rPr>
                        <a:t>что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союз </a:t>
                      </a:r>
                      <a:r>
                        <a:rPr lang="ru-RU" sz="2200" b="1" i="1" dirty="0">
                          <a:latin typeface="Times New Roman"/>
                          <a:ea typeface="Calibri"/>
                          <a:cs typeface="Times New Roman"/>
                        </a:rPr>
                        <a:t>чтобы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может быть указательное слово </a:t>
                      </a:r>
                      <a:r>
                        <a:rPr lang="ru-RU" sz="2200" b="1" i="1" dirty="0">
                          <a:latin typeface="Times New Roman"/>
                          <a:ea typeface="Calibri"/>
                          <a:cs typeface="Times New Roman"/>
                        </a:rPr>
                        <a:t>то</a:t>
                      </a: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 (или другие)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нет указательного слова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1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говорить, сказать, рассказать, сообщить, объявить, объяснить, написать, докладывать </a:t>
                      </a:r>
                      <a:r>
                        <a:rPr lang="ru-RU" sz="2200" b="1" i="1" dirty="0">
                          <a:latin typeface="Times New Roman"/>
                          <a:ea typeface="Calibri"/>
                          <a:cs typeface="Times New Roman"/>
                        </a:rPr>
                        <a:t>(+ о том</a:t>
                      </a: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);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извиниться, передать, обещать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хотеть, желать, мечтать, предпочитать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88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думать, знать, узнать, помнить, вспомнить, забыть, мечтать, догадаться </a:t>
                      </a:r>
                      <a:r>
                        <a:rPr lang="ru-RU" sz="2200" b="1" i="1" dirty="0">
                          <a:latin typeface="Times New Roman"/>
                          <a:ea typeface="Calibri"/>
                          <a:cs typeface="Times New Roman"/>
                        </a:rPr>
                        <a:t>(+о том</a:t>
                      </a: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);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предполагать, считать, понимать, ждать;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надеяться </a:t>
                      </a:r>
                      <a:r>
                        <a:rPr lang="ru-RU" sz="2200" b="1" i="1" dirty="0">
                          <a:latin typeface="Times New Roman"/>
                          <a:ea typeface="Calibri"/>
                          <a:cs typeface="Times New Roman"/>
                        </a:rPr>
                        <a:t>(+ на то</a:t>
                      </a: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) верить </a:t>
                      </a:r>
                      <a:r>
                        <a:rPr lang="ru-RU" sz="2200" b="1" i="1" dirty="0">
                          <a:latin typeface="Times New Roman"/>
                          <a:ea typeface="Calibri"/>
                          <a:cs typeface="Times New Roman"/>
                        </a:rPr>
                        <a:t>(+ в то</a:t>
                      </a: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), 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просить, советовать, уговаривать, рекомендовать, требовать, приказать, настаивать, предложить, 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60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видеть, увидеть, заметить, чувствовать, бояться; обрадоваться, удивиться, </a:t>
                      </a:r>
                      <a:r>
                        <a:rPr lang="ru-RU" sz="2200" i="1" dirty="0">
                          <a:latin typeface="Times New Roman"/>
                          <a:ea typeface="Calibri"/>
                          <a:cs typeface="Times New Roman"/>
                        </a:rPr>
                        <a:t>(+ тому</a:t>
                      </a: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);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слышать, жалеть </a:t>
                      </a:r>
                      <a:r>
                        <a:rPr lang="ru-RU" sz="2200" b="1" i="1" dirty="0">
                          <a:latin typeface="Times New Roman"/>
                          <a:ea typeface="Calibri"/>
                          <a:cs typeface="Times New Roman"/>
                        </a:rPr>
                        <a:t>(+ о том</a:t>
                      </a: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); 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видно, слышно, известно, удивительно, заметно;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рад, счастлив, доволен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стараться, стремиться, добиваться, заботиться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оказаться, получиться, случиться, бывать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следить, наблюдать, контролировать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44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хорошо, плохо, правильно, важно, справедливо, глупо, странно, приятно, недопустимо, жаль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надо, нужно, нельзя, недопустимо, не разрешается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197684"/>
            <a:ext cx="4177937" cy="85118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Упражнение 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2440" y="1280160"/>
            <a:ext cx="10244866" cy="534923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Факты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говорят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интернет-обучение очень популярно.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2. Программисты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добиваются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мобильные приложения стали доступнее. 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3. Уроки истории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всё повторяется.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4. Родители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настаивают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я посещал занятия дважды в неделю.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5. Преподаватель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мы выполнили этот проект.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6. При мобильном обучении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Интернет был доступен.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Удивительно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здесь ещё нет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8. Администратор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клиенты вовремя получали уведомления.</a:t>
            </a:r>
          </a:p>
          <a:p>
            <a:endParaRPr lang="ru-RU" dirty="0"/>
          </a:p>
        </p:txBody>
      </p:sp>
      <p:pic>
        <p:nvPicPr>
          <p:cNvPr id="4" name="Рисунок 3" descr="C:\Users\Маманя\AppData\Local\Microsoft\Windows\Temporary Internet Files\Content.Word\Dollarphotoclub_825245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0825" y="-939"/>
            <a:ext cx="2241176" cy="16952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24282" y="416859"/>
            <a:ext cx="86857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1898" y="416859"/>
            <a:ext cx="147290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635" y="197684"/>
            <a:ext cx="4177937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2440" y="1280160"/>
            <a:ext cx="9925594" cy="534923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Факты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говорят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интернет-обучение очень популярно.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2. Программисты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добиваются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мобильные приложения стали доступнее. 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3. Уроки истории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всё повторяется.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4. Родители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настаивают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я посещал занятия дважды в неделю.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5. Преподаватель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мы выполнили этот проект.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6. При мобильном обучении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Интернет был доступен.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Удивительно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здесь ещё нет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8. Администратор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клиенты вовремя получали уведомления.</a:t>
            </a:r>
          </a:p>
          <a:p>
            <a:endParaRPr lang="ru-RU" dirty="0"/>
          </a:p>
        </p:txBody>
      </p:sp>
      <p:pic>
        <p:nvPicPr>
          <p:cNvPr id="4" name="Рисунок 3" descr="C:\Users\Маманя\AppData\Local\Microsoft\Windows\Temporary Internet Files\Content.Word\Dollarphotoclub_825245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2438" y="197684"/>
            <a:ext cx="2095627" cy="14203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93298" y="2597586"/>
            <a:ext cx="1176336" cy="3461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188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07571" y="728345"/>
            <a:ext cx="9272452" cy="286394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Союз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стоит не в самом начале придаточного изъяснительного предложения, а после первого слова. Такие предложения передают значение вопроса, сомнения, неуверенности.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Задумал я узнать (что?), прекрасна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земля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(Лермонтов)  [узнать], (… ли … ).</a:t>
            </a:r>
          </a:p>
          <a:p>
            <a:endParaRPr lang="ru-RU" dirty="0"/>
          </a:p>
        </p:txBody>
      </p:sp>
      <p:pic>
        <p:nvPicPr>
          <p:cNvPr id="33794" name="Picture 2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1712" y="2457994"/>
            <a:ext cx="1813786" cy="3567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518" y="365125"/>
            <a:ext cx="9834282" cy="6299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5811" y="995082"/>
            <a:ext cx="11237259" cy="1371600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Скажите о том, в чём вы не уверены, используя союз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связи частей сложного предложения. Придумайте с вои варианты высказываний.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811" y="2366683"/>
            <a:ext cx="11398624" cy="4383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Образец: Я не знал. Сдам я экзамен или нет? – Я не знал, сдам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 экзамен.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Я волнуюсь. Будет работать мобильное приложение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нет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Я хочу выяснить. Правильно я поступаю или нет?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Я размышлял. Должен я предупредить друзей об экзамене или нет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Я поинтересовался. Есть на сайте регистрация или нет?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Я беспокоился. Запомнил я код доступа или нет?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Я сомневаюсь. Откроет программа этот файл или нет?</a:t>
            </a:r>
          </a:p>
          <a:p>
            <a:endParaRPr lang="ru-RU" dirty="0"/>
          </a:p>
        </p:txBody>
      </p:sp>
      <p:sp>
        <p:nvSpPr>
          <p:cNvPr id="5" name="Блок-схема: сортировка 4"/>
          <p:cNvSpPr/>
          <p:nvPr/>
        </p:nvSpPr>
        <p:spPr>
          <a:xfrm>
            <a:off x="4921623" y="2138081"/>
            <a:ext cx="242048" cy="531159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ртировка 5"/>
          <p:cNvSpPr/>
          <p:nvPr/>
        </p:nvSpPr>
        <p:spPr>
          <a:xfrm flipH="1">
            <a:off x="4020669" y="2855257"/>
            <a:ext cx="313765" cy="531159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ртировка 6"/>
          <p:cNvSpPr/>
          <p:nvPr/>
        </p:nvSpPr>
        <p:spPr>
          <a:xfrm>
            <a:off x="5786717" y="3527611"/>
            <a:ext cx="242048" cy="531159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сортировка 7"/>
          <p:cNvSpPr/>
          <p:nvPr/>
        </p:nvSpPr>
        <p:spPr>
          <a:xfrm>
            <a:off x="4693021" y="4058770"/>
            <a:ext cx="228602" cy="490818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сортировка 8"/>
          <p:cNvSpPr/>
          <p:nvPr/>
        </p:nvSpPr>
        <p:spPr>
          <a:xfrm>
            <a:off x="5262282" y="4899211"/>
            <a:ext cx="242048" cy="531159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сортировка 9"/>
          <p:cNvSpPr/>
          <p:nvPr/>
        </p:nvSpPr>
        <p:spPr>
          <a:xfrm>
            <a:off x="5307105" y="5430370"/>
            <a:ext cx="242048" cy="531159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сортировка 10"/>
          <p:cNvSpPr/>
          <p:nvPr/>
        </p:nvSpPr>
        <p:spPr>
          <a:xfrm>
            <a:off x="4921622" y="5939118"/>
            <a:ext cx="242048" cy="531159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5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708" y="365126"/>
            <a:ext cx="9802091" cy="105872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 уроке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23439351"/>
              </p:ext>
            </p:extLst>
          </p:nvPr>
        </p:nvGraphicFramePr>
        <p:xfrm>
          <a:off x="587830" y="1463040"/>
          <a:ext cx="9457508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20856" y="2452359"/>
            <a:ext cx="1754778" cy="34511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68188" y="5538652"/>
            <a:ext cx="9641541" cy="8002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Научиться можно только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тому, что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любишь. (И.В. Гёте)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24690" y="0"/>
            <a:ext cx="1265787" cy="112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3886200" cy="6299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Проверьте!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9822" y="1355362"/>
            <a:ext cx="8464860" cy="458823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волнуюсь, будет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работать мобильное приложение.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Я хочу выяснить, правильно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я поступаю.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Я размышлял, должен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я предупредить друзей об экзамене.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Я поинтересовался, есть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сайте регистрация.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Я беспокоился, запомнил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я код доступа.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Я сомневаюсь, откроет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программа этот файл.</a:t>
            </a:r>
          </a:p>
          <a:p>
            <a:endParaRPr lang="ru-RU" dirty="0"/>
          </a:p>
        </p:txBody>
      </p:sp>
      <p:pic>
        <p:nvPicPr>
          <p:cNvPr id="4" name="Picture 2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0338" y="2218763"/>
            <a:ext cx="1176336" cy="3461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857" y="109632"/>
            <a:ext cx="4168589" cy="6165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6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6176" y="981637"/>
            <a:ext cx="11497236" cy="208429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Скажите иначе по образцу, заменив предложения с вводными словами на СПП с придаточными изъяснительными.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Образец: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По-моему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беспроводные технологии имеют большое будущее. –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Я считаю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беспроводные технологии имеют большое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будущее.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88" y="3065929"/>
            <a:ext cx="10842812" cy="363070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По-твоему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этот сайт интересный?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По-вашему, в этом парке есть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 рассказам стариков, компьютер раньше был размером с дом.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 сообщению учёных, сильное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электромагнитное излучение от беспроводных сетей может вредить здоровью.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 словам специалистов, термин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означает «беспроводная точность».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37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981994" cy="1084852"/>
          </a:xfrm>
        </p:spPr>
        <p:txBody>
          <a:bodyPr/>
          <a:lstStyle/>
          <a:p>
            <a:r>
              <a:rPr lang="ru-RU" dirty="0" smtClean="0"/>
              <a:t>Проверьте!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436914"/>
            <a:ext cx="8201297" cy="474004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Ты считаешь, что этот сайт интересный?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Вы думаете, что в этом парке есть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3.Старики рассказывают, что компьютер раньше был размером с дом.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Учёные сообщают, что сильное электромагнитное излучение от беспроводных сетей может вредить здоровью.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Специалисты говорят, что термин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означает «беспроводная точность».</a:t>
            </a:r>
          </a:p>
          <a:p>
            <a:endParaRPr lang="ru-RU" dirty="0"/>
          </a:p>
        </p:txBody>
      </p:sp>
      <p:pic>
        <p:nvPicPr>
          <p:cNvPr id="1026" name="Picture 2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4475" y="2884969"/>
            <a:ext cx="1176336" cy="3461402"/>
          </a:xfrm>
          <a:prstGeom prst="rect">
            <a:avLst/>
          </a:prstGeom>
          <a:noFill/>
        </p:spPr>
      </p:pic>
      <p:pic>
        <p:nvPicPr>
          <p:cNvPr id="6" name="Рисунок 5" descr="D:\Маме\Учительская деятельность\школа\учебник 11 класс\11 класс ЮЮ в печать\фото 11\hand-holding-tablet-with-wifi-icon-on-city-and-network-connection-concept--bangkok-smart-city-and-wireless-communication-network--abstract-image-visual--inter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5475" y="0"/>
            <a:ext cx="3226525" cy="19724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791891" cy="111097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Мозговой штурм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8408" y="1476104"/>
            <a:ext cx="7047153" cy="354641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Будущее принадлежит мобильному обучению.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Роль учителя при мобильном обучении уменьшится.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Онлайн-курсы – очень удобная форма обучения.</a:t>
            </a:r>
          </a:p>
        </p:txBody>
      </p:sp>
      <p:pic>
        <p:nvPicPr>
          <p:cNvPr id="2050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987" y="3249309"/>
            <a:ext cx="942657" cy="3168320"/>
          </a:xfrm>
          <a:prstGeom prst="rect">
            <a:avLst/>
          </a:prstGeom>
          <a:noFill/>
        </p:spPr>
      </p:pic>
      <p:pic>
        <p:nvPicPr>
          <p:cNvPr id="2051" name="Picture 3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3755" y="3058192"/>
            <a:ext cx="950635" cy="3067595"/>
          </a:xfrm>
          <a:prstGeom prst="rect">
            <a:avLst/>
          </a:prstGeom>
          <a:noFill/>
        </p:spPr>
      </p:pic>
      <p:pic>
        <p:nvPicPr>
          <p:cNvPr id="3074" name="Picture 2" descr="Бесплатное обучение в 2020 г | Мобильное обучение, Класс, Делать деньг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61" y="365126"/>
            <a:ext cx="3123592" cy="242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588" y="365125"/>
            <a:ext cx="10515600" cy="8988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150">
            <a:extLst>
              <a:ext uri="{FF2B5EF4-FFF2-40B4-BE49-F238E27FC236}">
                <a16:creationId xmlns:lc="http://schemas.openxmlformats.org/drawingml/2006/lockedCanvas" xmlns:a16="http://schemas.microsoft.com/office/drawing/2014/main" xmlns="" id="{F835269D-5E33-49BF-B5EB-476663DD79E2}"/>
              </a:ext>
            </a:extLst>
          </p:cNvPr>
          <p:cNvGrpSpPr/>
          <p:nvPr/>
        </p:nvGrpSpPr>
        <p:grpSpPr>
          <a:xfrm>
            <a:off x="1437383" y="1394652"/>
            <a:ext cx="8352076" cy="4497320"/>
            <a:chOff x="-548507" y="477868"/>
            <a:chExt cx="11570449" cy="6357177"/>
          </a:xfrm>
        </p:grpSpPr>
        <p:sp>
          <p:nvSpPr>
            <p:cNvPr id="70" name="Freeform: Shape 15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9C20682-4626-4255-AEA2-6067094D5CF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: Shape 15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EECC447-250C-4210-A14D-F594EA36B85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: Shape 15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5C8F641-2D40-4BFF-BF3E-C3437B61978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: Shape 1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14BACA0-D034-4D16-8138-338E0323B98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4" name="Freeform: Shape 15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162FC41-29CA-4518-864C-AA199096427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75" name="Group 15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0679084-F589-4CD9-AE6C-9679FD9960D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0" name="Rectangle: Rounded Corners 161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B7415BD3-BC6B-4C87-998D-8D8BE17B523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1" name="Rectangle: Rounded Corners 16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B507329-BB17-4752-BF8A-63817740A4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76" name="Group 15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9BBA067-5C68-419B-8D19-40AC7D7A7D1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8" name="Rectangle: Rounded Corners 1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058B5C51-B02B-45A9-8F9A-E81DEDAEED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9" name="Rectangle: Rounded Corners 16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F93130AF-28C7-480C-98E1-185F1A4219B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77" name="Freeform: Shape 15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C1BAF4A-B6F6-465E-B6D8-620ED30E61A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06008" y="1732741"/>
            <a:ext cx="5430876" cy="288782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Выполните  упражнение 8.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материалам Интернета, учебника по информационным технологиям напишите о новых технологиях в обучении. Используйте изученные на уроке сложные предложения. </a:t>
            </a:r>
          </a:p>
        </p:txBody>
      </p:sp>
      <p:grpSp>
        <p:nvGrpSpPr>
          <p:cNvPr id="25" name="Group 43">
            <a:extLst>
              <a:ext uri="{FF2B5EF4-FFF2-40B4-BE49-F238E27FC236}">
                <a16:creationId xmlns:lc="http://schemas.openxmlformats.org/drawingml/2006/lockedCanvas" xmlns:a16="http://schemas.microsoft.com/office/drawing/2014/main" xmlns="" id="{A834FAF9-76F8-4B15-A08D-51DA9224561B}"/>
              </a:ext>
            </a:extLst>
          </p:cNvPr>
          <p:cNvGrpSpPr/>
          <p:nvPr/>
        </p:nvGrpSpPr>
        <p:grpSpPr>
          <a:xfrm>
            <a:off x="3865123" y="5039610"/>
            <a:ext cx="5567573" cy="1617095"/>
            <a:chOff x="2186387" y="1618120"/>
            <a:chExt cx="4468092" cy="1297752"/>
          </a:xfrm>
        </p:grpSpPr>
        <p:grpSp>
          <p:nvGrpSpPr>
            <p:cNvPr id="26" name="Graphic 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2160583-036A-495B-A35F-71B6CFDE2F1D}"/>
                </a:ext>
              </a:extLst>
            </p:cNvPr>
            <p:cNvGrpSpPr/>
            <p:nvPr/>
          </p:nvGrpSpPr>
          <p:grpSpPr>
            <a:xfrm rot="294171">
              <a:off x="3335031" y="1707703"/>
              <a:ext cx="3319448" cy="1208169"/>
              <a:chOff x="353" y="1211990"/>
              <a:chExt cx="12190360" cy="4436886"/>
            </a:xfrm>
          </p:grpSpPr>
          <p:sp>
            <p:nvSpPr>
              <p:cNvPr id="43" name="Freeform: Shape 17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E02C75A6-3423-4CFC-977E-BA668326F019}"/>
                  </a:ext>
                </a:extLst>
              </p:cNvPr>
              <p:cNvSpPr/>
              <p:nvPr/>
            </p:nvSpPr>
            <p:spPr>
              <a:xfrm>
                <a:off x="8338752" y="1211990"/>
                <a:ext cx="3831088" cy="3114252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Freeform: Shape 1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23798611-2DAA-4639-90EB-E6D17FCE98D2}"/>
                  </a:ext>
                </a:extLst>
              </p:cNvPr>
              <p:cNvSpPr/>
              <p:nvPr/>
            </p:nvSpPr>
            <p:spPr>
              <a:xfrm>
                <a:off x="8338752" y="1947152"/>
                <a:ext cx="1882301" cy="1882825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Freeform: Shape 1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FEEE669A-1477-4C84-8893-1638285E58AB}"/>
                  </a:ext>
                </a:extLst>
              </p:cNvPr>
              <p:cNvSpPr/>
              <p:nvPr/>
            </p:nvSpPr>
            <p:spPr>
              <a:xfrm>
                <a:off x="9018827" y="1959453"/>
                <a:ext cx="2123698" cy="2134891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Freeform: Shape 2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7A1E6170-AB94-4AB9-8955-B1FC54E71DF4}"/>
                  </a:ext>
                </a:extLst>
              </p:cNvPr>
              <p:cNvSpPr/>
              <p:nvPr/>
            </p:nvSpPr>
            <p:spPr>
              <a:xfrm>
                <a:off x="9256172" y="2170520"/>
                <a:ext cx="815663" cy="1058343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: Shape 21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0054AEE-5CC2-4D02-8E19-4C87FDB24AD4}"/>
                  </a:ext>
                </a:extLst>
              </p:cNvPr>
              <p:cNvSpPr/>
              <p:nvPr/>
            </p:nvSpPr>
            <p:spPr>
              <a:xfrm>
                <a:off x="9281195" y="2175854"/>
                <a:ext cx="868199" cy="1097283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: Shape 2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5CB8DF25-81D9-4CE5-A1FE-2E1D0C0FBD77}"/>
                  </a:ext>
                </a:extLst>
              </p:cNvPr>
              <p:cNvSpPr/>
              <p:nvPr/>
            </p:nvSpPr>
            <p:spPr>
              <a:xfrm>
                <a:off x="9267758" y="1211990"/>
                <a:ext cx="2922955" cy="1595386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" name="Freeform: Shape 23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0C4100FA-99C3-4B3F-9D80-C12EAFD2414B}"/>
                  </a:ext>
                </a:extLst>
              </p:cNvPr>
              <p:cNvSpPr/>
              <p:nvPr/>
            </p:nvSpPr>
            <p:spPr>
              <a:xfrm>
                <a:off x="9012462" y="3829270"/>
                <a:ext cx="7071" cy="2828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: Shape 2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E56888FB-E20D-4208-AA64-DDE19E7FA251}"/>
                  </a:ext>
                </a:extLst>
              </p:cNvPr>
              <p:cNvSpPr/>
              <p:nvPr/>
            </p:nvSpPr>
            <p:spPr>
              <a:xfrm>
                <a:off x="9233651" y="2347195"/>
                <a:ext cx="817443" cy="889403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: Shape 25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09516238-7394-493E-B691-835297499A3A}"/>
                  </a:ext>
                </a:extLst>
              </p:cNvPr>
              <p:cNvSpPr/>
              <p:nvPr/>
            </p:nvSpPr>
            <p:spPr>
              <a:xfrm>
                <a:off x="353" y="3313727"/>
                <a:ext cx="9078321" cy="2328077"/>
              </a:xfrm>
              <a:custGeom>
                <a:avLst/>
                <a:gdLst>
                  <a:gd name="connsiteX0" fmla="*/ 3610572 w 9078321"/>
                  <a:gd name="connsiteY0" fmla="*/ 2328078 h 2328077"/>
                  <a:gd name="connsiteX1" fmla="*/ 3544803 w 9078321"/>
                  <a:gd name="connsiteY1" fmla="*/ 2321713 h 2328077"/>
                  <a:gd name="connsiteX2" fmla="*/ 3189793 w 9078321"/>
                  <a:gd name="connsiteY2" fmla="*/ 1795562 h 2328077"/>
                  <a:gd name="connsiteX3" fmla="*/ 2843976 w 9078321"/>
                  <a:gd name="connsiteY3" fmla="*/ 1168282 h 2328077"/>
                  <a:gd name="connsiteX4" fmla="*/ 1514453 w 9078321"/>
                  <a:gd name="connsiteY4" fmla="*/ 1176061 h 2328077"/>
                  <a:gd name="connsiteX5" fmla="*/ 58344 w 9078321"/>
                  <a:gd name="connsiteY5" fmla="*/ 1524000 h 2328077"/>
                  <a:gd name="connsiteX6" fmla="*/ 1769 w 9078321"/>
                  <a:gd name="connsiteY6" fmla="*/ 1492176 h 2328077"/>
                  <a:gd name="connsiteX7" fmla="*/ 33592 w 9078321"/>
                  <a:gd name="connsiteY7" fmla="*/ 1435601 h 2328077"/>
                  <a:gd name="connsiteX8" fmla="*/ 1497481 w 9078321"/>
                  <a:gd name="connsiteY8" fmla="*/ 1085541 h 2328077"/>
                  <a:gd name="connsiteX9" fmla="*/ 2895601 w 9078321"/>
                  <a:gd name="connsiteY9" fmla="*/ 1091905 h 2328077"/>
                  <a:gd name="connsiteX10" fmla="*/ 3277485 w 9078321"/>
                  <a:gd name="connsiteY10" fmla="*/ 1768688 h 2328077"/>
                  <a:gd name="connsiteX11" fmla="*/ 3561776 w 9078321"/>
                  <a:gd name="connsiteY11" fmla="*/ 2231192 h 2328077"/>
                  <a:gd name="connsiteX12" fmla="*/ 4685505 w 9078321"/>
                  <a:gd name="connsiteY12" fmla="*/ 1395291 h 2328077"/>
                  <a:gd name="connsiteX13" fmla="*/ 4949995 w 9078321"/>
                  <a:gd name="connsiteY13" fmla="*/ 1115950 h 2328077"/>
                  <a:gd name="connsiteX14" fmla="*/ 5143766 w 9078321"/>
                  <a:gd name="connsiteY14" fmla="*/ 917936 h 2328077"/>
                  <a:gd name="connsiteX15" fmla="*/ 6571588 w 9078321"/>
                  <a:gd name="connsiteY15" fmla="*/ 0 h 2328077"/>
                  <a:gd name="connsiteX16" fmla="*/ 6590682 w 9078321"/>
                  <a:gd name="connsiteY16" fmla="*/ 0 h 2328077"/>
                  <a:gd name="connsiteX17" fmla="*/ 7109054 w 9078321"/>
                  <a:gd name="connsiteY17" fmla="*/ 313993 h 2328077"/>
                  <a:gd name="connsiteX18" fmla="*/ 7288681 w 9078321"/>
                  <a:gd name="connsiteY18" fmla="*/ 899549 h 2328077"/>
                  <a:gd name="connsiteX19" fmla="*/ 7502960 w 9078321"/>
                  <a:gd name="connsiteY19" fmla="*/ 1377611 h 2328077"/>
                  <a:gd name="connsiteX20" fmla="*/ 9000086 w 9078321"/>
                  <a:gd name="connsiteY20" fmla="*/ 607478 h 2328077"/>
                  <a:gd name="connsiteX21" fmla="*/ 9065149 w 9078321"/>
                  <a:gd name="connsiteY21" fmla="*/ 608186 h 2328077"/>
                  <a:gd name="connsiteX22" fmla="*/ 9064442 w 9078321"/>
                  <a:gd name="connsiteY22" fmla="*/ 673247 h 2328077"/>
                  <a:gd name="connsiteX23" fmla="*/ 8523439 w 9078321"/>
                  <a:gd name="connsiteY23" fmla="*/ 1110292 h 2328077"/>
                  <a:gd name="connsiteX24" fmla="*/ 7487403 w 9078321"/>
                  <a:gd name="connsiteY24" fmla="*/ 1468839 h 2328077"/>
                  <a:gd name="connsiteX25" fmla="*/ 7198868 w 9078321"/>
                  <a:gd name="connsiteY25" fmla="*/ 918643 h 2328077"/>
                  <a:gd name="connsiteX26" fmla="*/ 6589268 w 9078321"/>
                  <a:gd name="connsiteY26" fmla="*/ 92642 h 2328077"/>
                  <a:gd name="connsiteX27" fmla="*/ 6572295 w 9078321"/>
                  <a:gd name="connsiteY27" fmla="*/ 92642 h 2328077"/>
                  <a:gd name="connsiteX28" fmla="*/ 5210949 w 9078321"/>
                  <a:gd name="connsiteY28" fmla="*/ 981583 h 2328077"/>
                  <a:gd name="connsiteX29" fmla="*/ 5014350 w 9078321"/>
                  <a:gd name="connsiteY29" fmla="*/ 1183133 h 2328077"/>
                  <a:gd name="connsiteX30" fmla="*/ 4754103 w 9078321"/>
                  <a:gd name="connsiteY30" fmla="*/ 1457524 h 2328077"/>
                  <a:gd name="connsiteX31" fmla="*/ 4157939 w 9078321"/>
                  <a:gd name="connsiteY31" fmla="*/ 2055809 h 2328077"/>
                  <a:gd name="connsiteX32" fmla="*/ 3610572 w 9078321"/>
                  <a:gd name="connsiteY32" fmla="*/ 2328078 h 23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78321" h="2328077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: Shape 26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CB0F23FC-B2AC-4CA8-84FB-BE13028BFCC6}"/>
                  </a:ext>
                </a:extLst>
              </p:cNvPr>
              <p:cNvSpPr/>
              <p:nvPr/>
            </p:nvSpPr>
            <p:spPr>
              <a:xfrm>
                <a:off x="21068" y="3363230"/>
                <a:ext cx="9066093" cy="2285646"/>
              </a:xfrm>
              <a:custGeom>
                <a:avLst/>
                <a:gdLst>
                  <a:gd name="connsiteX0" fmla="*/ 3589857 w 9066093"/>
                  <a:gd name="connsiteY0" fmla="*/ 2285646 h 2285646"/>
                  <a:gd name="connsiteX1" fmla="*/ 3527624 w 9066093"/>
                  <a:gd name="connsiteY1" fmla="*/ 2279281 h 2285646"/>
                  <a:gd name="connsiteX2" fmla="*/ 3162713 w 9066093"/>
                  <a:gd name="connsiteY2" fmla="*/ 1741815 h 2285646"/>
                  <a:gd name="connsiteX3" fmla="*/ 2817603 w 9066093"/>
                  <a:gd name="connsiteY3" fmla="*/ 1121607 h 2285646"/>
                  <a:gd name="connsiteX4" fmla="*/ 1497982 w 9066093"/>
                  <a:gd name="connsiteY4" fmla="*/ 1127265 h 2285646"/>
                  <a:gd name="connsiteX5" fmla="*/ 49651 w 9066093"/>
                  <a:gd name="connsiteY5" fmla="*/ 1477325 h 2285646"/>
                  <a:gd name="connsiteX6" fmla="*/ 31264 w 9066093"/>
                  <a:gd name="connsiteY6" fmla="*/ 1482275 h 2285646"/>
                  <a:gd name="connsiteX7" fmla="*/ 855 w 9066093"/>
                  <a:gd name="connsiteY7" fmla="*/ 1465303 h 2285646"/>
                  <a:gd name="connsiteX8" fmla="*/ 17827 w 9066093"/>
                  <a:gd name="connsiteY8" fmla="*/ 1434894 h 2285646"/>
                  <a:gd name="connsiteX9" fmla="*/ 36214 w 9066093"/>
                  <a:gd name="connsiteY9" fmla="*/ 1429943 h 2285646"/>
                  <a:gd name="connsiteX10" fmla="*/ 1489495 w 9066093"/>
                  <a:gd name="connsiteY10" fmla="*/ 1079176 h 2285646"/>
                  <a:gd name="connsiteX11" fmla="*/ 2845891 w 9066093"/>
                  <a:gd name="connsiteY11" fmla="*/ 1081297 h 2285646"/>
                  <a:gd name="connsiteX12" fmla="*/ 3210095 w 9066093"/>
                  <a:gd name="connsiteY12" fmla="*/ 1727671 h 2285646"/>
                  <a:gd name="connsiteX13" fmla="*/ 3537525 w 9066093"/>
                  <a:gd name="connsiteY13" fmla="*/ 2231192 h 2285646"/>
                  <a:gd name="connsiteX14" fmla="*/ 4096207 w 9066093"/>
                  <a:gd name="connsiteY14" fmla="*/ 1978725 h 2285646"/>
                  <a:gd name="connsiteX15" fmla="*/ 4690956 w 9066093"/>
                  <a:gd name="connsiteY15" fmla="*/ 1383976 h 2285646"/>
                  <a:gd name="connsiteX16" fmla="*/ 4951203 w 9066093"/>
                  <a:gd name="connsiteY16" fmla="*/ 1110292 h 2285646"/>
                  <a:gd name="connsiteX17" fmla="*/ 5147095 w 9066093"/>
                  <a:gd name="connsiteY17" fmla="*/ 909449 h 2285646"/>
                  <a:gd name="connsiteX18" fmla="*/ 6557945 w 9066093"/>
                  <a:gd name="connsiteY18" fmla="*/ 0 h 2285646"/>
                  <a:gd name="connsiteX19" fmla="*/ 6569260 w 9066093"/>
                  <a:gd name="connsiteY19" fmla="*/ 0 h 2285646"/>
                  <a:gd name="connsiteX20" fmla="*/ 7044493 w 9066093"/>
                  <a:gd name="connsiteY20" fmla="*/ 287827 h 2285646"/>
                  <a:gd name="connsiteX21" fmla="*/ 7221291 w 9066093"/>
                  <a:gd name="connsiteY21" fmla="*/ 852167 h 2285646"/>
                  <a:gd name="connsiteX22" fmla="*/ 7480831 w 9066093"/>
                  <a:gd name="connsiteY22" fmla="*/ 1378318 h 2285646"/>
                  <a:gd name="connsiteX23" fmla="*/ 9024632 w 9066093"/>
                  <a:gd name="connsiteY23" fmla="*/ 576362 h 2285646"/>
                  <a:gd name="connsiteX24" fmla="*/ 9059284 w 9066093"/>
                  <a:gd name="connsiteY24" fmla="*/ 577069 h 2285646"/>
                  <a:gd name="connsiteX25" fmla="*/ 9058577 w 9066093"/>
                  <a:gd name="connsiteY25" fmla="*/ 611722 h 2285646"/>
                  <a:gd name="connsiteX26" fmla="*/ 8506260 w 9066093"/>
                  <a:gd name="connsiteY26" fmla="*/ 1060082 h 2285646"/>
                  <a:gd name="connsiteX27" fmla="*/ 7471637 w 9066093"/>
                  <a:gd name="connsiteY27" fmla="*/ 1426407 h 2285646"/>
                  <a:gd name="connsiteX28" fmla="*/ 7172495 w 9066093"/>
                  <a:gd name="connsiteY28" fmla="*/ 861360 h 2285646"/>
                  <a:gd name="connsiteX29" fmla="*/ 6568552 w 9066093"/>
                  <a:gd name="connsiteY29" fmla="*/ 48796 h 2285646"/>
                  <a:gd name="connsiteX30" fmla="*/ 6557945 w 9066093"/>
                  <a:gd name="connsiteY30" fmla="*/ 48796 h 2285646"/>
                  <a:gd name="connsiteX31" fmla="*/ 5182455 w 9066093"/>
                  <a:gd name="connsiteY31" fmla="*/ 942688 h 2285646"/>
                  <a:gd name="connsiteX32" fmla="*/ 4985148 w 9066093"/>
                  <a:gd name="connsiteY32" fmla="*/ 1144945 h 2285646"/>
                  <a:gd name="connsiteX33" fmla="*/ 4727023 w 9066093"/>
                  <a:gd name="connsiteY33" fmla="*/ 1416507 h 2285646"/>
                  <a:gd name="connsiteX34" fmla="*/ 3589857 w 9066093"/>
                  <a:gd name="connsiteY34" fmla="*/ 2285646 h 228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66093" h="2285646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E659BD0-3FE8-4D36-9B27-588C1972F519}"/>
                </a:ext>
              </a:extLst>
            </p:cNvPr>
            <p:cNvGrpSpPr/>
            <p:nvPr/>
          </p:nvGrpSpPr>
          <p:grpSpPr>
            <a:xfrm flipH="1">
              <a:off x="2186387" y="1618120"/>
              <a:ext cx="1183662" cy="1040678"/>
              <a:chOff x="3983887" y="4061275"/>
              <a:chExt cx="2122406" cy="1866023"/>
            </a:xfrm>
          </p:grpSpPr>
          <p:grpSp>
            <p:nvGrpSpPr>
              <p:cNvPr id="28" name="Group 2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F42C8D1F-D63E-4981-989B-1F013A6F1976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Freeform 15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DF5302EA-E82C-45B3-8458-5AA703910A5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2" name="Rectangle 22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79B2057E-6E91-451F-9D7F-9F02A94E10C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9" name="Group 2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79967091-91AB-4E9F-BA12-F3DEF5459401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Freeform 18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839B9E1C-FF1D-4F0C-9DEA-3AD16C70FDB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Freeform 19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B73525C1-39BB-426B-9996-BA7ED11A3FC8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0" name="Group 3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60671005-D8BF-4F1F-968C-8D42F67333A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" name="Freeform 21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57F13B0F-0960-4103-BB03-93FA45BA3CE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8" name="Rectangle 22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E412CD39-0C47-4922-94E0-E85FD76D6604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1" name="Group 31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B3135474-D851-44D5-8F06-9E4D17788EC5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Freeform 24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86592426-3E97-4A6A-B00C-6F9CADF2240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6" name="Rectangle 22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C9F9C584-D53B-4ABA-82FB-916327D0D06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2" name="Group 3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6040B8D9-337F-47ED-9F6B-E7B24717164E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Freeform 27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BD716AC1-AD66-44DA-9C17-ED7F45E9B2D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4" name="Freeform 28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F860BB65-1469-4241-9DC9-ED5DD4B3C16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53" name="Group 106">
            <a:extLst>
              <a:ext uri="{FF2B5EF4-FFF2-40B4-BE49-F238E27FC236}">
                <a16:creationId xmlns:lc="http://schemas.openxmlformats.org/drawingml/2006/lockedCanvas" xmlns:a16="http://schemas.microsoft.com/office/drawing/2014/main" xmlns="" id="{5081D6D2-7AD2-47D6-A9B7-CCCDCF5AAB8F}"/>
              </a:ext>
            </a:extLst>
          </p:cNvPr>
          <p:cNvGrpSpPr/>
          <p:nvPr/>
        </p:nvGrpSpPr>
        <p:grpSpPr>
          <a:xfrm>
            <a:off x="330013" y="4489931"/>
            <a:ext cx="1253732" cy="2341335"/>
            <a:chOff x="5358511" y="2127878"/>
            <a:chExt cx="1207437" cy="2254878"/>
          </a:xfrm>
        </p:grpSpPr>
        <p:grpSp>
          <p:nvGrpSpPr>
            <p:cNvPr id="54" name="Group 10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0955EDE-93CF-474D-A7BD-4FD713680E5F}"/>
                </a:ext>
              </a:extLst>
            </p:cNvPr>
            <p:cNvGrpSpPr/>
            <p:nvPr/>
          </p:nvGrpSpPr>
          <p:grpSpPr>
            <a:xfrm>
              <a:off x="5671846" y="2127878"/>
              <a:ext cx="894102" cy="1668797"/>
              <a:chOff x="3501573" y="3178068"/>
              <a:chExt cx="1340594" cy="2737840"/>
            </a:xfrm>
          </p:grpSpPr>
          <p:sp>
            <p:nvSpPr>
              <p:cNvPr id="57" name="Freeform: Shape 11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AE9494A-BF81-4768-BBB3-7218B9496CED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: Shape 111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C5C5C2D-82FE-4B8A-82D5-CF5F41B413C3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: Shape 11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BEC7E336-1F8D-4A86-BB31-D3DFC64D150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: Shape 113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FFEAC174-A946-4D05-8E3D-216319F07F99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: Shape 11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FAA9E3A4-1011-4519-8681-0117F02270E1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: Shape 115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E89899E-F2E7-4A95-AA5A-7C00C7D1A41D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grpSp>
            <p:nvGrpSpPr>
              <p:cNvPr id="63" name="Group 116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3D88E8B9-9957-4340-9C6E-3538AB9C43B7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67" name="Oval 120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EAE8E365-3A8E-4C32-8BCF-6F6B2CB21CD3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8" name="Oval 121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F7367FB2-27FD-40ED-B651-9325DC13B7A4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64" name="Freeform: Shape 117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2F2F4D6-948B-481F-AFE9-C8C29C3A2912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: Rounded Corners 11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2B223DC5-A869-4745-9350-7B5975034E9E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Oval 11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2DE65961-B9B2-42FF-9960-3663C60DA15D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55" name="Freeform 6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C197127-8A0C-4A15-98AD-763B1FAA0F7D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Freeform: Shape 10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EC9DFD8-D3B6-456C-A954-1D9C390D8312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9384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353" y="312946"/>
            <a:ext cx="10983686" cy="10456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Повторим сложноподчинённые предложения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videouroki.net/videouroki/conspekty/rus9k/16-poniatiie-o-slozhnosochiniennom-priedlozhienii.files/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40" y="1358537"/>
            <a:ext cx="5633357" cy="300445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https://videouroki.net/videouroki/conspekty/rus9k/16-poniatiie-o-slozhnosochiniennom-priedlozhienii.files/image005.jpg"/>
          <p:cNvPicPr>
            <a:picLocks noChangeAspect="1" noChangeArrowheads="1"/>
          </p:cNvPicPr>
          <p:nvPr/>
        </p:nvPicPr>
        <p:blipFill rotWithShape="1">
          <a:blip r:embed="rId3"/>
          <a:srcRect l="3858" t="18711"/>
          <a:stretch/>
        </p:blipFill>
        <p:spPr bwMode="auto">
          <a:xfrm>
            <a:off x="6046374" y="1358537"/>
            <a:ext cx="6104154" cy="344513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6390" y="4885363"/>
            <a:ext cx="5338907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 никогда не позволял (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чего?),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мои школьные занятия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мешали моему образованию.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Марк Твен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3213462" y="4624252"/>
            <a:ext cx="1438221" cy="4049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24690" y="-39548"/>
            <a:ext cx="1279871" cy="113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68189" y="273552"/>
            <a:ext cx="10367682" cy="206393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Придаточные изъяснительные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предложения отвечают на вопросы косвенных падежей. Они присоединяются обычно с помощью союзов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что, чтобы, будто, 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или союзных слов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то, что, какой, чей, когда, почему, где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других.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13676" y="2912634"/>
            <a:ext cx="1813786" cy="3567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698" y="0"/>
            <a:ext cx="1279871" cy="113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42585" y="2878447"/>
            <a:ext cx="3354909" cy="1055608"/>
          </a:xfrm>
          <a:prstGeom prst="wedgeRoundRectCallout">
            <a:avLst>
              <a:gd name="adj1" fmla="val -68317"/>
              <a:gd name="adj2" fmla="val 428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написал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буду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учиться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0981" y="2647979"/>
            <a:ext cx="2836963" cy="1055608"/>
          </a:xfrm>
          <a:prstGeom prst="wedgeRoundRectCallout">
            <a:avLst>
              <a:gd name="adj1" fmla="val 69645"/>
              <a:gd name="adj2" fmla="val 4882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написала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буду учить.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3827" y="2953126"/>
            <a:ext cx="1102044" cy="324279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07582" y="5069692"/>
            <a:ext cx="543712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 буду учиться в университете.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9732" y="4077202"/>
            <a:ext cx="491852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 буду учить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90302" y="113725"/>
            <a:ext cx="11401698" cy="4040263"/>
          </a:xfrm>
          <a:solidFill>
            <a:schemeClr val="bg1"/>
          </a:solidFill>
          <a:ln>
            <a:noFill/>
          </a:ln>
          <a:effectLst/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Придаточные изъяснительные относятся к сказуемому в главном предложении, которое требует добавочного разъяснения.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Обычно они стоят после главного предложения. В главном предложении может быть 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указательное слово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косвенных падежах.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u="db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узнали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(что?),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появилось новое приложение для смартфонов.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[узнали], (что …).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узнали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 чём?)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том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пользоваться приложением, на сайте.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[узнали о том, (как … ),  ].</a:t>
            </a:r>
          </a:p>
          <a:p>
            <a:endParaRPr lang="ru-RU" dirty="0"/>
          </a:p>
        </p:txBody>
      </p:sp>
      <p:pic>
        <p:nvPicPr>
          <p:cNvPr id="3" name="Picture 4" descr="https://videouroki.net/videouroki/conspekty/rus9k/19-rol-ukazatiel-nykh-slov-v-slozhnopodchiniennom-priedlozhienii.files/image001.jpg"/>
          <p:cNvPicPr>
            <a:picLocks noChangeAspect="1" noChangeArrowheads="1"/>
          </p:cNvPicPr>
          <p:nvPr/>
        </p:nvPicPr>
        <p:blipFill rotWithShape="1">
          <a:blip r:embed="rId2"/>
          <a:srcRect r="59302" b="23510"/>
          <a:stretch/>
        </p:blipFill>
        <p:spPr bwMode="auto">
          <a:xfrm>
            <a:off x="5221797" y="3919242"/>
            <a:ext cx="2715694" cy="2595281"/>
          </a:xfrm>
          <a:prstGeom prst="round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07177" y="4153988"/>
            <a:ext cx="3332594" cy="919401"/>
          </a:xfrm>
          <a:prstGeom prst="wedgeRoundRectCallout">
            <a:avLst>
              <a:gd name="adj1" fmla="val -63266"/>
              <a:gd name="adj2" fmla="val -1706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работают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казательные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лова?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892" y="4419600"/>
            <a:ext cx="725487" cy="24384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24691" y="-39548"/>
            <a:ext cx="998286" cy="88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s://videouroki.net/videouroki/conspekty/rus9k/19-rol-ukazatiel-nykh-slov-v-slozhnopodchiniennom-priedlozhienii.files/image00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791" r="14142" b="25046"/>
          <a:stretch/>
        </p:blipFill>
        <p:spPr bwMode="auto">
          <a:xfrm>
            <a:off x="7937491" y="3738282"/>
            <a:ext cx="3407894" cy="2947403"/>
          </a:xfrm>
          <a:prstGeom prst="round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569632" y="4950373"/>
            <a:ext cx="667170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</a:p>
          <a:p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8426757" y="4266423"/>
            <a:ext cx="809787" cy="694530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videouroki.net/videouroki/conspekty/rus9k/21-slozhnopodchiniennyie-priedlozhieniia-s-pridatochnymi-iziasnitiel-nymi.files/imag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9268"/>
            <a:ext cx="6326609" cy="352589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7" name="Picture 7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268" y="4130040"/>
            <a:ext cx="725487" cy="2438400"/>
          </a:xfrm>
          <a:prstGeom prst="rect">
            <a:avLst/>
          </a:prstGeom>
          <a:noFill/>
        </p:spPr>
      </p:pic>
      <p:pic>
        <p:nvPicPr>
          <p:cNvPr id="25608" name="Picture 8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1297" y="4156166"/>
            <a:ext cx="828675" cy="2438400"/>
          </a:xfrm>
          <a:prstGeom prst="rect">
            <a:avLst/>
          </a:prstGeom>
          <a:noFill/>
        </p:spPr>
      </p:pic>
      <p:pic>
        <p:nvPicPr>
          <p:cNvPr id="25609" name="Picture 9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5151" y="3526971"/>
            <a:ext cx="3324216" cy="291301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490857" y="287383"/>
            <a:ext cx="2784574" cy="919401"/>
          </a:xfrm>
          <a:prstGeom prst="wedgeRoundRectCallout">
            <a:avLst>
              <a:gd name="adj1" fmla="val -61036"/>
              <a:gd name="adj2" fmla="val 3578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буду учиться.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65151" y="2352853"/>
            <a:ext cx="2746965" cy="919401"/>
          </a:xfrm>
          <a:prstGeom prst="wedgeRoundRectCallout">
            <a:avLst>
              <a:gd name="adj1" fmla="val -31819"/>
              <a:gd name="adj2" fmla="val 1194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написал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буду учиться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87189" y="4876801"/>
            <a:ext cx="3038665" cy="919401"/>
          </a:xfrm>
          <a:prstGeom prst="wedgeRoundRectCallout">
            <a:avLst>
              <a:gd name="adj1" fmla="val 59725"/>
              <a:gd name="adj2" fmla="val -5514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сказала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буду учиться.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:\клипарт\школьники\деловые\sLQ6173pc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3908" y="971005"/>
            <a:ext cx="1962150" cy="2438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2824" y="3849188"/>
            <a:ext cx="2750792" cy="919401"/>
          </a:xfrm>
          <a:prstGeom prst="wedgeRoundRectCallout">
            <a:avLst>
              <a:gd name="adj1" fmla="val -61036"/>
              <a:gd name="adj2" fmla="val 3578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думаю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 том,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буду учиться.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51373" y="3729065"/>
            <a:ext cx="1551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УзГУМЯ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4518" y="351679"/>
            <a:ext cx="4751294" cy="845110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071" y="215153"/>
            <a:ext cx="9090211" cy="64680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обучение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qitish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слуга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считать =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думать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ользоваться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принадлежать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lmoq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позаботиться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amxo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rliq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видетельствовать = доказывать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приложение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ilova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запросы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talablar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cheklangan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imkoniyatlar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распространение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ommalashtirish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6364126" y="310076"/>
            <a:ext cx="998286" cy="88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83">
            <a:extLst>
              <a:ext uri="{FF2B5EF4-FFF2-40B4-BE49-F238E27FC236}">
                <a16:creationId xmlns:lc="http://schemas.openxmlformats.org/drawingml/2006/lockedCanvas" xmlns:a16="http://schemas.microsoft.com/office/drawing/2014/main" xmlns="" id="{93CE7D33-36E7-4666-9F7A-B3B94E0F80FF}"/>
              </a:ext>
            </a:extLst>
          </p:cNvPr>
          <p:cNvGrpSpPr/>
          <p:nvPr/>
        </p:nvGrpSpPr>
        <p:grpSpPr>
          <a:xfrm>
            <a:off x="7555159" y="2052626"/>
            <a:ext cx="2890811" cy="2268656"/>
            <a:chOff x="668085" y="2077401"/>
            <a:chExt cx="4701308" cy="3689499"/>
          </a:xfrm>
        </p:grpSpPr>
        <p:sp>
          <p:nvSpPr>
            <p:cNvPr id="6" name="Freeform: Shape 8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EB36038-A30A-4DC9-961B-5930EFE4F124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7" name="Group 8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E90C4B2-513C-458B-A35A-49C59120BB9F}"/>
                </a:ext>
              </a:extLst>
            </p:cNvPr>
            <p:cNvGrpSpPr/>
            <p:nvPr/>
          </p:nvGrpSpPr>
          <p:grpSpPr>
            <a:xfrm>
              <a:off x="2042982" y="2974611"/>
              <a:ext cx="1275677" cy="1121579"/>
              <a:chOff x="3983887" y="4061275"/>
              <a:chExt cx="2122406" cy="1866023"/>
            </a:xfrm>
          </p:grpSpPr>
          <p:grpSp>
            <p:nvGrpSpPr>
              <p:cNvPr id="13" name="Group 91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386E604C-6167-45FB-B6A9-B8409D9D13D7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6" name="Freeform 15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BF816798-D5F9-4248-95B5-F24052B787C4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7" name="Rectangle 22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57595703-CFC5-46CA-BC8F-E855E400A46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4" name="Group 9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FDF4715-E514-40F7-93AB-41BAC649492F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" name="Freeform 18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4BB7E423-1BE8-4804-985B-54D7056AC2F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Freeform 19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13C93367-0BA3-42FE-8517-224783001A95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" name="Group 93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6FCB807C-EB44-4FAB-8365-BFF8AD57B42C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2" name="Freeform 21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95925450-85D8-4851-82EA-B75FE5437D4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41C68168-E365-4E38-895C-38BC71DCA08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6" name="Group 9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6F8246F2-9CFA-4CD9-9F29-F690056DB7C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" name="Freeform 24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05AB3B7A-FF4C-43C0-8700-F05F8E6A07B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1" name="Rectangle 22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816C38D2-D0D6-4D97-B882-B14944441BB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7" name="Group 95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E993F32A-4B25-4F76-B788-DF5667511C1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" name="Freeform 27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497179C8-8A81-48DD-A399-A2B1AA41B2A6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9" name="Freeform 28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5C7B3601-8D81-4EB1-AF3C-E6BF4C40A47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8" name="Freeform: Shape 8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733DAF1-59DE-41E9-A34D-8A48F16835B1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0AC4DBD-2DC0-4A94-8DE5-AA668BC1B223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8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EA97573-6364-4525-AF94-806862AF06ED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8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2E2C83E-0298-47A9-B6DD-EDCF9901721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9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691E703-8C15-4261-AC49-321CBD1646A0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640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194" y="190313"/>
            <a:ext cx="10076329" cy="576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779929"/>
            <a:ext cx="10968318" cy="1156447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выделенных слов поставьте вопросы к придаточным изъяснительным предложениям. Какими союзами и союзными словами они присоединены?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5835" y="1936376"/>
            <a:ext cx="9022977" cy="4787153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Учёные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считают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будущее принадлежит мобильному обучению. Этот вид образовательных услуг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отличается тем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обучать можно в любом месте с помощью портативных устройств. Результаты социологических опросов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показывают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насколько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часто молодые люди пользуются мобильным устройством. Большинство имеет его при себе постоянно. Многие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позаботились о том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их телефон был подключён к Интернету. Все эти юноши и девушки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понимают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важно иметь при себе словари и переводчики, навигаторы, обучающие приложения.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24691" y="-39548"/>
            <a:ext cx="922590" cy="81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D:\Маме\Учительская деятельность\школа\учебник 11 класс\11 класс ЮЮ в печать\фото 11\e-learning2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090212" y="4128247"/>
            <a:ext cx="3101788" cy="272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ак работает мобильный (сотовый) телефон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388" y="2114550"/>
            <a:ext cx="2107448" cy="168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5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6528" y="242046"/>
            <a:ext cx="7525872" cy="6333565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беспроводных технологий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широкое распространение в Интернете онлайн-курсов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свидетельствует о том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запросы общества на мобильное обучение растут. Можно будет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увидеть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люди с ограниченными физическими возможностями изучают дома иностранные языки или информационные технологии. Благодаря мобильнику пожилые туристы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узнают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находится самый интересный музей. Молодые мамы тоже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заинтересованы в том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получить дополнительную квалификацию во время отпуска по уходу за детьми. Обучаться смогут все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РКИ and EDUCATION TODAY: Как использовать мобильные приложения для  изготовления учебного контента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7" r="22427"/>
          <a:stretch/>
        </p:blipFill>
        <p:spPr bwMode="auto">
          <a:xfrm>
            <a:off x="7925591" y="122237"/>
            <a:ext cx="4069185" cy="375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7090268" y="632012"/>
            <a:ext cx="998286" cy="88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5011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1694</Words>
  <Application>Microsoft Office PowerPoint</Application>
  <PresentationFormat>Широкоэкранный</PresentationFormat>
  <Paragraphs>175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맑은 고딕</vt:lpstr>
      <vt:lpstr>Arial</vt:lpstr>
      <vt:lpstr>Calibri</vt:lpstr>
      <vt:lpstr>Calibri Light</vt:lpstr>
      <vt:lpstr>Times New Roman</vt:lpstr>
      <vt:lpstr>Тема Office</vt:lpstr>
      <vt:lpstr>Русский язык</vt:lpstr>
      <vt:lpstr>Сегодня на уроке</vt:lpstr>
      <vt:lpstr>Повторим сложноподчинённые предложения</vt:lpstr>
      <vt:lpstr>Презентация PowerPoint</vt:lpstr>
      <vt:lpstr>Презентация PowerPoint</vt:lpstr>
      <vt:lpstr>Презентация PowerPoint</vt:lpstr>
      <vt:lpstr>Словарная работа</vt:lpstr>
      <vt:lpstr>Упражнение 1</vt:lpstr>
      <vt:lpstr>Презентация PowerPoint</vt:lpstr>
      <vt:lpstr>Упражнение 1</vt:lpstr>
      <vt:lpstr>Студенты ещё не знали об онлайн-обучении. </vt:lpstr>
      <vt:lpstr>Участники семинара вспомнили о встрече. </vt:lpstr>
      <vt:lpstr>Презентация PowerPoint</vt:lpstr>
      <vt:lpstr>Презентация PowerPoint</vt:lpstr>
      <vt:lpstr>Презентация PowerPoint</vt:lpstr>
      <vt:lpstr>Упражнение 4</vt:lpstr>
      <vt:lpstr>Проверьте!</vt:lpstr>
      <vt:lpstr>Презентация PowerPoint</vt:lpstr>
      <vt:lpstr>Упражнение 5</vt:lpstr>
      <vt:lpstr>Проверьте!</vt:lpstr>
      <vt:lpstr>Упражнение 6</vt:lpstr>
      <vt:lpstr>Проверьте!</vt:lpstr>
      <vt:lpstr>Мозговой штурм</vt:lpstr>
      <vt:lpstr>Задание для самостоятельной работы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Учетная запись Майкрософт</cp:lastModifiedBy>
  <cp:revision>90</cp:revision>
  <dcterms:created xsi:type="dcterms:W3CDTF">2018-08-03T11:59:51Z</dcterms:created>
  <dcterms:modified xsi:type="dcterms:W3CDTF">2021-01-19T05:43:31Z</dcterms:modified>
</cp:coreProperties>
</file>