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4" r:id="rId4"/>
    <p:sldId id="285" r:id="rId5"/>
    <p:sldId id="269" r:id="rId6"/>
    <p:sldId id="265" r:id="rId7"/>
    <p:sldId id="264" r:id="rId8"/>
    <p:sldId id="266" r:id="rId9"/>
    <p:sldId id="267" r:id="rId10"/>
    <p:sldId id="274" r:id="rId11"/>
    <p:sldId id="272" r:id="rId12"/>
    <p:sldId id="286" r:id="rId13"/>
    <p:sldId id="287" r:id="rId14"/>
    <p:sldId id="290" r:id="rId15"/>
    <p:sldId id="291" r:id="rId16"/>
    <p:sldId id="289" r:id="rId17"/>
    <p:sldId id="292" r:id="rId18"/>
    <p:sldId id="275" r:id="rId19"/>
    <p:sldId id="276" r:id="rId20"/>
    <p:sldId id="277" r:id="rId21"/>
    <p:sldId id="293" r:id="rId22"/>
    <p:sldId id="294" r:id="rId23"/>
    <p:sldId id="295" r:id="rId24"/>
    <p:sldId id="297" r:id="rId25"/>
    <p:sldId id="296" r:id="rId26"/>
    <p:sldId id="278" r:id="rId27"/>
    <p:sldId id="279" r:id="rId28"/>
    <p:sldId id="298" r:id="rId29"/>
    <p:sldId id="300" r:id="rId30"/>
    <p:sldId id="301" r:id="rId31"/>
    <p:sldId id="302" r:id="rId32"/>
    <p:sldId id="299" r:id="rId33"/>
    <p:sldId id="280" r:id="rId34"/>
    <p:sldId id="303" r:id="rId35"/>
    <p:sldId id="304" r:id="rId36"/>
    <p:sldId id="305" r:id="rId37"/>
    <p:sldId id="307" r:id="rId38"/>
    <p:sldId id="281" r:id="rId39"/>
    <p:sldId id="30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     с придаточными причины и 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следствия,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строить сложные предложения. 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потому что, так как,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благодаря тому что, из-за того что;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поэтому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ScaleY="121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4B03888A-9AD9-4BAC-81C9-60F63AF3A8E9}" type="presOf" srcId="{A03C0B7C-1F71-4E32-B7FC-D66AF599A410}" destId="{9DEB7F40-556C-4390-B584-65C54E6AC046}" srcOrd="0" destOrd="0" presId="urn:microsoft.com/office/officeart/2005/8/layout/chevron2"/>
    <dgm:cxn modelId="{D89C3E5D-AB09-4EFF-BF86-276BA56D3755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CBB62AC3-8775-40BF-ADEE-ADCD301E95EB}" type="presOf" srcId="{6BEDC9AA-044B-4694-8FA0-8107459DC424}" destId="{8045056B-CD9B-4059-AB9C-86B8C49B6E62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CDD1EA90-67C2-4449-B83A-1C1947DD70B9}" type="presOf" srcId="{474E01CD-F9F2-47D5-9D2D-F4C63AEB8F65}" destId="{B1A82AB5-47EE-4BD1-87CB-05D65D7584D0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396D5F49-0C51-46CC-B97D-A68D1090FC6C}" type="presOf" srcId="{D97BF2C5-FB17-4B76-A402-D8BEAAD05F1E}" destId="{AE15F480-BDEE-418D-B930-0549AD3EECB1}" srcOrd="0" destOrd="0" presId="urn:microsoft.com/office/officeart/2005/8/layout/chevron2"/>
    <dgm:cxn modelId="{F74957AF-9728-4A91-8942-848DE409BD8C}" type="presOf" srcId="{E4A7F104-563F-4CEF-BEF0-5C9E06846CBC}" destId="{1EECFA49-E099-49ED-B7B0-03C9F59B92DE}" srcOrd="0" destOrd="0" presId="urn:microsoft.com/office/officeart/2005/8/layout/chevron2"/>
    <dgm:cxn modelId="{A0ACE60E-83CE-40B5-BEC6-C360CAA0D06F}" type="presOf" srcId="{331D6E7D-B326-4993-B69C-9AFA1C5BF96F}" destId="{50D2D7DE-5A40-4F1C-9143-D112BE76AF74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F795C314-7B6B-4F20-9CCF-28B9CF3AC5B3}" type="presParOf" srcId="{50D2D7DE-5A40-4F1C-9143-D112BE76AF74}" destId="{8D9A0064-2DE8-41EA-992F-1C7D4E5341D1}" srcOrd="0" destOrd="0" presId="urn:microsoft.com/office/officeart/2005/8/layout/chevron2"/>
    <dgm:cxn modelId="{D1121287-B765-4037-BDC1-1DC0DEB9158D}" type="presParOf" srcId="{8D9A0064-2DE8-41EA-992F-1C7D4E5341D1}" destId="{9DEB7F40-556C-4390-B584-65C54E6AC046}" srcOrd="0" destOrd="0" presId="urn:microsoft.com/office/officeart/2005/8/layout/chevron2"/>
    <dgm:cxn modelId="{183F1480-CC3D-4520-8B5F-7F8A0A3A6392}" type="presParOf" srcId="{8D9A0064-2DE8-41EA-992F-1C7D4E5341D1}" destId="{1EECFA49-E099-49ED-B7B0-03C9F59B92DE}" srcOrd="1" destOrd="0" presId="urn:microsoft.com/office/officeart/2005/8/layout/chevron2"/>
    <dgm:cxn modelId="{E7611ED2-C879-4306-9353-A93A8A46DC33}" type="presParOf" srcId="{50D2D7DE-5A40-4F1C-9143-D112BE76AF74}" destId="{F423717B-52BC-4D5E-ACD2-FC8FAA5AB549}" srcOrd="1" destOrd="0" presId="urn:microsoft.com/office/officeart/2005/8/layout/chevron2"/>
    <dgm:cxn modelId="{779DF2A1-71BC-4ED6-9FA2-31892D3E302F}" type="presParOf" srcId="{50D2D7DE-5A40-4F1C-9143-D112BE76AF74}" destId="{39A95DF5-04B0-43BD-9771-A90E5FE350DF}" srcOrd="2" destOrd="0" presId="urn:microsoft.com/office/officeart/2005/8/layout/chevron2"/>
    <dgm:cxn modelId="{F05BDB51-18A6-48D1-B6D2-8720D260714A}" type="presParOf" srcId="{39A95DF5-04B0-43BD-9771-A90E5FE350DF}" destId="{420A8239-7AED-4AB0-908E-6E272669F6A9}" srcOrd="0" destOrd="0" presId="urn:microsoft.com/office/officeart/2005/8/layout/chevron2"/>
    <dgm:cxn modelId="{E8D3EEF5-F1B4-4839-8818-B01A740461E6}" type="presParOf" srcId="{39A95DF5-04B0-43BD-9771-A90E5FE350DF}" destId="{8045056B-CD9B-4059-AB9C-86B8C49B6E62}" srcOrd="1" destOrd="0" presId="urn:microsoft.com/office/officeart/2005/8/layout/chevron2"/>
    <dgm:cxn modelId="{D4D6E459-B203-442D-A182-5C70917942EF}" type="presParOf" srcId="{50D2D7DE-5A40-4F1C-9143-D112BE76AF74}" destId="{F0DE8A2F-67BE-4A33-8B04-C257AA172DDE}" srcOrd="3" destOrd="0" presId="urn:microsoft.com/office/officeart/2005/8/layout/chevron2"/>
    <dgm:cxn modelId="{6ABF13EE-202F-4E44-BC38-09E7208ADF5C}" type="presParOf" srcId="{50D2D7DE-5A40-4F1C-9143-D112BE76AF74}" destId="{F20D8B40-1DAF-4661-A31A-B5FF80B024BB}" srcOrd="4" destOrd="0" presId="urn:microsoft.com/office/officeart/2005/8/layout/chevron2"/>
    <dgm:cxn modelId="{10223730-1D9E-49C0-9437-6C13EEB09F13}" type="presParOf" srcId="{F20D8B40-1DAF-4661-A31A-B5FF80B024BB}" destId="{AE15F480-BDEE-418D-B930-0549AD3EECB1}" srcOrd="0" destOrd="0" presId="urn:microsoft.com/office/officeart/2005/8/layout/chevron2"/>
    <dgm:cxn modelId="{71F63180-A13A-41E4-A0EE-9FCF19B6694F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     с придаточными причины и 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следствия,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союзы. 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потому что, так как, постольку; поэтому, так что, вследствие чего,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360E8482-4A77-42B7-920C-5958E4B9AFB8}" type="presOf" srcId="{331D6E7D-B326-4993-B69C-9AFA1C5BF96F}" destId="{50D2D7DE-5A40-4F1C-9143-D112BE76AF74}" srcOrd="0" destOrd="0" presId="urn:microsoft.com/office/officeart/2005/8/layout/chevron2"/>
    <dgm:cxn modelId="{428F3B51-C19E-4336-8886-366E9781CC42}" type="presOf" srcId="{A7476718-B393-492D-A8E5-A3720C315562}" destId="{420A8239-7AED-4AB0-908E-6E272669F6A9}" srcOrd="0" destOrd="0" presId="urn:microsoft.com/office/officeart/2005/8/layout/chevron2"/>
    <dgm:cxn modelId="{D7FCA1B8-C9C7-4219-A5D7-137F381FD64D}" type="presOf" srcId="{E4A7F104-563F-4CEF-BEF0-5C9E06846CBC}" destId="{1EECFA49-E099-49ED-B7B0-03C9F59B92D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099DFB6A-A229-48ED-AADB-0A3C7817F200}" type="presOf" srcId="{474E01CD-F9F2-47D5-9D2D-F4C63AEB8F65}" destId="{B1A82AB5-47EE-4BD1-87CB-05D65D7584D0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2922B7CF-0569-4D26-BC6D-03D06A875580}" type="presOf" srcId="{D97BF2C5-FB17-4B76-A402-D8BEAAD05F1E}" destId="{AE15F480-BDEE-418D-B930-0549AD3EECB1}" srcOrd="0" destOrd="0" presId="urn:microsoft.com/office/officeart/2005/8/layout/chevron2"/>
    <dgm:cxn modelId="{04F6561F-589C-48B8-857E-BB776D1FB538}" type="presOf" srcId="{A03C0B7C-1F71-4E32-B7FC-D66AF599A410}" destId="{9DEB7F40-556C-4390-B584-65C54E6AC046}" srcOrd="0" destOrd="0" presId="urn:microsoft.com/office/officeart/2005/8/layout/chevron2"/>
    <dgm:cxn modelId="{3E9246DC-51EE-4ACB-BB06-DEFDA125B76D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8F343DF3-4D69-45B7-AE68-2CB4F44877CE}" type="presParOf" srcId="{50D2D7DE-5A40-4F1C-9143-D112BE76AF74}" destId="{8D9A0064-2DE8-41EA-992F-1C7D4E5341D1}" srcOrd="0" destOrd="0" presId="urn:microsoft.com/office/officeart/2005/8/layout/chevron2"/>
    <dgm:cxn modelId="{FA1443A6-5089-4007-9C2D-23A751F30526}" type="presParOf" srcId="{8D9A0064-2DE8-41EA-992F-1C7D4E5341D1}" destId="{9DEB7F40-556C-4390-B584-65C54E6AC046}" srcOrd="0" destOrd="0" presId="urn:microsoft.com/office/officeart/2005/8/layout/chevron2"/>
    <dgm:cxn modelId="{0A97F5B2-1A92-4381-B893-BBE8EA2C76B5}" type="presParOf" srcId="{8D9A0064-2DE8-41EA-992F-1C7D4E5341D1}" destId="{1EECFA49-E099-49ED-B7B0-03C9F59B92DE}" srcOrd="1" destOrd="0" presId="urn:microsoft.com/office/officeart/2005/8/layout/chevron2"/>
    <dgm:cxn modelId="{C587E80B-D9EB-4FC2-95E4-BCBEB573346B}" type="presParOf" srcId="{50D2D7DE-5A40-4F1C-9143-D112BE76AF74}" destId="{F423717B-52BC-4D5E-ACD2-FC8FAA5AB549}" srcOrd="1" destOrd="0" presId="urn:microsoft.com/office/officeart/2005/8/layout/chevron2"/>
    <dgm:cxn modelId="{15417D6C-1B1F-4EAA-A072-685DD5AB01DF}" type="presParOf" srcId="{50D2D7DE-5A40-4F1C-9143-D112BE76AF74}" destId="{39A95DF5-04B0-43BD-9771-A90E5FE350DF}" srcOrd="2" destOrd="0" presId="urn:microsoft.com/office/officeart/2005/8/layout/chevron2"/>
    <dgm:cxn modelId="{91A8E6FB-7524-4D67-B58A-8ABAD79A63F1}" type="presParOf" srcId="{39A95DF5-04B0-43BD-9771-A90E5FE350DF}" destId="{420A8239-7AED-4AB0-908E-6E272669F6A9}" srcOrd="0" destOrd="0" presId="urn:microsoft.com/office/officeart/2005/8/layout/chevron2"/>
    <dgm:cxn modelId="{08C8C2E7-D8E2-4040-8FE5-88A08AED9791}" type="presParOf" srcId="{39A95DF5-04B0-43BD-9771-A90E5FE350DF}" destId="{8045056B-CD9B-4059-AB9C-86B8C49B6E62}" srcOrd="1" destOrd="0" presId="urn:microsoft.com/office/officeart/2005/8/layout/chevron2"/>
    <dgm:cxn modelId="{55812A8A-4CE8-49A9-882C-92ABBB07964A}" type="presParOf" srcId="{50D2D7DE-5A40-4F1C-9143-D112BE76AF74}" destId="{F0DE8A2F-67BE-4A33-8B04-C257AA172DDE}" srcOrd="3" destOrd="0" presId="urn:microsoft.com/office/officeart/2005/8/layout/chevron2"/>
    <dgm:cxn modelId="{FC31884C-9274-4CF5-8434-E502339D71FE}" type="presParOf" srcId="{50D2D7DE-5A40-4F1C-9143-D112BE76AF74}" destId="{F20D8B40-1DAF-4661-A31A-B5FF80B024BB}" srcOrd="4" destOrd="0" presId="urn:microsoft.com/office/officeart/2005/8/layout/chevron2"/>
    <dgm:cxn modelId="{8649CE3A-29EC-4013-8ED6-6B455B9BC78E}" type="presParOf" srcId="{F20D8B40-1DAF-4661-A31A-B5FF80B024BB}" destId="{AE15F480-BDEE-418D-B930-0549AD3EECB1}" srcOrd="0" destOrd="0" presId="urn:microsoft.com/office/officeart/2005/8/layout/chevron2"/>
    <dgm:cxn modelId="{DA6C8D01-8101-4DDB-8E61-9ECA40F15860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32600" y="235219"/>
          <a:ext cx="1550671" cy="10854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545353"/>
        <a:ext cx="1085470" cy="465201"/>
      </dsp:txXfrm>
    </dsp:sp>
    <dsp:sp modelId="{1EECFA49-E099-49ED-B7B0-03C9F59B92DE}">
      <dsp:nvSpPr>
        <dsp:cNvPr id="0" name=""/>
        <dsp:cNvSpPr/>
      </dsp:nvSpPr>
      <dsp:spPr>
        <a:xfrm rot="5400000">
          <a:off x="4982481" y="-3894391"/>
          <a:ext cx="1007936" cy="880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     с придаточными причины и 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следствия,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471" y="51822"/>
        <a:ext cx="8752755" cy="909530"/>
      </dsp:txXfrm>
    </dsp:sp>
    <dsp:sp modelId="{420A8239-7AED-4AB0-908E-6E272669F6A9}">
      <dsp:nvSpPr>
        <dsp:cNvPr id="0" name=""/>
        <dsp:cNvSpPr/>
      </dsp:nvSpPr>
      <dsp:spPr>
        <a:xfrm rot="5400000">
          <a:off x="-232600" y="1704440"/>
          <a:ext cx="1550671" cy="108547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2014574"/>
        <a:ext cx="1085470" cy="465201"/>
      </dsp:txXfrm>
    </dsp:sp>
    <dsp:sp modelId="{8045056B-CD9B-4059-AB9C-86B8C49B6E62}">
      <dsp:nvSpPr>
        <dsp:cNvPr id="0" name=""/>
        <dsp:cNvSpPr/>
      </dsp:nvSpPr>
      <dsp:spPr>
        <a:xfrm rot="5400000">
          <a:off x="4874561" y="-2425171"/>
          <a:ext cx="1223776" cy="880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потому что, так как,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благодаря тому что, из-за того что;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поэтому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470" y="1423660"/>
        <a:ext cx="8742218" cy="1104296"/>
      </dsp:txXfrm>
    </dsp:sp>
    <dsp:sp modelId="{AE15F480-BDEE-418D-B930-0549AD3EECB1}">
      <dsp:nvSpPr>
        <dsp:cNvPr id="0" name=""/>
        <dsp:cNvSpPr/>
      </dsp:nvSpPr>
      <dsp:spPr>
        <a:xfrm rot="5400000">
          <a:off x="-232600" y="3065740"/>
          <a:ext cx="1550671" cy="108547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375874"/>
        <a:ext cx="1085470" cy="465201"/>
      </dsp:txXfrm>
    </dsp:sp>
    <dsp:sp modelId="{B1A82AB5-47EE-4BD1-87CB-05D65D7584D0}">
      <dsp:nvSpPr>
        <dsp:cNvPr id="0" name=""/>
        <dsp:cNvSpPr/>
      </dsp:nvSpPr>
      <dsp:spPr>
        <a:xfrm rot="5400000">
          <a:off x="4982481" y="-1063870"/>
          <a:ext cx="1007936" cy="8801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строить сложные предложения. 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85471" y="2882343"/>
        <a:ext cx="8752755" cy="909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981116" y="-3931735"/>
          <a:ext cx="972460" cy="884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     с придаточными причины и 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следствия,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4" y="49589"/>
        <a:ext cx="8792692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981116" y="-2631029"/>
          <a:ext cx="972460" cy="884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союзах </a:t>
          </a:r>
          <a:r>
            <a:rPr lang="ru-RU" sz="2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потому что, так как, постольку; поэтому, так что, вследствие чего,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4" y="1350295"/>
        <a:ext cx="8792692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981116" y="-1330324"/>
          <a:ext cx="972460" cy="884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союзы. 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4" y="2651000"/>
        <a:ext cx="8792692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Сложные предложения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 придаточными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причины и </a:t>
            </a:r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следствия (1)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D:\Маме\Учительская деятельность\школа\учебник 11 класс\фото 11\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271" y="3465799"/>
            <a:ext cx="4371123" cy="3220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videouroki.net/videouroki/conspekty/rus9k/23-slozhnopodchiniennyie-priedlozhieniia-s-pridatochnymi-prichiny-tsieli-sliedstviia.files/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360" y="3842430"/>
            <a:ext cx="5781648" cy="30155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s://videouroki.net/videouroki/conspekty/rus9k/23-slozhnopodchiniennyie-priedlozhieniia-s-pridatochnymi-prichiny-tsieli-sliedstviia.files/image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57" y="278355"/>
            <a:ext cx="6398273" cy="34733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4"/>
          <a:srcRect l="49643"/>
          <a:stretch>
            <a:fillRect/>
          </a:stretch>
        </p:blipFill>
        <p:spPr bwMode="auto">
          <a:xfrm>
            <a:off x="6850184" y="1374886"/>
            <a:ext cx="1685109" cy="2376843"/>
          </a:xfrm>
          <a:prstGeom prst="rect">
            <a:avLst/>
          </a:prstGeom>
          <a:noFill/>
        </p:spPr>
      </p:pic>
      <p:pic>
        <p:nvPicPr>
          <p:cNvPr id="6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4"/>
          <a:srcRect r="45357"/>
          <a:stretch>
            <a:fillRect/>
          </a:stretch>
        </p:blipFill>
        <p:spPr bwMode="auto">
          <a:xfrm>
            <a:off x="1608814" y="4214371"/>
            <a:ext cx="1920240" cy="249606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811691" y="4214371"/>
            <a:ext cx="1412732" cy="2708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2732" y="224191"/>
            <a:ext cx="2886635" cy="95422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2023" y="701303"/>
            <a:ext cx="8803342" cy="58118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возникнуть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превратиться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загрязнение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ifloslanish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воздействие (влияние)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угроза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tahdid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окружающая среда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рациональный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aqlga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oqilona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необратимый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qaytarilmas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целенаправленный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благоприятный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qo‘lay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3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6515" y="2497831"/>
            <a:ext cx="1259070" cy="370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436" y="257550"/>
            <a:ext cx="10515600" cy="6434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8" y="900954"/>
            <a:ext cx="8229601" cy="5741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Экология как биологическая наука возникла во второй половине 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 века. В ХХ веке она превратилась в общественную науку,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это время воздействие человека на природу резко усилилось. Стремительное развитие научно-технического прогресса вызвало необратимые изменения в природе,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наше время угроза окружающей среде приняла глобальный характер. Индустриально развитые государства хотят сохранить свои природные богатства,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вывозят «грязную технологию» в другие регионы. Слабо развитые страны,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из-за того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нерационально используют природные ресурсы, сталкиваются с экологическими проблемами.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525435" y="1519517"/>
            <a:ext cx="1924668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525435" y="4858870"/>
            <a:ext cx="1924668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525435" y="2942972"/>
            <a:ext cx="3352800" cy="107721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из этого следует?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811691" y="4702629"/>
            <a:ext cx="1158056" cy="2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4447" y="252318"/>
            <a:ext cx="8157882" cy="6229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Населению необходимы экологические знания,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поскольку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человек не должен нарушать гармонию общества и природы, когда целенаправленно меняет окружающую среду.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Сегодня в разных уголках планеты растёт общественно-политическое движение против загрязнения окружающей среды,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так как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глобальное потепление климата, развитие технологии, неконтролируемый рост населения, промышленные обходы и бытовой мусор грозят катастрофой. Участники движения «зелёных» - видные учёные, молодёжь и те люди, которым дорога наша Земля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807823" y="524435"/>
            <a:ext cx="1924668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552329" y="2635623"/>
            <a:ext cx="1924668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:\Маме\Учительская деятельность\школа\учебник 11 класс\11 класс ЮЮ в печать\фото 11\16c-_1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5812" y="4208929"/>
            <a:ext cx="3916794" cy="264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934550" y="1109210"/>
            <a:ext cx="1158056" cy="2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ents group smiling and standing together. four people Students first  day of college. Cartoon illustrated vector isolated on white background. -  Buy this stock vector and explore similar vectors at Adobe Stock |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84" b="6119"/>
          <a:stretch/>
        </p:blipFill>
        <p:spPr bwMode="auto">
          <a:xfrm flipH="1">
            <a:off x="8621485" y="1651720"/>
            <a:ext cx="2235200" cy="47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udents group smiling and standing together. four people Students first  day of college. Cartoon illustrated vector isolated on white background. -  Buy this stock vector and explore similar vectors at Adobe Stock |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3" r="32631" b="6119"/>
          <a:stretch/>
        </p:blipFill>
        <p:spPr bwMode="auto">
          <a:xfrm flipH="1">
            <a:off x="1774356" y="1525170"/>
            <a:ext cx="1183996" cy="43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2584731" y="376519"/>
            <a:ext cx="4450976" cy="1694328"/>
          </a:xfrm>
          <a:prstGeom prst="wedgeRoundRectCallout">
            <a:avLst>
              <a:gd name="adj1" fmla="val -40773"/>
              <a:gd name="adj2" fmla="val 712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Почему экология превратилась в общественную науку? </a:t>
            </a:r>
          </a:p>
          <a:p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3939988" y="2289861"/>
            <a:ext cx="4450976" cy="1694328"/>
          </a:xfrm>
          <a:prstGeom prst="wedgeRoundRectCallout">
            <a:avLst>
              <a:gd name="adj1" fmla="val 56508"/>
              <a:gd name="adj2" fmla="val -287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ХХ веке воздействие человека на природу резко усилилось.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85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4" t="46133" r="2646" b="9531"/>
          <a:stretch/>
        </p:blipFill>
        <p:spPr bwMode="auto">
          <a:xfrm>
            <a:off x="8518356" y="1738075"/>
            <a:ext cx="2406317" cy="45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47167" r="37380" b="10335"/>
          <a:stretch/>
        </p:blipFill>
        <p:spPr bwMode="auto">
          <a:xfrm flipH="1">
            <a:off x="1700462" y="2070847"/>
            <a:ext cx="1669247" cy="43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2584731" y="376519"/>
            <a:ext cx="4450976" cy="1694328"/>
          </a:xfrm>
          <a:prstGeom prst="wedgeRoundRectCallout">
            <a:avLst>
              <a:gd name="adj1" fmla="val -40773"/>
              <a:gd name="adj2" fmla="val 712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з-за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того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нерационально используют природные ресурсы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4469378" y="2342852"/>
            <a:ext cx="4450976" cy="1694328"/>
          </a:xfrm>
          <a:prstGeom prst="wedgeRoundRectCallout">
            <a:avLst>
              <a:gd name="adj1" fmla="val 56508"/>
              <a:gd name="adj2" fmla="val -287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многие страны сталкиваются с экологическими проблемами?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6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6" t="1149" r="59889" b="51192"/>
          <a:stretch/>
        </p:blipFill>
        <p:spPr bwMode="auto">
          <a:xfrm>
            <a:off x="1076082" y="1985651"/>
            <a:ext cx="2886318" cy="46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6" t="47550" r="62732" b="9843"/>
          <a:stretch/>
        </p:blipFill>
        <p:spPr bwMode="auto">
          <a:xfrm flipH="1">
            <a:off x="8529167" y="2259793"/>
            <a:ext cx="2835519" cy="43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2584731" y="376519"/>
            <a:ext cx="4450976" cy="1694328"/>
          </a:xfrm>
          <a:prstGeom prst="wedgeRoundRectCallout">
            <a:avLst>
              <a:gd name="adj1" fmla="val -40773"/>
              <a:gd name="adj2" fmla="val 712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планете растет экологическое движение «зелёных»?</a:t>
            </a:r>
          </a:p>
          <a:p>
            <a:pPr marL="0" indent="0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3939988" y="2289860"/>
            <a:ext cx="4450976" cy="2674025"/>
          </a:xfrm>
          <a:prstGeom prst="wedgeRoundRectCallout">
            <a:avLst>
              <a:gd name="adj1" fmla="val 60747"/>
              <a:gd name="adj2" fmla="val -2659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глобальное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потепление климата, развитие технологии, неконтролируемый рост населения, промышленные обходы и бытовой мусор грозят катастрофой.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6259286" cy="812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1" y="4038024"/>
            <a:ext cx="7910285" cy="2819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украинский поэт и художник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Т.Г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Шевченко оказался в Средней Азии, … его отправили солдатом в далёкую пустыню.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украинский поэт и художник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Т.Г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Шевченко оказался в Средней Азии,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того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отправили солдатом в далёкую пустыню.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972" y="1016002"/>
            <a:ext cx="8911771" cy="1349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Укажите благоприятную или неблагоприятную причину событий, вставив в предложения союзы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того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фото 11\Укрілення_Раїм_Вигляд_із_верфі_на_Сирдар'ї.jpg"/>
          <p:cNvPicPr/>
          <p:nvPr/>
        </p:nvPicPr>
        <p:blipFill>
          <a:blip r:embed="rId2" cstate="print"/>
          <a:srcRect l="2349" t="1328" r="1054" b="10870"/>
          <a:stretch>
            <a:fillRect/>
          </a:stretch>
        </p:blipFill>
        <p:spPr bwMode="auto">
          <a:xfrm>
            <a:off x="8298233" y="3908769"/>
            <a:ext cx="3893767" cy="294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304801" y="2731629"/>
            <a:ext cx="400607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лагодаря тому что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860317" y="2688195"/>
            <a:ext cx="278249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з-за того что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670" y="2010009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4769" y="1780700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Тарас Шевченко и исламская цивилизация | Ислам в Укра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25" y="195213"/>
            <a:ext cx="2740341" cy="36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848889" y="1823243"/>
            <a:ext cx="1158056" cy="22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2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1886" y="1188720"/>
            <a:ext cx="6688183" cy="498824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Он побывал на Арале,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его пригласили в научную экспедицию.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Мы можем увидеть живописные берега и острова Аральского моря,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Т.Г. Шевченко зарисовал их много лет назад.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Мир надеется на решение экологических проблем,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создан Международный фонд спасения Арала.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фото 11\Укрілення_Раїм_Вигляд_із_верфі_на_Сирдар'ї.jpg"/>
          <p:cNvPicPr/>
          <p:nvPr/>
        </p:nvPicPr>
        <p:blipFill>
          <a:blip r:embed="rId2" cstate="print"/>
          <a:srcRect l="2349" t="1328" r="1054" b="10870"/>
          <a:stretch>
            <a:fillRect/>
          </a:stretch>
        </p:blipFill>
        <p:spPr bwMode="auto">
          <a:xfrm>
            <a:off x="7373258" y="3190877"/>
            <a:ext cx="4464322" cy="35030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373258" y="856344"/>
            <a:ext cx="1158056" cy="2220191"/>
          </a:xfrm>
          <a:prstGeom prst="rect">
            <a:avLst/>
          </a:prstGeom>
        </p:spPr>
      </p:pic>
      <p:pic>
        <p:nvPicPr>
          <p:cNvPr id="7170" name="Picture 2" descr="Тарас Шевченко — биография Тараса Шевченко, подробно кто он такой, самые  известные картины художника, периоды и суть творчества, портрет живописц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89" y="202844"/>
            <a:ext cx="2264411" cy="28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57" y="1344839"/>
            <a:ext cx="6818812" cy="26285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Арал начал высыхать,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того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вода рек использовалась для полива.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Климат в районе Арала стал более засушливым,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того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уровень моря понизился.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aras Shevchenko 1859 (zoo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6329" y="0"/>
            <a:ext cx="2381250" cy="319087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842" name="Picture 2" descr="https://upload.wikimedia.org/wikipedia/commons/thumb/8/8d/Kos-aral.jpg/250px-Kos-a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253" y="3190876"/>
            <a:ext cx="5070151" cy="35491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4033520" y="4136572"/>
            <a:ext cx="1158056" cy="2220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90661029"/>
              </p:ext>
            </p:extLst>
          </p:nvPr>
        </p:nvGraphicFramePr>
        <p:xfrm>
          <a:off x="587829" y="1463040"/>
          <a:ext cx="9887429" cy="438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399" y="304801"/>
            <a:ext cx="11524343" cy="268659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Составные союзы 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что, оттого что, из-за того что, в связи с тем что, ввиду того что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целиком входить в придаточное предложение. </a:t>
            </a:r>
          </a:p>
          <a:p>
            <a:pPr marL="0" lv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этого требует логическое ударение или есть частицы 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только, именно, особенно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союз разделяется.</a:t>
            </a:r>
          </a:p>
          <a:p>
            <a:pPr marL="0" lv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Указательное слово в главном предложении требует обязательного придаточного.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399" y="3326675"/>
            <a:ext cx="11229519" cy="2928984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А. Современные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бурно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этого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[  ], 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…). - Современные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бурно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Этого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Б. Современные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бурно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этого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[…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], (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1158491" y="2930189"/>
            <a:ext cx="1158056" cy="22201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914" y="1248230"/>
            <a:ext cx="11019972" cy="1494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предложения выразительно. Обратите внимание на выделенные слова. Где должна быть запятая? Запишите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и составьте их схемы.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914" y="3132819"/>
            <a:ext cx="10805886" cy="348342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возникают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не думают о будущем.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Аральское море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высохло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потому что нерационально использовались водные ресурсы.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995901" y="1995715"/>
            <a:ext cx="779779" cy="1494970"/>
          </a:xfrm>
          <a:prstGeom prst="rect">
            <a:avLst/>
          </a:prstGeom>
        </p:spPr>
      </p:pic>
      <p:sp>
        <p:nvSpPr>
          <p:cNvPr id="6" name="Блок-схема: сортировка 5"/>
          <p:cNvSpPr/>
          <p:nvPr/>
        </p:nvSpPr>
        <p:spPr>
          <a:xfrm>
            <a:off x="9203695" y="2743200"/>
            <a:ext cx="275772" cy="66039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ртировка 6"/>
          <p:cNvSpPr/>
          <p:nvPr/>
        </p:nvSpPr>
        <p:spPr>
          <a:xfrm>
            <a:off x="4624438" y="4214134"/>
            <a:ext cx="275772" cy="66039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5823044" y="3626304"/>
            <a:ext cx="779779" cy="14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: Shap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39AFB30-4EDF-402A-B4A2-29A7E3E50AC2}"/>
              </a:ext>
            </a:extLst>
          </p:cNvPr>
          <p:cNvSpPr/>
          <p:nvPr/>
        </p:nvSpPr>
        <p:spPr>
          <a:xfrm>
            <a:off x="290286" y="2170105"/>
            <a:ext cx="5152551" cy="4254023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514" y="2461808"/>
            <a:ext cx="2293257" cy="1972212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№ 3 </a:t>
            </a:r>
          </a:p>
          <a:p>
            <a:pPr marL="0" indent="0" algn="ctr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образцу . </a:t>
            </a:r>
          </a:p>
        </p:txBody>
      </p:sp>
      <p:grpSp>
        <p:nvGrpSpPr>
          <p:cNvPr id="143" name="Group 4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5A70E27-90B0-492D-8636-8830DB15B049}"/>
              </a:ext>
            </a:extLst>
          </p:cNvPr>
          <p:cNvGrpSpPr/>
          <p:nvPr/>
        </p:nvGrpSpPr>
        <p:grpSpPr>
          <a:xfrm>
            <a:off x="5215177" y="2878346"/>
            <a:ext cx="4630021" cy="2106933"/>
            <a:chOff x="6223779" y="3733800"/>
            <a:chExt cx="3015807" cy="1372371"/>
          </a:xfrm>
        </p:grpSpPr>
        <p:sp>
          <p:nvSpPr>
            <p:cNvPr id="144" name="Freeform: Shape 3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49BAA9B-C470-426F-9829-9482705EA57C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: Shape 3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5147BD9-EFFD-4F5C-A784-8D3BBB3061EF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: Shape 3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03B6BFF-2171-4881-A56A-1AAE690E598C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: Shape 3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46A03F0-300A-45BA-9CE7-1C141656040B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: Shap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E781D4E-3874-4096-96AD-3DD12019DEF1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C1C5B5F-4A01-4583-9637-4578A292F5C1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2" name="Graphic 1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4C1EFB-F4B2-4AA0-B35A-FFF7BA431087}"/>
              </a:ext>
            </a:extLst>
          </p:cNvPr>
          <p:cNvGrpSpPr/>
          <p:nvPr/>
        </p:nvGrpSpPr>
        <p:grpSpPr>
          <a:xfrm>
            <a:off x="8372783" y="1393372"/>
            <a:ext cx="3552094" cy="5221049"/>
            <a:chOff x="3032699" y="3041888"/>
            <a:chExt cx="3407256" cy="3815055"/>
          </a:xfrm>
          <a:solidFill>
            <a:srgbClr val="92D050"/>
          </a:solidFill>
        </p:grpSpPr>
        <p:sp>
          <p:nvSpPr>
            <p:cNvPr id="83" name="Freeform: Shape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: Shap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: Shap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: Shape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: Shap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: Shape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: Shap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: Shap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: Shap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: Shap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: Shape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: Shap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: Shape 1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: Shap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: Shape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: Shape 1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: Shape 1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: Shape 2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: Shape 2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: Shape 2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: Shape 2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: Shape 2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: Shape 2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: Shape 2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: Shape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: Shape 2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: Shape 2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: Shape 3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: Shape 3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: Shape 3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: Shape 3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: Shape 3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: Shape 3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: Shape 3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: Shape 3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: Shape 3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: Shape 3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: Shape 4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: Shape 4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: Shape 4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: Shape 4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: Shape 4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: Shape 4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: Shape 4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: Shape 4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: Shape 4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: Shape 4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: Shape 5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: Shape 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: Shape 5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: Shape 5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: Shape 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: Shape 5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: Shape 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: Shape 5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: Shape 5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: Shape 5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: Shape 6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: Shape 6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51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Сложные предложения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 придаточными </a:t>
            </a:r>
          </a:p>
          <a:p>
            <a:pPr marL="12700"/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причины и </a:t>
            </a:r>
            <a:r>
              <a:rPr lang="ru-RU" sz="4000" b="1" spc="-10" dirty="0" smtClean="0">
                <a:solidFill>
                  <a:srgbClr val="2365C7"/>
                </a:solidFill>
                <a:latin typeface="Arial"/>
                <a:cs typeface="Arial"/>
              </a:rPr>
              <a:t>следствия (2)</a:t>
            </a: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D:\Маме\Учительская деятельность\школа\учебник 11 класс\фото 11\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271" y="3465799"/>
            <a:ext cx="4371123" cy="3220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2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2967343"/>
              </p:ext>
            </p:extLst>
          </p:nvPr>
        </p:nvGraphicFramePr>
        <p:xfrm>
          <a:off x="587829" y="1463040"/>
          <a:ext cx="9887429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34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914" y="1248230"/>
            <a:ext cx="11019972" cy="1494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предложения выразительно. Обратите внимание на выделенные слова. Где должна быть запятая? Запишите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и составьте их схемы.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914" y="3132819"/>
            <a:ext cx="10805886" cy="348342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возникают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не думают о будущем.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Аральское море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высохло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потому что нерационально использовались водные ресурсы.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995901" y="1995715"/>
            <a:ext cx="779779" cy="1494970"/>
          </a:xfrm>
          <a:prstGeom prst="rect">
            <a:avLst/>
          </a:prstGeom>
        </p:spPr>
      </p:pic>
      <p:sp>
        <p:nvSpPr>
          <p:cNvPr id="6" name="Блок-схема: сортировка 5"/>
          <p:cNvSpPr/>
          <p:nvPr/>
        </p:nvSpPr>
        <p:spPr>
          <a:xfrm>
            <a:off x="9203695" y="2743200"/>
            <a:ext cx="275772" cy="66039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ртировка 6"/>
          <p:cNvSpPr/>
          <p:nvPr/>
        </p:nvSpPr>
        <p:spPr>
          <a:xfrm>
            <a:off x="4624438" y="4214134"/>
            <a:ext cx="275772" cy="660399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5823044" y="3626304"/>
            <a:ext cx="779779" cy="14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48" y="187238"/>
            <a:ext cx="7330440" cy="88890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154" y="1076148"/>
            <a:ext cx="9104554" cy="558219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Экологические проблемы возникают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люди не думают о будущем.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Аральское море высохло, потому что нерационально использовались водные ресурсы.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Засоление почвы происходит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того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высыхает Арал.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В крупных городах воздух очень грязный, вследствие того что химические предприятия выбрасывают в воздух много токсичных веществ.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раз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промышленные отходы более токсичны, они опаснее бытовых.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Уровень воды Северного Арала немного повысился, оттого что построена большая дамба.</a:t>
            </a:r>
          </a:p>
          <a:p>
            <a:endParaRPr lang="ru-RU" dirty="0"/>
          </a:p>
        </p:txBody>
      </p:sp>
      <p:pic>
        <p:nvPicPr>
          <p:cNvPr id="4" name="Рисунок 3" descr="C:\Users\Маманя\AppData\Local\Microsoft\Windows\Temporary Internet Files\Content.Word\boats-aral-s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1823" y="187238"/>
            <a:ext cx="2938738" cy="18373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770798" y="2783811"/>
            <a:ext cx="1686095" cy="32325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232" y="311587"/>
            <a:ext cx="10826931" cy="284847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Сложное предложение с придаточным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менить на сложное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предложением с придаточным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При этом зависимая часть становится главной, заменяется союз.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беречь окружающую среду,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природа не прощает ошибок. – Природа не прощает ошибок,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надо беречь окружающую среду.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8887370"/>
              </p:ext>
            </p:extLst>
          </p:nvPr>
        </p:nvGraphicFramePr>
        <p:xfrm>
          <a:off x="2126946" y="3264401"/>
          <a:ext cx="7531502" cy="3364999"/>
        </p:xfrm>
        <a:graphic>
          <a:graphicData uri="http://schemas.openxmlformats.org/drawingml/2006/table">
            <a:tbl>
              <a:tblPr/>
              <a:tblGrid>
                <a:gridCol w="4008833"/>
                <a:gridCol w="3522669"/>
              </a:tblGrid>
              <a:tr h="4636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союзы причины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союзы следствия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013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потому что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так как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благодаря тому что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вследствие того что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связи с тем что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результате того что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поэтому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так что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благодаря этому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вследствие этого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связи с этим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8760" algn="l"/>
                        </a:tabLst>
                      </a:pPr>
                      <a:r>
                        <a:rPr lang="ru-RU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результате этого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053188" y="3562656"/>
            <a:ext cx="1565072" cy="30005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769"/>
          </a:xfrm>
        </p:spPr>
        <p:txBody>
          <a:bodyPr/>
          <a:lstStyle/>
          <a:p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070" y="1169894"/>
            <a:ext cx="10824883" cy="135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пары предложений. В каком из них заключается причина действия, а в каком - следствие? Составьте из них сложные предложения с придаточными причины и следствия.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095" y="2675964"/>
            <a:ext cx="9453282" cy="41820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страны нерационально используют природные ресурсы. У них возникают экологические проблемы.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страны нерационально используют природные ресурсы,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них возникают экологические проблемы.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многие страны нерационально используют природные ресурсы, у них возникают экологические проблемы.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049870" y="4354913"/>
            <a:ext cx="2850777" cy="101566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из этого следует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512924" y="5821900"/>
            <a:ext cx="1924668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765882" y="1613523"/>
            <a:ext cx="1565072" cy="30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7" y="244102"/>
            <a:ext cx="4204447" cy="8047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095" y="1290918"/>
            <a:ext cx="9453282" cy="5567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некоторых областях снабжать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население чистой питьевой водой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трудно. Люди заботятся об очистке рек.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некоторых областях снабжать население чистой питьевой водой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трудно, люди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заботятся об очистке рек.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некоторых областях снабжать население чистой питьевой водой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люди заботятся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очистке рек.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aphic 20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743CF1-17A9-4D00-956B-C430BA83BEA8}"/>
              </a:ext>
            </a:extLst>
          </p:cNvPr>
          <p:cNvGrpSpPr/>
          <p:nvPr/>
        </p:nvGrpSpPr>
        <p:grpSpPr>
          <a:xfrm>
            <a:off x="9332259" y="2608729"/>
            <a:ext cx="2859741" cy="3750664"/>
            <a:chOff x="3134362" y="287"/>
            <a:chExt cx="5918491" cy="6850378"/>
          </a:xfrm>
        </p:grpSpPr>
        <p:sp>
          <p:nvSpPr>
            <p:cNvPr id="7" name="Freeform: Shape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546415A-AFCA-4692-9F87-D99383C4183A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B688A0A-2DF9-41C3-BE96-ED742C5BD0B7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rgbClr val="00B0F0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D998624-EAAE-4087-A483-49A7791BD082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0FF3889-04B1-4403-9739-F017866615B9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B1CBA5B-FE75-4B60-8116-42FB0D3D9FD5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E399EE2-A836-4F8F-887B-6BB5B684C10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rgbClr val="00B0F0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9F5F2F1-FBCF-42E7-83DD-AC491C5C75B3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96BAF53-CD64-40E2-83A6-7048F0A1CBF7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04C1953-A0B9-41D3-8A7F-D8498F1AF085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65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урналисты новостей на экране телевизора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2BADAB"/>
              </a:clrFrom>
              <a:clrTo>
                <a:srgbClr val="2BAD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/>
          <a:stretch/>
        </p:blipFill>
        <p:spPr bwMode="auto">
          <a:xfrm>
            <a:off x="3033728" y="470648"/>
            <a:ext cx="6254267" cy="56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023" y="1381872"/>
            <a:ext cx="3074894" cy="1334434"/>
          </a:xfrm>
          <a:prstGeom prst="wedgeRoundRectCallout">
            <a:avLst>
              <a:gd name="adj1" fmla="val 87622"/>
              <a:gd name="adj2" fmla="val 171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Приближается экологическая катастрофа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0283" y="954741"/>
            <a:ext cx="3694578" cy="1909483"/>
          </a:xfrm>
          <a:prstGeom prst="wedgeRoundRectCallout">
            <a:avLst>
              <a:gd name="adj1" fmla="val -67785"/>
              <a:gd name="adj2" fmla="val 111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так случилось?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последствия нас ждут?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812" y="5595192"/>
            <a:ext cx="10139082" cy="695265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ричина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следствие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oqibat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25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7" y="244102"/>
            <a:ext cx="4204447" cy="8047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095" y="1290918"/>
            <a:ext cx="9453282" cy="55670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Районы добычи нефти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сложные экологические регионы.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Устаревшие трубопроводы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приводят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утечкам газа и нефти.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добычи нефти – наиболее сложные экологические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регионы,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устаревшие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трубопроводы приводят к утечкам газа и нефти.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Устаревшие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трубопроводы приводят к утечкам газа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добычи нефти – наиболее сложные экологические регионы.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9816353" y="42358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Group 4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DB01E6-578A-462F-BF32-C2C3AA7DEEA1}"/>
              </a:ext>
            </a:extLst>
          </p:cNvPr>
          <p:cNvGrpSpPr/>
          <p:nvPr/>
        </p:nvGrpSpPr>
        <p:grpSpPr>
          <a:xfrm>
            <a:off x="9439835" y="441342"/>
            <a:ext cx="2487706" cy="29338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6" name="Freeform: Shape 4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Graphic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741699" y="3738281"/>
            <a:ext cx="1185842" cy="22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57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894" y="1220508"/>
            <a:ext cx="10515600" cy="102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предложения, обозначающие причину действия, на предложения, выражающие следствие, по образцу.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894" y="2245661"/>
            <a:ext cx="10515600" cy="461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 не строят экологически вредные заводы,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граждане заботятся об окружающей среде.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заботятся об окружающей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развитые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 не строят экологически вредные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36375" y="3241393"/>
            <a:ext cx="8068235" cy="69526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следствие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         причина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940114" y="5345594"/>
            <a:ext cx="2850777" cy="101566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из этого следует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74657" y="2605608"/>
            <a:ext cx="1565072" cy="3000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505792"/>
            <a:ext cx="7525871" cy="69526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ричина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98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894" y="1220508"/>
            <a:ext cx="10515600" cy="102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предложения, обозначающие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причину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действия, на предложения, выражающие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894" y="2245661"/>
            <a:ext cx="9005047" cy="461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Молодёжь участвует в движении «зелёных»,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так как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юношам и девушкам дорога наша планета.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Глобальное потепление опасно,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 связи с тем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оно вызывает природные катастрофы.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Человек не должен нарушать гармонию в природе,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поскольку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нарушение экологического баланса очень опасно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Динозавры погибли,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произошла экологическая катастрофа.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754103" y="2245660"/>
            <a:ext cx="1924668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очему?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EA73B4B-D419-4FA6-ADBE-74A8AFEF1859}"/>
              </a:ext>
            </a:extLst>
          </p:cNvPr>
          <p:cNvGrpSpPr/>
          <p:nvPr/>
        </p:nvGrpSpPr>
        <p:grpSpPr>
          <a:xfrm>
            <a:off x="9280024" y="3605393"/>
            <a:ext cx="2398747" cy="2793823"/>
            <a:chOff x="4743450" y="1335205"/>
            <a:chExt cx="3240592" cy="3774323"/>
          </a:xfrm>
          <a:solidFill>
            <a:schemeClr val="tx1"/>
          </a:solidFill>
        </p:grpSpPr>
        <p:sp>
          <p:nvSpPr>
            <p:cNvPr id="7" name="Freeform: Shape 26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E5B2E93-9494-45B2-80DA-9107F836A791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Freeform: Shape 26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AB2999-4A77-4DAF-BC23-E39EEDBA82D4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Freeform: Shape 26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7EDDE78-78F9-41A1-B83E-D59E1909B5E7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: Shape 26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398FF5F-2F67-408B-82B9-3E42E24B3E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Freeform: Shape 27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FD0E6E-BC73-4446-B0D1-EE2C6EC00EEA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27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943B9D3-8475-4091-AE46-97E9A45741D6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Freeform: Shape 27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739A85C-8B6A-498E-8533-7A08FA028003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: Shape 27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7FDF06D-5634-4A04-9ADC-9FA5D6A7C814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27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1CFBA38-BBC4-45D4-8227-4D3F264D9507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27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E11B936-D055-4C8E-9523-407F5A83DF4A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27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D26181D-7896-4DCC-9ED6-A75D61DA0C7D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29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74DF3FF-4092-4F68-A048-1F5C6A07F961}"/>
              </a:ext>
            </a:extLst>
          </p:cNvPr>
          <p:cNvGrpSpPr/>
          <p:nvPr/>
        </p:nvGrpSpPr>
        <p:grpSpPr>
          <a:xfrm rot="19020586">
            <a:off x="9824499" y="406700"/>
            <a:ext cx="1716166" cy="1333913"/>
            <a:chOff x="5965315" y="2561066"/>
            <a:chExt cx="3777364" cy="2936009"/>
          </a:xfrm>
          <a:solidFill>
            <a:schemeClr val="accent6">
              <a:lumMod val="75000"/>
            </a:schemeClr>
          </a:solidFill>
        </p:grpSpPr>
        <p:grpSp>
          <p:nvGrpSpPr>
            <p:cNvPr id="19" name="Group 29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0EA97A9-097C-4D24-8D47-6B9B4FD3745B}"/>
                </a:ext>
              </a:extLst>
            </p:cNvPr>
            <p:cNvGrpSpPr/>
            <p:nvPr/>
          </p:nvGrpSpPr>
          <p:grpSpPr>
            <a:xfrm rot="5200220" flipH="1">
              <a:off x="6483193" y="2237589"/>
              <a:ext cx="2741608" cy="3777364"/>
              <a:chOff x="10544040" y="571910"/>
              <a:chExt cx="1744339" cy="2403337"/>
            </a:xfrm>
            <a:grpFill/>
          </p:grpSpPr>
          <p:sp>
            <p:nvSpPr>
              <p:cNvPr id="23" name="Freeform: Shape 29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847D3BA-97CC-49FD-BD90-262DF6915E03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9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64B3983-688E-4BD4-99A0-2E35307875A1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9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7DA1322-58E4-4E9C-BF6D-CE787AC02EBB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30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54C2A79-AAC1-40EA-AEC5-AED148F61D2E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0" name="Group 29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C6A0E0D-7F44-4499-AA60-2A84AC8D2561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  <a:grpFill/>
          </p:grpSpPr>
          <p:sp>
            <p:nvSpPr>
              <p:cNvPr id="21" name="Freeform: Shape 29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3F129B8-95E3-4C90-B0BC-CC0647F9F0CB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9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8114FE5-DD54-4D3E-9B18-FEF6D3D16217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242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364" y="1307439"/>
            <a:ext cx="9167950" cy="490986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Юношам и девушкам дорога наша планета,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молодёжь участвует в движении «зелёных».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Глобальное потепление вызывает природные катастрофы,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оно опасно.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Нарушение экологического баланса очень опасно,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не должен нарушать гармонию в природе.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Произошла экологическая катастрофа,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динозавры погибли.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684619" y="181923"/>
            <a:ext cx="2850777" cy="101566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из этого следует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28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9E001F5-85B7-4F35-B25D-DFF6CAAAAD76}"/>
              </a:ext>
            </a:extLst>
          </p:cNvPr>
          <p:cNvGrpSpPr/>
          <p:nvPr/>
        </p:nvGrpSpPr>
        <p:grpSpPr>
          <a:xfrm>
            <a:off x="9710314" y="1380789"/>
            <a:ext cx="2036454" cy="1463807"/>
            <a:chOff x="4402904" y="822061"/>
            <a:chExt cx="3952766" cy="2841256"/>
          </a:xfrm>
        </p:grpSpPr>
        <p:grpSp>
          <p:nvGrpSpPr>
            <p:cNvPr id="7" name="Group 27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14" name="Freeform: Shape 27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5" name="Freeform: Shape 27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8" name="Freeform: Shape 28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Block Arc 28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aphic 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1A2817E-E62F-48F4-8287-D3C04BB1B109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11" name="Freeform: Shape 28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AAA2EDC-031B-4E99-9CFF-5E888635290E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solidFill>
                <a:srgbClr val="00B050"/>
              </a:solidFill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" name="Freeform: Shape 28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83C091A-1E4D-4661-8F56-E000713877CB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: Shape 28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8C1AEF8-237B-4279-9D54-CE5D8376DFF5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102"/>
            <a:ext cx="4123765" cy="777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6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5012" y="995083"/>
            <a:ext cx="9762564" cy="111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вопросы, употребляя сложные предложения с придаточными причины и следствия.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199" y="2138082"/>
            <a:ext cx="10430435" cy="357691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нужно охранять и восстанавливать окружающую среду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чего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угрозы окружающей среде принимают глобальный характер?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нельзя нарушать законы экологии?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экологическое образование очень важно для населения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0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ents group smiling and standing together. four people Students first  day of college. Cartoon illustrated vector isolated on white background. -  Buy this stock vector and explore similar vectors at Adobe Stock |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84" b="6119"/>
          <a:stretch/>
        </p:blipFill>
        <p:spPr bwMode="auto">
          <a:xfrm flipH="1">
            <a:off x="8809743" y="1786191"/>
            <a:ext cx="2235200" cy="47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udents group smiling and standing together. four people Students first  day of college. Cartoon illustrated vector isolated on white background. -  Buy this stock vector and explore similar vectors at Adobe Stock |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3" r="32631" b="6119"/>
          <a:stretch/>
        </p:blipFill>
        <p:spPr bwMode="auto">
          <a:xfrm flipH="1">
            <a:off x="1021335" y="2133307"/>
            <a:ext cx="1183996" cy="43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2354209" y="1442697"/>
            <a:ext cx="4974437" cy="1694328"/>
          </a:xfrm>
          <a:prstGeom prst="wedgeRoundRectCallout">
            <a:avLst>
              <a:gd name="adj1" fmla="val -49153"/>
              <a:gd name="adj2" fmla="val 7361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иначе произойдет экологическая катастрофа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061011" y="3271496"/>
            <a:ext cx="4450976" cy="3095843"/>
          </a:xfrm>
          <a:prstGeom prst="wedgeRoundRectCallout">
            <a:avLst>
              <a:gd name="adj1" fmla="val 54695"/>
              <a:gd name="adj2" fmla="val -6221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Мы хотим жить в экологически благоприятных условиях,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охранять и восстанавливать окружающую среду.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3640" y="379798"/>
            <a:ext cx="11568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нужно охранять и восстанавливать окружающую среду?</a:t>
            </a:r>
          </a:p>
        </p:txBody>
      </p:sp>
    </p:spTree>
    <p:extLst>
      <p:ext uri="{BB962C8B-B14F-4D97-AF65-F5344CB8AC3E}">
        <p14:creationId xmlns:p14="http://schemas.microsoft.com/office/powerpoint/2010/main" val="3031199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4" t="46133" r="2646" b="9531"/>
          <a:stretch/>
        </p:blipFill>
        <p:spPr bwMode="auto">
          <a:xfrm>
            <a:off x="9043499" y="2045746"/>
            <a:ext cx="2406317" cy="45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47167" r="37380" b="10335"/>
          <a:stretch/>
        </p:blipFill>
        <p:spPr bwMode="auto">
          <a:xfrm flipH="1">
            <a:off x="866745" y="2070847"/>
            <a:ext cx="1669247" cy="43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2293781" y="1639366"/>
            <a:ext cx="4631453" cy="1694328"/>
          </a:xfrm>
          <a:prstGeom prst="wedgeRoundRectCallout">
            <a:avLst>
              <a:gd name="adj1" fmla="val -40773"/>
              <a:gd name="adj2" fmla="val 712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з-за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того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многие страны нерационально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используют природные ресурсы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4263774" y="3665170"/>
            <a:ext cx="4631805" cy="2978786"/>
          </a:xfrm>
          <a:prstGeom prst="wedgeRoundRectCallout">
            <a:avLst>
              <a:gd name="adj1" fmla="val 63765"/>
              <a:gd name="adj2" fmla="val -7814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страны нерационально используют природные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поэтому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угрозы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окружающей среде принимают глобальный характер?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1517" y="429870"/>
            <a:ext cx="8072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Из-за чего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угрозы окружающей среде принимают глобальный характер? </a:t>
            </a:r>
          </a:p>
        </p:txBody>
      </p:sp>
    </p:spTree>
    <p:extLst>
      <p:ext uri="{BB962C8B-B14F-4D97-AF65-F5344CB8AC3E}">
        <p14:creationId xmlns:p14="http://schemas.microsoft.com/office/powerpoint/2010/main" val="4184938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6" t="1149" r="59889" b="51192"/>
          <a:stretch/>
        </p:blipFill>
        <p:spPr bwMode="auto">
          <a:xfrm>
            <a:off x="202023" y="1985651"/>
            <a:ext cx="2886318" cy="46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lege students university studying student Vector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6" t="47550" r="62732" b="9843"/>
          <a:stretch/>
        </p:blipFill>
        <p:spPr bwMode="auto">
          <a:xfrm flipH="1">
            <a:off x="9161178" y="2122721"/>
            <a:ext cx="2835519" cy="43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3482367" y="1261461"/>
            <a:ext cx="4518633" cy="1694328"/>
          </a:xfrm>
          <a:prstGeom prst="wedgeRoundRectCallout">
            <a:avLst>
              <a:gd name="adj1" fmla="val -75294"/>
              <a:gd name="adj2" fmla="val 442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это приведёт к экологической катастрофе.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4143197" y="3450140"/>
            <a:ext cx="4450976" cy="2674025"/>
          </a:xfrm>
          <a:prstGeom prst="wedgeRoundRectCallout">
            <a:avLst>
              <a:gd name="adj1" fmla="val 64372"/>
              <a:gd name="adj2" fmla="val -4369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арушени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 законов экологии ведет к экологической катастрофе,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их нужно соблюдать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906" y="491066"/>
            <a:ext cx="8035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нельзя нарушать законы экологии? </a:t>
            </a:r>
          </a:p>
        </p:txBody>
      </p:sp>
    </p:spTree>
    <p:extLst>
      <p:ext uri="{BB962C8B-B14F-4D97-AF65-F5344CB8AC3E}">
        <p14:creationId xmlns:p14="http://schemas.microsoft.com/office/powerpoint/2010/main" val="1012525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89322" y="1363813"/>
            <a:ext cx="8210133" cy="487562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Обязательная экологическая экспертиза новых проектов поможет решить экологические проблемы.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Развитые страны сталкиваются с экологическими проблемами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 того, что нерационально используют природные ресурсы.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Промышленные отходы и бытовой мусор грозят миру экологической катастрофой.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Экологические проблемы начинаются с неправильного поведения одного человека.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2681663"/>
            <a:ext cx="942657" cy="3168320"/>
          </a:xfrm>
          <a:prstGeom prst="rect">
            <a:avLst/>
          </a:prstGeom>
          <a:noFill/>
        </p:spPr>
      </p:pic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4114" y="2913016"/>
            <a:ext cx="950635" cy="3067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47" y="150061"/>
            <a:ext cx="8873575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8038" y="167789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упражнение 8.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материалам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учебников, энциклопедий, Интернета составьте 5 сложных предложений о причинах и последствиях экологических проблем Аральского моря.</a:t>
            </a:r>
          </a:p>
          <a:p>
            <a:endParaRPr lang="ru-RU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D08D90-3F0D-400B-9655-E919E18844AD}"/>
              </a:ext>
            </a:extLst>
          </p:cNvPr>
          <p:cNvGrpSpPr/>
          <p:nvPr/>
        </p:nvGrpSpPr>
        <p:grpSpPr>
          <a:xfrm>
            <a:off x="6639205" y="0"/>
            <a:ext cx="5552795" cy="7251483"/>
            <a:chOff x="6641219" y="0"/>
            <a:chExt cx="5552795" cy="7251483"/>
          </a:xfrm>
        </p:grpSpPr>
        <p:grpSp>
          <p:nvGrpSpPr>
            <p:cNvPr id="6" name="Group 8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28" name="Freeform: Shape 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: Shape 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: Shape 1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: Shape 1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: Shape 2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2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: Shape 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: Shape 2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: Shape 2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Rectangle 7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7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: Shape 7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7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" name="Freeform: Shape 7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Rectangle 7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8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: Shape 1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Freeform: Shape 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: Shape 2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2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2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3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3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3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B879A8D-79B5-4E5A-B2A1-13C2AEE02A0C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9" name="Group 5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" name="Freeform: Shape 18">
                  <a:extLst>
                    <a:ext uri="{FF2B5EF4-FFF2-40B4-BE49-F238E27FC236}">
                      <a16:creationId xmlns="" xmlns:a16="http://schemas.microsoft.com/office/drawing/2014/main" xmlns:lc="http://schemas.openxmlformats.org/drawingml/2006/lockedCanvas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0" name="Freeform: Shape 10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47" name="Graphic 20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743CF1-17A9-4D00-956B-C430BA83BEA8}"/>
              </a:ext>
            </a:extLst>
          </p:cNvPr>
          <p:cNvGrpSpPr/>
          <p:nvPr/>
        </p:nvGrpSpPr>
        <p:grpSpPr>
          <a:xfrm>
            <a:off x="1332670" y="4783815"/>
            <a:ext cx="1827389" cy="1871103"/>
            <a:chOff x="3134362" y="287"/>
            <a:chExt cx="5918491" cy="6850378"/>
          </a:xfrm>
        </p:grpSpPr>
        <p:sp>
          <p:nvSpPr>
            <p:cNvPr id="48" name="Freeform: Shape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546415A-AFCA-4692-9F87-D99383C4183A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B688A0A-2DF9-41C3-BE96-ED742C5BD0B7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: Shap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D998624-EAAE-4087-A483-49A7791BD082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: Shape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0FF3889-04B1-4403-9739-F017866615B9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: Shape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B1CBA5B-FE75-4B60-8116-42FB0D3D9FD5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: Shape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E399EE2-A836-4F8F-887B-6BB5B684C106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: Shape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9F5F2F1-FBCF-42E7-83DD-AC491C5C75B3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96BAF53-CD64-40E2-83A6-7048F0A1CBF7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04C1953-A0B9-41D3-8A7F-D8498F1AF085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1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Задайте вопрос от главного предложения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 придаточному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6651" y="1812562"/>
            <a:ext cx="5165207" cy="95676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тебя испортилось зрение,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1" y="4480560"/>
            <a:ext cx="5993674" cy="130628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Ты часами сидел за компьютером, </a:t>
            </a:r>
          </a:p>
          <a:p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267994" y="1873523"/>
            <a:ext cx="4883332" cy="987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 часами сидел за компьютером.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6875417" y="4502331"/>
            <a:ext cx="4437017" cy="1306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оэтому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тебя испортилось зрение.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963886" y="1214845"/>
            <a:ext cx="1867988" cy="5094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5521235" y="3940628"/>
            <a:ext cx="2318400" cy="5094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2" cstate="print"/>
          <a:srcRect l="49643"/>
          <a:stretch>
            <a:fillRect/>
          </a:stretch>
        </p:blipFill>
        <p:spPr bwMode="auto">
          <a:xfrm>
            <a:off x="11181805" y="1678062"/>
            <a:ext cx="836024" cy="1179211"/>
          </a:xfrm>
          <a:prstGeom prst="rect">
            <a:avLst/>
          </a:prstGeom>
          <a:noFill/>
        </p:spPr>
      </p:pic>
      <p:pic>
        <p:nvPicPr>
          <p:cNvPr id="12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3" cstate="print"/>
          <a:srcRect r="45357"/>
          <a:stretch>
            <a:fillRect/>
          </a:stretch>
        </p:blipFill>
        <p:spPr bwMode="auto">
          <a:xfrm>
            <a:off x="234550" y="1690688"/>
            <a:ext cx="842079" cy="1094594"/>
          </a:xfrm>
          <a:prstGeom prst="rect">
            <a:avLst/>
          </a:prstGeom>
          <a:noFill/>
        </p:spPr>
      </p:pic>
      <p:pic>
        <p:nvPicPr>
          <p:cNvPr id="14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3" cstate="print"/>
          <a:srcRect r="45357"/>
          <a:stretch>
            <a:fillRect/>
          </a:stretch>
        </p:blipFill>
        <p:spPr bwMode="auto">
          <a:xfrm flipH="1">
            <a:off x="11349921" y="4646021"/>
            <a:ext cx="842079" cy="1094594"/>
          </a:xfrm>
          <a:prstGeom prst="rect">
            <a:avLst/>
          </a:prstGeom>
          <a:noFill/>
        </p:spPr>
      </p:pic>
      <p:pic>
        <p:nvPicPr>
          <p:cNvPr id="15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4" cstate="print"/>
          <a:srcRect l="49643"/>
          <a:stretch>
            <a:fillRect/>
          </a:stretch>
        </p:blipFill>
        <p:spPr bwMode="auto">
          <a:xfrm flipH="1">
            <a:off x="230775" y="4593770"/>
            <a:ext cx="845854" cy="11930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41493" y="5971146"/>
            <a:ext cx="8068235" cy="69526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ричина            -              следствие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3876" y="3071941"/>
            <a:ext cx="8068235" cy="695265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            -              причина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5777739" y="907029"/>
            <a:ext cx="738718" cy="14162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587137" y="3435530"/>
            <a:ext cx="738718" cy="1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4777" y="605119"/>
            <a:ext cx="9843248" cy="474681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предложения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отвечают на вопросы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почему? отчего? из-за чего? по какой причине?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обычно присоединяются к главной части с помощью союзов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что, так как, поскольку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других. </a:t>
            </a:r>
          </a:p>
          <a:p>
            <a:pPr marL="0" lv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предложения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всегда стоят после главной части. Они отвечают на вопрос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из этого следует?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присоединяются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союзов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что, поэтому, вследствие чего, в результате чего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других.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408025" y="2796604"/>
            <a:ext cx="1502613" cy="2880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80" y="306820"/>
            <a:ext cx="9211408" cy="115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причины отвечают на вопросы  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почему? отчего? по какой причине?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8745" y="2104530"/>
            <a:ext cx="10304417" cy="328195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Пожар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возник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(почему?),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кто-то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выключил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электроприборы.</a:t>
            </a: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загорелся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(отчего?),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оттого что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электропроводка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была неисправна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Пожар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начался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(по какой причине?),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того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играл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огнём.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424927" y="3576533"/>
            <a:ext cx="1502613" cy="2880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983" y="431074"/>
            <a:ext cx="5181600" cy="586522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связи для придаточных причины - союзы 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оттого что,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поскольку,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как,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тем что,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того что,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более что,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того 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и т. д.</a:t>
            </a:r>
          </a:p>
          <a:p>
            <a:endParaRPr lang="ru-RU" dirty="0"/>
          </a:p>
        </p:txBody>
      </p:sp>
      <p:pic>
        <p:nvPicPr>
          <p:cNvPr id="27653" name="Picture 5" descr="D:\клипарт\три богатыря\0_fd653_dac2feca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6535" y="3237901"/>
            <a:ext cx="1584144" cy="2548786"/>
          </a:xfrm>
          <a:prstGeom prst="rect">
            <a:avLst/>
          </a:prstGeom>
          <a:noFill/>
        </p:spPr>
      </p:pic>
      <p:pic>
        <p:nvPicPr>
          <p:cNvPr id="27654" name="Picture 6" descr="D:\клипарт\три богатыря\0_fd651_465c33e5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62369" y="3571934"/>
            <a:ext cx="1314087" cy="22147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30091" y="1436915"/>
            <a:ext cx="3128563" cy="1328023"/>
          </a:xfrm>
          <a:prstGeom prst="wedgeRoundRectCallout">
            <a:avLst>
              <a:gd name="adj1" fmla="val -7081"/>
              <a:gd name="adj2" fmla="val 784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Урожай плохой,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было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дождя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3304" y="413658"/>
            <a:ext cx="2541016" cy="2145268"/>
          </a:xfrm>
          <a:prstGeom prst="wedgeRoundRectCallout">
            <a:avLst>
              <a:gd name="adj1" fmla="val -7647"/>
              <a:gd name="adj2" fmla="val 7443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Выдайте ему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мешок зерна,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тем что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урожай был плохой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0"/>
            <a:ext cx="10515600" cy="98163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Место придаточного в предложении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825" y="3865525"/>
            <a:ext cx="10659292" cy="252113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получили хороший урожай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тщательно подготовили почву.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тщательно подготовили почву,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получили хороший урожай.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Фермеры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тщательно подготовили почву,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хороший урожай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8674" name="Picture 2" descr="https://videouroki.net/videouroki/conspekty/rus9k/23-slozhnopodchiniennyie-priedlozhieniia-s-pridatochnymi-prichiny-tsieli-sliedstviia.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6" y="813337"/>
            <a:ext cx="9518041" cy="1721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415" y="2655526"/>
            <a:ext cx="10610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Придаточная часть может стоять до и после главной части, но союз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никогда не стоит в начале предложения.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5673156" y="1378415"/>
            <a:ext cx="634629" cy="121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2568047" y="688443"/>
            <a:ext cx="565118" cy="1083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7748546" y="1378414"/>
            <a:ext cx="634629" cy="1216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671415" y="1348205"/>
            <a:ext cx="634629" cy="12166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5577" y="414837"/>
            <a:ext cx="11495314" cy="371302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сложноподчиненном предложении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следствия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стоять только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главного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внимательно прочитал параграф учебника (что из этого следует?), 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учителя показался мне легким.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над рефератом по экологии была интересной (что из этого следует?), 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нашли массу дополнительной информации.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о защите растений была отлично усвоена (что из этого следует?), 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контрольную работу все написали хорошо.</a:t>
            </a:r>
          </a:p>
        </p:txBody>
      </p:sp>
      <p:pic>
        <p:nvPicPr>
          <p:cNvPr id="1026" name="Picture 2" descr="https://videouroki.net/videouroki/conspekty/rus9k/23-slozhnopodchiniennyie-priedlozhieniia-s-pridatochnymi-prichiny-tsieli-sliedstviia.files/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841" y="4703389"/>
            <a:ext cx="4155168" cy="17811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283234" y="4127863"/>
            <a:ext cx="897794" cy="1721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1910</Words>
  <Application>Microsoft Office PowerPoint</Application>
  <PresentationFormat>Широкоэкранный</PresentationFormat>
  <Paragraphs>219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Презентация PowerPoint</vt:lpstr>
      <vt:lpstr>Задайте вопрос от главного предложения  к придаточному</vt:lpstr>
      <vt:lpstr>Презентация PowerPoint</vt:lpstr>
      <vt:lpstr>Придаточные причины отвечают на вопросы    почему? отчего? по какой причине?</vt:lpstr>
      <vt:lpstr>Презентация PowerPoint</vt:lpstr>
      <vt:lpstr>Место придаточного в предложении</vt:lpstr>
      <vt:lpstr>Презентация PowerPoint</vt:lpstr>
      <vt:lpstr>Презентация PowerPoint</vt:lpstr>
      <vt:lpstr>Словарная работа</vt:lpstr>
      <vt:lpstr>Упражнение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</vt:lpstr>
      <vt:lpstr>Проверьте!</vt:lpstr>
      <vt:lpstr>Проверьте!</vt:lpstr>
      <vt:lpstr>Презентация PowerPoint</vt:lpstr>
      <vt:lpstr>Упражнение 3</vt:lpstr>
      <vt:lpstr>Задание для самостоятельной работы</vt:lpstr>
      <vt:lpstr>Русский язык</vt:lpstr>
      <vt:lpstr>Сегодня на уроке</vt:lpstr>
      <vt:lpstr>Упражнение 3</vt:lpstr>
      <vt:lpstr>Проверьте!</vt:lpstr>
      <vt:lpstr>Презентация PowerPoint</vt:lpstr>
      <vt:lpstr>Упражнение 4</vt:lpstr>
      <vt:lpstr>Проверим!</vt:lpstr>
      <vt:lpstr>Проверим!</vt:lpstr>
      <vt:lpstr>Упражнение 5</vt:lpstr>
      <vt:lpstr>Упражнение 5</vt:lpstr>
      <vt:lpstr>Проверьте!</vt:lpstr>
      <vt:lpstr>Упражнение 6</vt:lpstr>
      <vt:lpstr>Презентация PowerPoint</vt:lpstr>
      <vt:lpstr>Презентация PowerPoint</vt:lpstr>
      <vt:lpstr>Презентация PowerPoint</vt:lpstr>
      <vt:lpstr>Мозговой штурм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110</cp:revision>
  <dcterms:created xsi:type="dcterms:W3CDTF">2018-08-03T11:59:51Z</dcterms:created>
  <dcterms:modified xsi:type="dcterms:W3CDTF">2021-02-23T14:53:57Z</dcterms:modified>
</cp:coreProperties>
</file>