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2" r:id="rId2"/>
    <p:sldId id="325" r:id="rId3"/>
    <p:sldId id="298" r:id="rId4"/>
    <p:sldId id="318" r:id="rId5"/>
    <p:sldId id="319" r:id="rId6"/>
    <p:sldId id="316" r:id="rId7"/>
    <p:sldId id="315" r:id="rId8"/>
    <p:sldId id="320" r:id="rId9"/>
    <p:sldId id="314" r:id="rId10"/>
    <p:sldId id="324" r:id="rId11"/>
    <p:sldId id="313" r:id="rId12"/>
    <p:sldId id="321" r:id="rId13"/>
    <p:sldId id="312" r:id="rId14"/>
    <p:sldId id="322" r:id="rId15"/>
    <p:sldId id="323" r:id="rId16"/>
    <p:sldId id="311" r:id="rId17"/>
    <p:sldId id="310" r:id="rId18"/>
  </p:sldIdLst>
  <p:sldSz cx="5765800" cy="3244850"/>
  <p:notesSz cx="5765800" cy="324485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023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150" autoAdjust="0"/>
  </p:normalViewPr>
  <p:slideViewPr>
    <p:cSldViewPr>
      <p:cViewPr varScale="1">
        <p:scale>
          <a:sx n="143" d="100"/>
          <a:sy n="143" d="100"/>
        </p:scale>
        <p:origin x="960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FBD1B-EBC9-4FF4-8105-25185AC7CF03}" type="doc">
      <dgm:prSet loTypeId="urn:microsoft.com/office/officeart/2005/8/layout/process1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98B7C9-1847-450F-8202-482FFDF5507E}">
      <dgm:prSet custT="1"/>
      <dgm:spPr/>
      <dgm:t>
        <a:bodyPr/>
        <a:lstStyle/>
        <a:p>
          <a:r>
            <a:rPr lang="en-US" sz="1600" b="0" i="0">
              <a:latin typeface="Arial" panose="020B0604020202020204" pitchFamily="34" charset="0"/>
              <a:cs typeface="Arial" panose="020B0604020202020204" pitchFamily="34" charset="0"/>
            </a:rPr>
            <a:t>NOBEL MUKOFOTI</a:t>
          </a:r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A594A-8773-4D30-A381-5A426415F349}" type="parTrans" cxnId="{3C8E9F7D-173E-40CB-B7E6-74179DB1A69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03F8C-A227-4C5F-A0EE-E7BB2451E8DA}" type="sibTrans" cxnId="{3C8E9F7D-173E-40CB-B7E6-74179DB1A696}">
      <dgm:prSet custT="1"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0A1DA-1654-4A25-BA65-FB95BC75940A}">
      <dgm:prSet custT="1"/>
      <dgm:spPr/>
      <dgm:t>
        <a:bodyPr/>
        <a:lstStyle/>
        <a:p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Taniqli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shved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ixtirochisi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tadbirkori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Alfred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Bernxard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Nobel 1895-yilda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mol-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mulkini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o‘limidan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fizika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kimyo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meditsina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fiziologiya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adabiyot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sohasida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yuksak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muvaffaqiyatga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erishgan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olimlar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tinchlikni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mustahkamlashdagi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xizmatlari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atoqli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arboblarga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tariqasida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berishni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vasiyat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mukofotlar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smtClean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1901-yildan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boshlab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berib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kelinmoqda</a:t>
          </a:r>
          <a:r>
            <a:rPr lang="en-US" sz="1500" b="0" i="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dirty="0">
            <a:solidFill>
              <a:srgbClr val="400239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9E6B8E-7CD1-4B78-9E2B-7FB2D4D9DF91}" type="parTrans" cxnId="{29DEA4CA-97E3-418F-8CC6-3F4AE2574F5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0D88E-E244-434E-9A50-49BD14C90035}" type="sibTrans" cxnId="{29DEA4CA-97E3-418F-8CC6-3F4AE2574F5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44DE71-18CD-4DC2-87FE-24F311B24A29}" type="pres">
      <dgm:prSet presAssocID="{3AAFBD1B-EBC9-4FF4-8105-25185AC7CF0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F886DC-E915-4C8A-B842-EFB1FDD39D6C}" type="pres">
      <dgm:prSet presAssocID="{FF98B7C9-1847-450F-8202-482FFDF5507E}" presName="node" presStyleLbl="node1" presStyleIdx="0" presStyleCnt="2" custScaleX="74881" custScaleY="188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11284-A6D0-4623-A701-ABB577FB014A}" type="pres">
      <dgm:prSet presAssocID="{78B03F8C-A227-4C5F-A0EE-E7BB2451E8DA}" presName="sibTrans" presStyleLbl="sibTrans2D1" presStyleIdx="0" presStyleCnt="1" custLinFactNeighborX="1796"/>
      <dgm:spPr/>
      <dgm:t>
        <a:bodyPr/>
        <a:lstStyle/>
        <a:p>
          <a:endParaRPr lang="ru-RU"/>
        </a:p>
      </dgm:t>
    </dgm:pt>
    <dgm:pt modelId="{BC8B5743-32DE-44A2-8772-1ECDB0FB511A}" type="pres">
      <dgm:prSet presAssocID="{78B03F8C-A227-4C5F-A0EE-E7BB2451E8DA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5582126-AB23-46EF-9869-1BDE2BDB9F98}" type="pres">
      <dgm:prSet presAssocID="{5140A1DA-1654-4A25-BA65-FB95BC75940A}" presName="node" presStyleLbl="node1" presStyleIdx="1" presStyleCnt="2" custScaleX="174847" custScaleY="188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BA1806-46F0-4E46-BBE3-61CF01BD43E9}" type="presOf" srcId="{FF98B7C9-1847-450F-8202-482FFDF5507E}" destId="{28F886DC-E915-4C8A-B842-EFB1FDD39D6C}" srcOrd="0" destOrd="0" presId="urn:microsoft.com/office/officeart/2005/8/layout/process1"/>
    <dgm:cxn modelId="{08A21C36-F4F6-4840-927A-9B9CA7B5C1EA}" type="presOf" srcId="{78B03F8C-A227-4C5F-A0EE-E7BB2451E8DA}" destId="{20111284-A6D0-4623-A701-ABB577FB014A}" srcOrd="0" destOrd="0" presId="urn:microsoft.com/office/officeart/2005/8/layout/process1"/>
    <dgm:cxn modelId="{A8C93C58-3932-4F77-9FBC-15020D0DA3DE}" type="presOf" srcId="{78B03F8C-A227-4C5F-A0EE-E7BB2451E8DA}" destId="{BC8B5743-32DE-44A2-8772-1ECDB0FB511A}" srcOrd="1" destOrd="0" presId="urn:microsoft.com/office/officeart/2005/8/layout/process1"/>
    <dgm:cxn modelId="{FAE344CA-5DB5-4BF2-91C0-85BE08227349}" type="presOf" srcId="{5140A1DA-1654-4A25-BA65-FB95BC75940A}" destId="{45582126-AB23-46EF-9869-1BDE2BDB9F98}" srcOrd="0" destOrd="0" presId="urn:microsoft.com/office/officeart/2005/8/layout/process1"/>
    <dgm:cxn modelId="{CDBB4BD1-4727-40D6-A6D8-A1DF827A566D}" type="presOf" srcId="{3AAFBD1B-EBC9-4FF4-8105-25185AC7CF03}" destId="{8744DE71-18CD-4DC2-87FE-24F311B24A29}" srcOrd="0" destOrd="0" presId="urn:microsoft.com/office/officeart/2005/8/layout/process1"/>
    <dgm:cxn modelId="{3C8E9F7D-173E-40CB-B7E6-74179DB1A696}" srcId="{3AAFBD1B-EBC9-4FF4-8105-25185AC7CF03}" destId="{FF98B7C9-1847-450F-8202-482FFDF5507E}" srcOrd="0" destOrd="0" parTransId="{DE0A594A-8773-4D30-A381-5A426415F349}" sibTransId="{78B03F8C-A227-4C5F-A0EE-E7BB2451E8DA}"/>
    <dgm:cxn modelId="{29DEA4CA-97E3-418F-8CC6-3F4AE2574F56}" srcId="{3AAFBD1B-EBC9-4FF4-8105-25185AC7CF03}" destId="{5140A1DA-1654-4A25-BA65-FB95BC75940A}" srcOrd="1" destOrd="0" parTransId="{509E6B8E-7CD1-4B78-9E2B-7FB2D4D9DF91}" sibTransId="{1BA0D88E-E244-434E-9A50-49BD14C90035}"/>
    <dgm:cxn modelId="{0CA1EECF-A2A3-4FB5-BCD2-2370E58BCCEB}" type="presParOf" srcId="{8744DE71-18CD-4DC2-87FE-24F311B24A29}" destId="{28F886DC-E915-4C8A-B842-EFB1FDD39D6C}" srcOrd="0" destOrd="0" presId="urn:microsoft.com/office/officeart/2005/8/layout/process1"/>
    <dgm:cxn modelId="{8D20FDD7-8BE8-4315-99B9-226F709DEEA0}" type="presParOf" srcId="{8744DE71-18CD-4DC2-87FE-24F311B24A29}" destId="{20111284-A6D0-4623-A701-ABB577FB014A}" srcOrd="1" destOrd="0" presId="urn:microsoft.com/office/officeart/2005/8/layout/process1"/>
    <dgm:cxn modelId="{A3BDB6F0-92F2-4C0B-9E63-32A76E9262AB}" type="presParOf" srcId="{20111284-A6D0-4623-A701-ABB577FB014A}" destId="{BC8B5743-32DE-44A2-8772-1ECDB0FB511A}" srcOrd="0" destOrd="0" presId="urn:microsoft.com/office/officeart/2005/8/layout/process1"/>
    <dgm:cxn modelId="{C2310B18-7D9E-4719-9CC4-BE58EC57F00E}" type="presParOf" srcId="{8744DE71-18CD-4DC2-87FE-24F311B24A29}" destId="{45582126-AB23-46EF-9869-1BDE2BDB9F9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E40F0E-1B12-46E5-82D4-AADE3D6E852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219E97-E10E-439F-B80F-C5576EEDE46D}">
      <dgm:prSet/>
      <dgm:spPr>
        <a:solidFill>
          <a:srgbClr val="0070C0"/>
        </a:solidFill>
      </dgm:spPr>
      <dgm:t>
        <a:bodyPr/>
        <a:lstStyle/>
        <a:p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Zamonamizning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matematik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olimlaridan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Bertrand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Rassel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adabiyot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Maks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Born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Jon Nesh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iqtisodiyot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yo’nalishida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mukofotiga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bo‘lganlar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1" dirty="0">
              <a:latin typeface="Arial" panose="020B0604020202020204" pitchFamily="34" charset="0"/>
              <a:cs typeface="Arial" panose="020B0604020202020204" pitchFamily="34" charset="0"/>
            </a:rPr>
            <a:t>(„</a:t>
          </a:r>
          <a:r>
            <a:rPr lang="en-US" b="0" i="1" dirty="0" err="1">
              <a:latin typeface="Arial" panose="020B0604020202020204" pitchFamily="34" charset="0"/>
              <a:cs typeface="Arial" panose="020B0604020202020204" pitchFamily="34" charset="0"/>
            </a:rPr>
            <a:t>Matematika.uz“dan</a:t>
          </a:r>
          <a:r>
            <a:rPr lang="en-US" b="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059E5-C127-4F4E-AF7D-31D6B0D291EE}" type="parTrans" cxnId="{5F5A8DF7-3B85-442E-BDE6-8C3ABF2BF279}">
      <dgm:prSet/>
      <dgm:spPr/>
      <dgm:t>
        <a:bodyPr/>
        <a:lstStyle/>
        <a:p>
          <a:endParaRPr lang="ru-RU"/>
        </a:p>
      </dgm:t>
    </dgm:pt>
    <dgm:pt modelId="{227AAF48-6BAF-4692-883D-4301D799174B}" type="sibTrans" cxnId="{5F5A8DF7-3B85-442E-BDE6-8C3ABF2BF279}">
      <dgm:prSet/>
      <dgm:spPr/>
      <dgm:t>
        <a:bodyPr/>
        <a:lstStyle/>
        <a:p>
          <a:endParaRPr lang="ru-RU"/>
        </a:p>
      </dgm:t>
    </dgm:pt>
    <dgm:pt modelId="{1C71C8F3-ACC7-4B47-A183-A9E3F3CCA122}" type="pres">
      <dgm:prSet presAssocID="{CCE40F0E-1B12-46E5-82D4-AADE3D6E852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B23C4E-73D1-4B9D-9FC9-0B754B3935F9}" type="pres">
      <dgm:prSet presAssocID="{CCE40F0E-1B12-46E5-82D4-AADE3D6E852B}" presName="cycle" presStyleCnt="0"/>
      <dgm:spPr/>
    </dgm:pt>
    <dgm:pt modelId="{1E3626F2-CE63-4E4F-A817-2D45BC046648}" type="pres">
      <dgm:prSet presAssocID="{CCE40F0E-1B12-46E5-82D4-AADE3D6E852B}" presName="centerShape" presStyleCnt="0"/>
      <dgm:spPr/>
    </dgm:pt>
    <dgm:pt modelId="{052A25C6-9702-4577-BE55-D79AC467A479}" type="pres">
      <dgm:prSet presAssocID="{CCE40F0E-1B12-46E5-82D4-AADE3D6E852B}" presName="connSite" presStyleLbl="node1" presStyleIdx="0" presStyleCnt="2"/>
      <dgm:spPr/>
    </dgm:pt>
    <dgm:pt modelId="{478C1382-4853-407E-BA7A-69351DA67FC6}" type="pres">
      <dgm:prSet presAssocID="{CCE40F0E-1B12-46E5-82D4-AADE3D6E852B}" presName="visible" presStyleLbl="node1" presStyleIdx="0" presStyleCnt="2" custLinFactNeighborX="4398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842FD855-15DD-4714-AB34-5853E31017D2}" type="pres">
      <dgm:prSet presAssocID="{9D8059E5-C127-4F4E-AF7D-31D6B0D291EE}" presName="Name25" presStyleLbl="parChTrans1D1" presStyleIdx="0" presStyleCnt="1"/>
      <dgm:spPr/>
      <dgm:t>
        <a:bodyPr/>
        <a:lstStyle/>
        <a:p>
          <a:endParaRPr lang="ru-RU"/>
        </a:p>
      </dgm:t>
    </dgm:pt>
    <dgm:pt modelId="{5602D1F3-92FC-456D-B836-C25D5A5448AE}" type="pres">
      <dgm:prSet presAssocID="{4E219E97-E10E-439F-B80F-C5576EEDE46D}" presName="node" presStyleCnt="0"/>
      <dgm:spPr/>
    </dgm:pt>
    <dgm:pt modelId="{741234AA-7E16-4F0B-8554-33C65DAB85E5}" type="pres">
      <dgm:prSet presAssocID="{4E219E97-E10E-439F-B80F-C5576EEDE46D}" presName="parentNode" presStyleLbl="node1" presStyleIdx="1" presStyleCnt="2" custScaleX="294364" custScaleY="227051" custLinFactX="47919" custLinFactNeighborX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C3C56-6CC0-4E42-BE0C-1E0A28A4993E}" type="pres">
      <dgm:prSet presAssocID="{4E219E97-E10E-439F-B80F-C5576EEDE46D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5F5A8DF7-3B85-442E-BDE6-8C3ABF2BF279}" srcId="{CCE40F0E-1B12-46E5-82D4-AADE3D6E852B}" destId="{4E219E97-E10E-439F-B80F-C5576EEDE46D}" srcOrd="0" destOrd="0" parTransId="{9D8059E5-C127-4F4E-AF7D-31D6B0D291EE}" sibTransId="{227AAF48-6BAF-4692-883D-4301D799174B}"/>
    <dgm:cxn modelId="{0663CD5C-EBE0-4D9D-BB5E-C44BA2FCDD80}" type="presOf" srcId="{9D8059E5-C127-4F4E-AF7D-31D6B0D291EE}" destId="{842FD855-15DD-4714-AB34-5853E31017D2}" srcOrd="0" destOrd="0" presId="urn:microsoft.com/office/officeart/2005/8/layout/radial2"/>
    <dgm:cxn modelId="{BD04F796-035E-419C-803D-2FB0D70F21C4}" type="presOf" srcId="{CCE40F0E-1B12-46E5-82D4-AADE3D6E852B}" destId="{1C71C8F3-ACC7-4B47-A183-A9E3F3CCA122}" srcOrd="0" destOrd="0" presId="urn:microsoft.com/office/officeart/2005/8/layout/radial2"/>
    <dgm:cxn modelId="{ECAA6D4F-1242-4A60-AF79-CB80B3FD6923}" type="presOf" srcId="{4E219E97-E10E-439F-B80F-C5576EEDE46D}" destId="{741234AA-7E16-4F0B-8554-33C65DAB85E5}" srcOrd="0" destOrd="0" presId="urn:microsoft.com/office/officeart/2005/8/layout/radial2"/>
    <dgm:cxn modelId="{5C57AEEA-BE02-4770-B43D-5E57F921A9B6}" type="presParOf" srcId="{1C71C8F3-ACC7-4B47-A183-A9E3F3CCA122}" destId="{4AB23C4E-73D1-4B9D-9FC9-0B754B3935F9}" srcOrd="0" destOrd="0" presId="urn:microsoft.com/office/officeart/2005/8/layout/radial2"/>
    <dgm:cxn modelId="{15EFFE40-493E-44A3-8D6A-1316D789F8A3}" type="presParOf" srcId="{4AB23C4E-73D1-4B9D-9FC9-0B754B3935F9}" destId="{1E3626F2-CE63-4E4F-A817-2D45BC046648}" srcOrd="0" destOrd="0" presId="urn:microsoft.com/office/officeart/2005/8/layout/radial2"/>
    <dgm:cxn modelId="{D054C322-B7B3-46BE-9313-29793DEC91FA}" type="presParOf" srcId="{1E3626F2-CE63-4E4F-A817-2D45BC046648}" destId="{052A25C6-9702-4577-BE55-D79AC467A479}" srcOrd="0" destOrd="0" presId="urn:microsoft.com/office/officeart/2005/8/layout/radial2"/>
    <dgm:cxn modelId="{146E864D-ADEB-4355-9E79-BD9F04ECB666}" type="presParOf" srcId="{1E3626F2-CE63-4E4F-A817-2D45BC046648}" destId="{478C1382-4853-407E-BA7A-69351DA67FC6}" srcOrd="1" destOrd="0" presId="urn:microsoft.com/office/officeart/2005/8/layout/radial2"/>
    <dgm:cxn modelId="{4EA6B469-2163-46DA-8571-285336FAECA1}" type="presParOf" srcId="{4AB23C4E-73D1-4B9D-9FC9-0B754B3935F9}" destId="{842FD855-15DD-4714-AB34-5853E31017D2}" srcOrd="1" destOrd="0" presId="urn:microsoft.com/office/officeart/2005/8/layout/radial2"/>
    <dgm:cxn modelId="{A84AF882-1077-419B-A5F9-9C0994D9EAFA}" type="presParOf" srcId="{4AB23C4E-73D1-4B9D-9FC9-0B754B3935F9}" destId="{5602D1F3-92FC-456D-B836-C25D5A5448AE}" srcOrd="2" destOrd="0" presId="urn:microsoft.com/office/officeart/2005/8/layout/radial2"/>
    <dgm:cxn modelId="{044A705F-AA7B-4439-AFE6-5E77686C2E53}" type="presParOf" srcId="{5602D1F3-92FC-456D-B836-C25D5A5448AE}" destId="{741234AA-7E16-4F0B-8554-33C65DAB85E5}" srcOrd="0" destOrd="0" presId="urn:microsoft.com/office/officeart/2005/8/layout/radial2"/>
    <dgm:cxn modelId="{457CD0F1-B7F5-4CC4-A56C-0A8077A55A95}" type="presParOf" srcId="{5602D1F3-92FC-456D-B836-C25D5A5448AE}" destId="{E9CC3C56-6CC0-4E42-BE0C-1E0A28A4993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8C170D-6E2A-444E-88D1-0EEBD0ED3D38}" type="doc">
      <dgm:prSet loTypeId="urn:microsoft.com/office/officeart/2005/8/layout/hProcess9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3902167-29EF-4478-BD79-ED7CA5DD3944}">
      <dgm:prSet/>
      <dgm:spPr/>
      <dgm:t>
        <a:bodyPr/>
        <a:lstStyle/>
        <a:p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1968-yil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Shvetsiya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banki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„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Riksbank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“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300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yilligi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munosabati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xotirasiga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chuqur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ehtirom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sifatida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iqtisodiyot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oltita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nominatsiya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beshtasi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Shvetsiya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akademiyasi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tinchlik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Norvegiya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(Oslo)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qo‘mitasi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 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berib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kelinmoqda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An’anaga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qaror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Alfred Nobel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tavallud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oktabr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oyida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e’lon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10-dekabr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sanasida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tantanali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topshiriladi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DCA4A1-7072-4366-8EE3-63A9198F38F8}" type="parTrans" cxnId="{01D6A0D9-6FEA-4CA7-8A3E-65A442B3158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3B3BCB-CB2F-4732-841B-F7728E741DBF}" type="sibTrans" cxnId="{01D6A0D9-6FEA-4CA7-8A3E-65A442B3158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A9F2E-B0E5-4A98-82B6-69BA554D41D7}" type="pres">
      <dgm:prSet presAssocID="{638C170D-6E2A-444E-88D1-0EEBD0ED3D3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46DD77-C6A8-4508-B4C8-D969ECB3D1D4}" type="pres">
      <dgm:prSet presAssocID="{638C170D-6E2A-444E-88D1-0EEBD0ED3D38}" presName="arrow" presStyleLbl="bgShp" presStyleIdx="0" presStyleCnt="1"/>
      <dgm:spPr/>
    </dgm:pt>
    <dgm:pt modelId="{D81E6A46-B0A2-469B-8E5B-B2122A079B27}" type="pres">
      <dgm:prSet presAssocID="{638C170D-6E2A-444E-88D1-0EEBD0ED3D38}" presName="linearProcess" presStyleCnt="0"/>
      <dgm:spPr/>
    </dgm:pt>
    <dgm:pt modelId="{EBD060FB-C496-40C9-90E5-2C6ECBF34117}" type="pres">
      <dgm:prSet presAssocID="{03902167-29EF-4478-BD79-ED7CA5DD3944}" presName="textNode" presStyleLbl="node1" presStyleIdx="0" presStyleCnt="1" custScaleX="106545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4704FD-D7B3-4699-A34F-E09AD0F0C172}" type="presOf" srcId="{638C170D-6E2A-444E-88D1-0EEBD0ED3D38}" destId="{2CDA9F2E-B0E5-4A98-82B6-69BA554D41D7}" srcOrd="0" destOrd="0" presId="urn:microsoft.com/office/officeart/2005/8/layout/hProcess9"/>
    <dgm:cxn modelId="{541D7DE5-DEB5-4490-81D5-8CB3FEDE91AF}" type="presOf" srcId="{03902167-29EF-4478-BD79-ED7CA5DD3944}" destId="{EBD060FB-C496-40C9-90E5-2C6ECBF34117}" srcOrd="0" destOrd="0" presId="urn:microsoft.com/office/officeart/2005/8/layout/hProcess9"/>
    <dgm:cxn modelId="{01D6A0D9-6FEA-4CA7-8A3E-65A442B31588}" srcId="{638C170D-6E2A-444E-88D1-0EEBD0ED3D38}" destId="{03902167-29EF-4478-BD79-ED7CA5DD3944}" srcOrd="0" destOrd="0" parTransId="{5ADCA4A1-7072-4366-8EE3-63A9198F38F8}" sibTransId="{483B3BCB-CB2F-4732-841B-F7728E741DBF}"/>
    <dgm:cxn modelId="{A0B7EA5E-505A-455A-AE02-6BB959ED2C18}" type="presParOf" srcId="{2CDA9F2E-B0E5-4A98-82B6-69BA554D41D7}" destId="{CD46DD77-C6A8-4508-B4C8-D969ECB3D1D4}" srcOrd="0" destOrd="0" presId="urn:microsoft.com/office/officeart/2005/8/layout/hProcess9"/>
    <dgm:cxn modelId="{83789E3E-917D-44FC-9A9C-8FF45D99CB9C}" type="presParOf" srcId="{2CDA9F2E-B0E5-4A98-82B6-69BA554D41D7}" destId="{D81E6A46-B0A2-469B-8E5B-B2122A079B27}" srcOrd="1" destOrd="0" presId="urn:microsoft.com/office/officeart/2005/8/layout/hProcess9"/>
    <dgm:cxn modelId="{9FF0240F-441D-4E13-B57D-5200E5735C84}" type="presParOf" srcId="{D81E6A46-B0A2-469B-8E5B-B2122A079B27}" destId="{EBD060FB-C496-40C9-90E5-2C6ECBF3411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D297E-3C53-4A4F-B46F-7D47C78E44E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0E34FF-49EC-408B-93A6-23BD1291BFC3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Har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b="0" i="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fondi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dagi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pul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miqdoriga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o‘zgarib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2019-yilgacha 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887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49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ayol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24 ta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tashkilot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mukofotiga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en-US" b="0" i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b="0" i="1" dirty="0">
              <a:latin typeface="Arial" panose="020B0604020202020204" pitchFamily="34" charset="0"/>
              <a:cs typeface="Arial" panose="020B0604020202020204" pitchFamily="34" charset="0"/>
            </a:rPr>
            <a:t>Muzaffar </a:t>
          </a:r>
          <a:r>
            <a:rPr lang="en-US" b="0" i="1" dirty="0" err="1">
              <a:latin typeface="Arial" panose="020B0604020202020204" pitchFamily="34" charset="0"/>
              <a:cs typeface="Arial" panose="020B0604020202020204" pitchFamily="34" charset="0"/>
            </a:rPr>
            <a:t>Qosimov</a:t>
          </a:r>
          <a:r>
            <a:rPr lang="en-US" b="0" i="1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0979B2-060C-4DE1-A8D4-E12D6F937198}" type="parTrans" cxnId="{4A72938D-1215-4195-B7D6-C0CFD2CAC5F8}">
      <dgm:prSet/>
      <dgm:spPr/>
      <dgm:t>
        <a:bodyPr/>
        <a:lstStyle/>
        <a:p>
          <a:endParaRPr lang="ru-RU"/>
        </a:p>
      </dgm:t>
    </dgm:pt>
    <dgm:pt modelId="{C900E2F1-0C04-49EF-BC61-A55C92983DB4}" type="sibTrans" cxnId="{4A72938D-1215-4195-B7D6-C0CFD2CAC5F8}">
      <dgm:prSet/>
      <dgm:spPr/>
      <dgm:t>
        <a:bodyPr/>
        <a:lstStyle/>
        <a:p>
          <a:endParaRPr lang="ru-RU"/>
        </a:p>
      </dgm:t>
    </dgm:pt>
    <dgm:pt modelId="{3D31EAB2-8430-4350-A48F-D9F670972DA9}" type="pres">
      <dgm:prSet presAssocID="{45BD297E-3C53-4A4F-B46F-7D47C78E44E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3B2864-A652-4C20-A8F7-82172FA9B353}" type="pres">
      <dgm:prSet presAssocID="{45BD297E-3C53-4A4F-B46F-7D47C78E44E9}" presName="pyramid" presStyleLbl="node1" presStyleIdx="0" presStyleCnt="1" custLinFactNeighborX="-58125"/>
      <dgm:spPr/>
    </dgm:pt>
    <dgm:pt modelId="{A644C4E7-663B-47C2-A08A-977D278D125A}" type="pres">
      <dgm:prSet presAssocID="{45BD297E-3C53-4A4F-B46F-7D47C78E44E9}" presName="theList" presStyleCnt="0"/>
      <dgm:spPr/>
    </dgm:pt>
    <dgm:pt modelId="{665EAFA1-1BD8-4AB3-85D0-49861ACD8B96}" type="pres">
      <dgm:prSet presAssocID="{040E34FF-49EC-408B-93A6-23BD1291BFC3}" presName="aNode" presStyleLbl="fgAcc1" presStyleIdx="0" presStyleCnt="1" custScaleX="252521" custLinFactNeighborX="-45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76CE3-64B0-46D8-9BB7-AB91231B5782}" type="pres">
      <dgm:prSet presAssocID="{040E34FF-49EC-408B-93A6-23BD1291BFC3}" presName="aSpace" presStyleCnt="0"/>
      <dgm:spPr/>
    </dgm:pt>
  </dgm:ptLst>
  <dgm:cxnLst>
    <dgm:cxn modelId="{C95401A7-2308-46D5-B5DD-2904164DE61C}" type="presOf" srcId="{45BD297E-3C53-4A4F-B46F-7D47C78E44E9}" destId="{3D31EAB2-8430-4350-A48F-D9F670972DA9}" srcOrd="0" destOrd="0" presId="urn:microsoft.com/office/officeart/2005/8/layout/pyramid2"/>
    <dgm:cxn modelId="{4A72938D-1215-4195-B7D6-C0CFD2CAC5F8}" srcId="{45BD297E-3C53-4A4F-B46F-7D47C78E44E9}" destId="{040E34FF-49EC-408B-93A6-23BD1291BFC3}" srcOrd="0" destOrd="0" parTransId="{5C0979B2-060C-4DE1-A8D4-E12D6F937198}" sibTransId="{C900E2F1-0C04-49EF-BC61-A55C92983DB4}"/>
    <dgm:cxn modelId="{3A977930-35C1-4D47-9487-12AB159B2B14}" type="presOf" srcId="{040E34FF-49EC-408B-93A6-23BD1291BFC3}" destId="{665EAFA1-1BD8-4AB3-85D0-49861ACD8B96}" srcOrd="0" destOrd="0" presId="urn:microsoft.com/office/officeart/2005/8/layout/pyramid2"/>
    <dgm:cxn modelId="{F5C464F2-CE1A-452B-B892-AB5CDD554A93}" type="presParOf" srcId="{3D31EAB2-8430-4350-A48F-D9F670972DA9}" destId="{343B2864-A652-4C20-A8F7-82172FA9B353}" srcOrd="0" destOrd="0" presId="urn:microsoft.com/office/officeart/2005/8/layout/pyramid2"/>
    <dgm:cxn modelId="{BC2C438F-8C94-4708-B402-A9D8A3642C03}" type="presParOf" srcId="{3D31EAB2-8430-4350-A48F-D9F670972DA9}" destId="{A644C4E7-663B-47C2-A08A-977D278D125A}" srcOrd="1" destOrd="0" presId="urn:microsoft.com/office/officeart/2005/8/layout/pyramid2"/>
    <dgm:cxn modelId="{FD00B387-949A-4576-A5B1-91BC0291A416}" type="presParOf" srcId="{A644C4E7-663B-47C2-A08A-977D278D125A}" destId="{665EAFA1-1BD8-4AB3-85D0-49861ACD8B96}" srcOrd="0" destOrd="0" presId="urn:microsoft.com/office/officeart/2005/8/layout/pyramid2"/>
    <dgm:cxn modelId="{69C33145-C928-4929-B1C9-11D0C673E1F4}" type="presParOf" srcId="{A644C4E7-663B-47C2-A08A-977D278D125A}" destId="{3C976CE3-64B0-46D8-9BB7-AB91231B5782}" srcOrd="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5151C0-00E4-4485-81D7-DDB842BB4A8B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D5015-0E34-40B8-8B7C-0598C7973284}">
      <dgm:prSet custT="1"/>
      <dgm:spPr/>
      <dgm:t>
        <a:bodyPr/>
        <a:lstStyle/>
        <a:p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izohlardan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matnda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ajratilgan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lug‘aviy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ma’nosini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aniqlab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imlosini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yodda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tuting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3A6304-BD77-4423-BB02-06F5A65D5797}" type="parTrans" cxnId="{4C58FA62-BEC0-4575-A841-FB67C8E40FF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01D382-EDD9-4180-8A7E-44C90C2C8E77}" type="sibTrans" cxnId="{4C58FA62-BEC0-4575-A841-FB67C8E40FF5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325ED-DABB-4BA4-B2EF-8D0BA0561F13}">
      <dgm:prSet custT="1"/>
      <dgm:spPr/>
      <dgm:t>
        <a:bodyPr/>
        <a:lstStyle/>
        <a:p>
          <a:pPr marL="92075" indent="174625" algn="just"/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muassasa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kabilarning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maqsad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ajratilgan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puli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mablag‘i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moddiy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boyliklari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jamg‘arma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qat’iy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barqaror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daromad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keltiruvchi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qimmatbaho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qog‘ozlar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n-US" sz="1800" b="0" i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indent="174625" algn="just"/>
          <a:r>
            <a:rPr lang="en-US" sz="1800" b="0" i="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hayotda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qaror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topayotgan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udum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urf-odat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amallar</a:t>
          </a:r>
          <a:r>
            <a:rPr lang="en-US" sz="1800" b="0" i="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A015B2-CC70-4C58-9CB6-732E9E6F917C}" type="parTrans" cxnId="{8BAD3D8C-5873-4000-AF36-87AA1A9DBDD7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8CCD2B-B2F7-4FD9-9EF0-79638299B1C2}" type="sibTrans" cxnId="{8BAD3D8C-5873-4000-AF36-87AA1A9DBDD7}">
      <dgm:prSet/>
      <dgm:spPr/>
      <dgm:t>
        <a:bodyPr/>
        <a:lstStyle/>
        <a:p>
          <a:endParaRPr lang="ru-RU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DA4787-F9C7-43A4-A93E-414333CC74BD}" type="pres">
      <dgm:prSet presAssocID="{9A5151C0-00E4-4485-81D7-DDB842BB4A8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3DBD8B-A040-41F4-940C-39C04389DB23}" type="pres">
      <dgm:prSet presAssocID="{9A5151C0-00E4-4485-81D7-DDB842BB4A8B}" presName="arrow" presStyleLbl="bgShp" presStyleIdx="0" presStyleCnt="1" custScaleX="114351" custLinFactNeighborX="829"/>
      <dgm:spPr/>
    </dgm:pt>
    <dgm:pt modelId="{72F23E6A-0493-4AD6-B825-E7238795105B}" type="pres">
      <dgm:prSet presAssocID="{9A5151C0-00E4-4485-81D7-DDB842BB4A8B}" presName="linearProcess" presStyleCnt="0"/>
      <dgm:spPr/>
    </dgm:pt>
    <dgm:pt modelId="{3EDFF7EF-C8D9-45B0-BADC-9EA8D7E7B44A}" type="pres">
      <dgm:prSet presAssocID="{65CD5015-0E34-40B8-8B7C-0598C7973284}" presName="textNode" presStyleLbl="node1" presStyleIdx="0" presStyleCnt="2" custScaleX="55218" custScaleY="250000" custLinFactX="-32499" custLinFactNeighborX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29125-096C-4505-8857-9F3180048F30}" type="pres">
      <dgm:prSet presAssocID="{9D01D382-EDD9-4180-8A7E-44C90C2C8E77}" presName="sibTrans" presStyleCnt="0"/>
      <dgm:spPr/>
    </dgm:pt>
    <dgm:pt modelId="{E840B1E3-1565-4590-99D0-36DCB732A06B}" type="pres">
      <dgm:prSet presAssocID="{04D325ED-DABB-4BA4-B2EF-8D0BA0561F13}" presName="textNode" presStyleLbl="node1" presStyleIdx="1" presStyleCnt="2" custScaleX="183189" custScaleY="234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AD3D8C-5873-4000-AF36-87AA1A9DBDD7}" srcId="{9A5151C0-00E4-4485-81D7-DDB842BB4A8B}" destId="{04D325ED-DABB-4BA4-B2EF-8D0BA0561F13}" srcOrd="1" destOrd="0" parTransId="{09A015B2-CC70-4C58-9CB6-732E9E6F917C}" sibTransId="{CB8CCD2B-B2F7-4FD9-9EF0-79638299B1C2}"/>
    <dgm:cxn modelId="{99336262-BB55-43BE-8E92-0329C629E1F5}" type="presOf" srcId="{65CD5015-0E34-40B8-8B7C-0598C7973284}" destId="{3EDFF7EF-C8D9-45B0-BADC-9EA8D7E7B44A}" srcOrd="0" destOrd="0" presId="urn:microsoft.com/office/officeart/2005/8/layout/hProcess9"/>
    <dgm:cxn modelId="{7D07A34A-99E0-4269-868A-C6AAFAE3A2F6}" type="presOf" srcId="{9A5151C0-00E4-4485-81D7-DDB842BB4A8B}" destId="{1DDA4787-F9C7-43A4-A93E-414333CC74BD}" srcOrd="0" destOrd="0" presId="urn:microsoft.com/office/officeart/2005/8/layout/hProcess9"/>
    <dgm:cxn modelId="{DFBA5E84-BB0D-4406-B4F0-E5CE0F7BC994}" type="presOf" srcId="{04D325ED-DABB-4BA4-B2EF-8D0BA0561F13}" destId="{E840B1E3-1565-4590-99D0-36DCB732A06B}" srcOrd="0" destOrd="0" presId="urn:microsoft.com/office/officeart/2005/8/layout/hProcess9"/>
    <dgm:cxn modelId="{4C58FA62-BEC0-4575-A841-FB67C8E40FF5}" srcId="{9A5151C0-00E4-4485-81D7-DDB842BB4A8B}" destId="{65CD5015-0E34-40B8-8B7C-0598C7973284}" srcOrd="0" destOrd="0" parTransId="{D53A6304-BD77-4423-BB02-06F5A65D5797}" sibTransId="{9D01D382-EDD9-4180-8A7E-44C90C2C8E77}"/>
    <dgm:cxn modelId="{42452476-5D32-4BF7-A7E4-246306044CC6}" type="presParOf" srcId="{1DDA4787-F9C7-43A4-A93E-414333CC74BD}" destId="{433DBD8B-A040-41F4-940C-39C04389DB23}" srcOrd="0" destOrd="0" presId="urn:microsoft.com/office/officeart/2005/8/layout/hProcess9"/>
    <dgm:cxn modelId="{1ED76EC9-15DA-4179-87B8-CDFCE6E8C45D}" type="presParOf" srcId="{1DDA4787-F9C7-43A4-A93E-414333CC74BD}" destId="{72F23E6A-0493-4AD6-B825-E7238795105B}" srcOrd="1" destOrd="0" presId="urn:microsoft.com/office/officeart/2005/8/layout/hProcess9"/>
    <dgm:cxn modelId="{C4E0DDD2-EE06-43AF-9F6B-0659D77E0A5F}" type="presParOf" srcId="{72F23E6A-0493-4AD6-B825-E7238795105B}" destId="{3EDFF7EF-C8D9-45B0-BADC-9EA8D7E7B44A}" srcOrd="0" destOrd="0" presId="urn:microsoft.com/office/officeart/2005/8/layout/hProcess9"/>
    <dgm:cxn modelId="{35CDB861-13E3-4FA1-85A3-855ADFCD96C8}" type="presParOf" srcId="{72F23E6A-0493-4AD6-B825-E7238795105B}" destId="{93729125-096C-4505-8857-9F3180048F30}" srcOrd="1" destOrd="0" presId="urn:microsoft.com/office/officeart/2005/8/layout/hProcess9"/>
    <dgm:cxn modelId="{49386567-F989-473A-9878-0ED662FE5665}" type="presParOf" srcId="{72F23E6A-0493-4AD6-B825-E7238795105B}" destId="{E840B1E3-1565-4590-99D0-36DCB732A06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59FAB1-0C63-4A8C-8B53-262B7F0EB8ED}" type="doc">
      <dgm:prSet loTypeId="urn:microsoft.com/office/officeart/2005/8/layout/process1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170769E8-709A-4A0E-830E-3CDF2C4DB946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3)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kredit-moliya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muassasasi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-fan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san’atni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malakali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olimlariga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muassasa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4B5D05-8AA7-4966-83F1-7C10C6F13EA8}" type="parTrans" cxnId="{32E9A03B-BDEB-47D8-9777-ADC2BD9407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E84D0-072B-44EF-8C07-466AE9FE0616}" type="sibTrans" cxnId="{32E9A03B-BDEB-47D8-9777-ADC2BD9407C1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2A94E9-D47C-42F0-91B8-960952F8B042}">
      <dgm:prSet/>
      <dgm:spPr/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b="0" i="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ijodkorlik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ish-faoliyat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sohasi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bo‘ladigan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musobaqa-tanlovlarga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nomzodlar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g‘olibni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aniqlash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0F118-534E-4142-AA0F-F62830D91287}" type="parTrans" cxnId="{9AC76CE3-BCEB-4DE8-8D5B-68DB457059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069BC4-8E6A-4071-A861-634721445EFB}" type="sibTrans" cxnId="{9AC76CE3-BCEB-4DE8-8D5B-68DB457059C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63F2D7-EFE6-4C86-936D-D43406B5814E}" type="pres">
      <dgm:prSet presAssocID="{3359FAB1-0C63-4A8C-8B53-262B7F0EB8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876A36-D0A9-4637-9569-6A816230FF47}" type="pres">
      <dgm:prSet presAssocID="{170769E8-709A-4A0E-830E-3CDF2C4DB94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BB75F-E162-49E9-AE0C-7A7523804A25}" type="pres">
      <dgm:prSet presAssocID="{9EDE84D0-072B-44EF-8C07-466AE9FE061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396D18CF-1282-499C-8086-FD1815F558EB}" type="pres">
      <dgm:prSet presAssocID="{9EDE84D0-072B-44EF-8C07-466AE9FE061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D1EB6BE5-B712-4AC4-8C43-296280F337CB}" type="pres">
      <dgm:prSet presAssocID="{1F2A94E9-D47C-42F0-91B8-960952F8B04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D6D38-D5BC-44E5-8A55-A33EB1F23CF7}" type="presOf" srcId="{170769E8-709A-4A0E-830E-3CDF2C4DB946}" destId="{29876A36-D0A9-4637-9569-6A816230FF47}" srcOrd="0" destOrd="0" presId="urn:microsoft.com/office/officeart/2005/8/layout/process1"/>
    <dgm:cxn modelId="{382B0EC6-A3D0-408D-9F0E-9BEF4513202E}" type="presOf" srcId="{3359FAB1-0C63-4A8C-8B53-262B7F0EB8ED}" destId="{4763F2D7-EFE6-4C86-936D-D43406B5814E}" srcOrd="0" destOrd="0" presId="urn:microsoft.com/office/officeart/2005/8/layout/process1"/>
    <dgm:cxn modelId="{F57A1E2B-CE3D-434E-B8BC-07482A1891DF}" type="presOf" srcId="{1F2A94E9-D47C-42F0-91B8-960952F8B042}" destId="{D1EB6BE5-B712-4AC4-8C43-296280F337CB}" srcOrd="0" destOrd="0" presId="urn:microsoft.com/office/officeart/2005/8/layout/process1"/>
    <dgm:cxn modelId="{6D79E547-2895-4BBB-8A21-D1DCA9B9888A}" type="presOf" srcId="{9EDE84D0-072B-44EF-8C07-466AE9FE0616}" destId="{396D18CF-1282-499C-8086-FD1815F558EB}" srcOrd="1" destOrd="0" presId="urn:microsoft.com/office/officeart/2005/8/layout/process1"/>
    <dgm:cxn modelId="{32E9A03B-BDEB-47D8-9777-ADC2BD9407C1}" srcId="{3359FAB1-0C63-4A8C-8B53-262B7F0EB8ED}" destId="{170769E8-709A-4A0E-830E-3CDF2C4DB946}" srcOrd="0" destOrd="0" parTransId="{B74B5D05-8AA7-4966-83F1-7C10C6F13EA8}" sibTransId="{9EDE84D0-072B-44EF-8C07-466AE9FE0616}"/>
    <dgm:cxn modelId="{9AC76CE3-BCEB-4DE8-8D5B-68DB457059CC}" srcId="{3359FAB1-0C63-4A8C-8B53-262B7F0EB8ED}" destId="{1F2A94E9-D47C-42F0-91B8-960952F8B042}" srcOrd="1" destOrd="0" parTransId="{0D60F118-534E-4142-AA0F-F62830D91287}" sibTransId="{DF069BC4-8E6A-4071-A861-634721445EFB}"/>
    <dgm:cxn modelId="{C0E55C1D-625D-4EA0-90D2-228040F6DB37}" type="presOf" srcId="{9EDE84D0-072B-44EF-8C07-466AE9FE0616}" destId="{056BB75F-E162-49E9-AE0C-7A7523804A25}" srcOrd="0" destOrd="0" presId="urn:microsoft.com/office/officeart/2005/8/layout/process1"/>
    <dgm:cxn modelId="{0C5BDD3B-AA08-43ED-8CC7-47E058A7C150}" type="presParOf" srcId="{4763F2D7-EFE6-4C86-936D-D43406B5814E}" destId="{29876A36-D0A9-4637-9569-6A816230FF47}" srcOrd="0" destOrd="0" presId="urn:microsoft.com/office/officeart/2005/8/layout/process1"/>
    <dgm:cxn modelId="{0DFFA7F7-894E-4336-BBFD-D2C1BB6D2C90}" type="presParOf" srcId="{4763F2D7-EFE6-4C86-936D-D43406B5814E}" destId="{056BB75F-E162-49E9-AE0C-7A7523804A25}" srcOrd="1" destOrd="0" presId="urn:microsoft.com/office/officeart/2005/8/layout/process1"/>
    <dgm:cxn modelId="{16ABE22E-8A61-43F7-95E0-1ADF27493BC4}" type="presParOf" srcId="{056BB75F-E162-49E9-AE0C-7A7523804A25}" destId="{396D18CF-1282-499C-8086-FD1815F558EB}" srcOrd="0" destOrd="0" presId="urn:microsoft.com/office/officeart/2005/8/layout/process1"/>
    <dgm:cxn modelId="{A95A6BC0-C5F2-41A8-8234-07760E35AF49}" type="presParOf" srcId="{4763F2D7-EFE6-4C86-936D-D43406B5814E}" destId="{D1EB6BE5-B712-4AC4-8C43-296280F337C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3FBF6B-6B1B-49F1-B251-583F9755B4BB}" type="doc">
      <dgm:prSet loTypeId="urn:microsoft.com/office/officeart/2005/8/layout/process1" loCatId="process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003373B-D7F9-44A2-A459-1FC16D9A4696}">
      <dgm:prSet custT="1"/>
      <dgm:spPr/>
      <dgm:t>
        <a:bodyPr/>
        <a:lstStyle/>
        <a:p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Matnni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o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qing.Noto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ri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llangan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shimchalarni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topib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tahrir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dirty="0">
              <a:latin typeface="Arial" panose="020B0604020202020204" pitchFamily="34" charset="0"/>
              <a:cs typeface="Arial" panose="020B0604020202020204" pitchFamily="34" charset="0"/>
            </a:rPr>
            <a:t>ко</a:t>
          </a:r>
          <a:r>
            <a:rPr lang="uz-Latn-UZ" sz="14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chiring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AA7F7-AFB6-4AAB-9588-D89588A0E978}" type="parTrans" cxnId="{5CA6E5D1-3F25-4812-9F03-2F57C76A7EDF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80CF12-6E14-4FB9-B93E-36AC173287E1}" type="sibTrans" cxnId="{5CA6E5D1-3F25-4812-9F03-2F57C76A7EDF}">
      <dgm:prSet custT="1"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A907B7-4DA1-4EDD-8DBA-4B60E0712AA9}">
      <dgm:prSet custT="1"/>
      <dgm:spPr/>
      <dgm:t>
        <a:bodyPr/>
        <a:lstStyle/>
        <a:p>
          <a:pPr marL="0" indent="182563" algn="just"/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Dunyoni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g‘aroyib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mukofotlaridan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Shnobel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Ignobel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nufuzdor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mukofotini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teskarisi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sanaladi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1991-yilda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shubhalik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hayotga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qo‘llanilmaydigan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kashfiyotlar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beriladi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Qizig‘i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shundaki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g‘olibda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nominantlarning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soxta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kulgili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yutuqlari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mohiyati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aks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et</a:t>
          </a:r>
          <a:r>
            <a:rPr lang="uz-Latn-UZ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haykalcha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allaqachon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muomaladan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10 trillion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Zimbabve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dollari</a:t>
          </a:r>
          <a:r>
            <a:rPr lang="en-US" sz="14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topshirishadi</a:t>
          </a:r>
          <a:r>
            <a:rPr lang="en-US" sz="14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indent="182563" algn="r"/>
          <a:r>
            <a:rPr lang="en-US" sz="14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(„Internet </a:t>
          </a:r>
          <a:r>
            <a:rPr lang="en-US" sz="1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ma’lumotlari“dari</a:t>
          </a:r>
          <a:r>
            <a:rPr lang="en-US" sz="1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B3C30E-4384-47C5-A25F-1477F7161B4B}" type="parTrans" cxnId="{9D315A12-9C64-4C5E-9370-634D0F5B6946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27290D-6609-458F-A1D6-CB97CF150F44}" type="sibTrans" cxnId="{9D315A12-9C64-4C5E-9370-634D0F5B6946}">
      <dgm:prSet/>
      <dgm:spPr/>
      <dgm:t>
        <a:bodyPr/>
        <a:lstStyle/>
        <a:p>
          <a:endParaRPr lang="ru-RU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259CA-1EE5-47B9-A75C-11FBBD9693ED}" type="pres">
      <dgm:prSet presAssocID="{E13FBF6B-6B1B-49F1-B251-583F9755B4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395DD-F71A-4F53-BDAA-F65FEB49F811}" type="pres">
      <dgm:prSet presAssocID="{A003373B-D7F9-44A2-A459-1FC16D9A4696}" presName="node" presStyleLbl="node1" presStyleIdx="0" presStyleCnt="2" custScaleX="74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CE928-6E06-4976-B815-A52DBD3BF91F}" type="pres">
      <dgm:prSet presAssocID="{6D80CF12-6E14-4FB9-B93E-36AC173287E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A36FD8D-0CDC-4D5E-8AFD-A6E8A51CB1BD}" type="pres">
      <dgm:prSet presAssocID="{6D80CF12-6E14-4FB9-B93E-36AC173287E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AE54DAD-8B6A-4897-A8F5-042D48FA44D3}" type="pres">
      <dgm:prSet presAssocID="{22A907B7-4DA1-4EDD-8DBA-4B60E0712AA9}" presName="node" presStyleLbl="node1" presStyleIdx="1" presStyleCnt="2" custScaleX="167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909242-E56C-45CB-9220-FA0ACBE388EF}" type="presOf" srcId="{22A907B7-4DA1-4EDD-8DBA-4B60E0712AA9}" destId="{1AE54DAD-8B6A-4897-A8F5-042D48FA44D3}" srcOrd="0" destOrd="0" presId="urn:microsoft.com/office/officeart/2005/8/layout/process1"/>
    <dgm:cxn modelId="{5CA6E5D1-3F25-4812-9F03-2F57C76A7EDF}" srcId="{E13FBF6B-6B1B-49F1-B251-583F9755B4BB}" destId="{A003373B-D7F9-44A2-A459-1FC16D9A4696}" srcOrd="0" destOrd="0" parTransId="{4DBAA7F7-AFB6-4AAB-9588-D89588A0E978}" sibTransId="{6D80CF12-6E14-4FB9-B93E-36AC173287E1}"/>
    <dgm:cxn modelId="{9D315A12-9C64-4C5E-9370-634D0F5B6946}" srcId="{E13FBF6B-6B1B-49F1-B251-583F9755B4BB}" destId="{22A907B7-4DA1-4EDD-8DBA-4B60E0712AA9}" srcOrd="1" destOrd="0" parTransId="{0BB3C30E-4384-47C5-A25F-1477F7161B4B}" sibTransId="{AF27290D-6609-458F-A1D6-CB97CF150F44}"/>
    <dgm:cxn modelId="{90285C1C-86F2-447E-BBC9-9FF45CCE05E9}" type="presOf" srcId="{6D80CF12-6E14-4FB9-B93E-36AC173287E1}" destId="{DA36FD8D-0CDC-4D5E-8AFD-A6E8A51CB1BD}" srcOrd="1" destOrd="0" presId="urn:microsoft.com/office/officeart/2005/8/layout/process1"/>
    <dgm:cxn modelId="{B4F79AF7-73C1-4A51-86FB-A04A9362EDA0}" type="presOf" srcId="{A003373B-D7F9-44A2-A459-1FC16D9A4696}" destId="{B12395DD-F71A-4F53-BDAA-F65FEB49F811}" srcOrd="0" destOrd="0" presId="urn:microsoft.com/office/officeart/2005/8/layout/process1"/>
    <dgm:cxn modelId="{F6F594A8-87C5-4B28-934B-E5A3D5982EC1}" type="presOf" srcId="{6D80CF12-6E14-4FB9-B93E-36AC173287E1}" destId="{AA8CE928-6E06-4976-B815-A52DBD3BF91F}" srcOrd="0" destOrd="0" presId="urn:microsoft.com/office/officeart/2005/8/layout/process1"/>
    <dgm:cxn modelId="{683A46B9-6330-4054-AA89-84D7D004968C}" type="presOf" srcId="{E13FBF6B-6B1B-49F1-B251-583F9755B4BB}" destId="{A75259CA-1EE5-47B9-A75C-11FBBD9693ED}" srcOrd="0" destOrd="0" presId="urn:microsoft.com/office/officeart/2005/8/layout/process1"/>
    <dgm:cxn modelId="{7FFF6693-D895-402B-A048-FA7BC98C5F36}" type="presParOf" srcId="{A75259CA-1EE5-47B9-A75C-11FBBD9693ED}" destId="{B12395DD-F71A-4F53-BDAA-F65FEB49F811}" srcOrd="0" destOrd="0" presId="urn:microsoft.com/office/officeart/2005/8/layout/process1"/>
    <dgm:cxn modelId="{A8F6A8F6-334A-4905-8B76-AFC5F7E7B0AB}" type="presParOf" srcId="{A75259CA-1EE5-47B9-A75C-11FBBD9693ED}" destId="{AA8CE928-6E06-4976-B815-A52DBD3BF91F}" srcOrd="1" destOrd="0" presId="urn:microsoft.com/office/officeart/2005/8/layout/process1"/>
    <dgm:cxn modelId="{B8184676-D018-47F5-B6E6-55D6494CC753}" type="presParOf" srcId="{AA8CE928-6E06-4976-B815-A52DBD3BF91F}" destId="{DA36FD8D-0CDC-4D5E-8AFD-A6E8A51CB1BD}" srcOrd="0" destOrd="0" presId="urn:microsoft.com/office/officeart/2005/8/layout/process1"/>
    <dgm:cxn modelId="{D3037553-67AE-400D-985D-E431B51AFD41}" type="presParOf" srcId="{A75259CA-1EE5-47B9-A75C-11FBBD9693ED}" destId="{1AE54DAD-8B6A-4897-A8F5-042D48FA44D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6AD3C3-E234-40AA-81B4-C997A43BE27E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9AFEE21-097A-4DED-9D9B-CE644A128733}">
      <dgm:prSet custT="1"/>
      <dgm:spPr/>
      <dgm:t>
        <a:bodyPr/>
        <a:lstStyle/>
        <a:p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Dunyoning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g‘aroyib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mukofotlaridan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Shnobel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Ignobel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mukofoti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nufuzli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mukofotining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teskarisi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sanaladi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1991-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yilda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shubhalili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hayotda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qo‘llanilmaydigan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kashfiyotlar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beriladi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8F4F53-1752-437B-A9CE-BA7679AD86B0}" type="parTrans" cxnId="{D96789AF-ADEB-4B35-9D5A-BAB35B43F87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79DFBA-B3C3-4879-B697-713F34E7EE26}" type="sibTrans" cxnId="{D96789AF-ADEB-4B35-9D5A-BAB35B43F873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EC5D1-621C-4819-A65E-DE887EF0B0D6}">
      <dgm:prSet custT="1"/>
      <dgm:spPr/>
      <dgm:t>
        <a:bodyPr/>
        <a:lstStyle/>
        <a:p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Qizig‘i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shundaki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g‘olibga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nominantlarning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soxta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kulgili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yutuqlari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mohiyati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aks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haykalcha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allaqachon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muomaladan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10 trillion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Zimbabve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dollari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topshiriladi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. (Internet </a:t>
          </a:r>
          <a:r>
            <a:rPr lang="en-US" sz="1400" b="0" i="0" dirty="0" err="1">
              <a:latin typeface="Arial" panose="020B0604020202020204" pitchFamily="34" charset="0"/>
              <a:cs typeface="Arial" panose="020B0604020202020204" pitchFamily="34" charset="0"/>
            </a:rPr>
            <a:t>ma’lumotlaridan</a:t>
          </a:r>
          <a:r>
            <a:rPr lang="en-US" sz="1400" b="0" i="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84A788-7D37-4547-9B01-606D1D1711D4}" type="parTrans" cxnId="{2F5DCDC1-1954-437A-ABB7-1A989E4CFFC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362028-F0D0-4A8B-9FD3-60AD7B5392FF}" type="sibTrans" cxnId="{2F5DCDC1-1954-437A-ABB7-1A989E4CFFCA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1210AE-1B47-4671-8A87-151ABF87E970}" type="pres">
      <dgm:prSet presAssocID="{BA6AD3C3-E234-40AA-81B4-C997A43BE27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28B93D-5BFA-42DA-90BA-75E6E27265C4}" type="pres">
      <dgm:prSet presAssocID="{BA6AD3C3-E234-40AA-81B4-C997A43BE27E}" presName="arrow" presStyleLbl="bgShp" presStyleIdx="0" presStyleCnt="1" custScaleX="114351"/>
      <dgm:spPr/>
    </dgm:pt>
    <dgm:pt modelId="{3ACD2870-2E99-4B56-A12C-4FFDCCD1BD12}" type="pres">
      <dgm:prSet presAssocID="{BA6AD3C3-E234-40AA-81B4-C997A43BE27E}" presName="linearProcess" presStyleCnt="0"/>
      <dgm:spPr/>
    </dgm:pt>
    <dgm:pt modelId="{D4B144FE-A7AE-4E1E-A9AD-70D9AFE809AF}" type="pres">
      <dgm:prSet presAssocID="{59AFEE21-097A-4DED-9D9B-CE644A128733}" presName="textNode" presStyleLbl="node1" presStyleIdx="0" presStyleCnt="2" custScaleY="25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3B5D1-981B-4B71-89B1-63A8DFB06B26}" type="pres">
      <dgm:prSet presAssocID="{1D79DFBA-B3C3-4879-B697-713F34E7EE26}" presName="sibTrans" presStyleCnt="0"/>
      <dgm:spPr/>
    </dgm:pt>
    <dgm:pt modelId="{538FFEFD-687E-42A7-B7BF-876709E26974}" type="pres">
      <dgm:prSet presAssocID="{856EC5D1-621C-4819-A65E-DE887EF0B0D6}" presName="textNode" presStyleLbl="node1" presStyleIdx="1" presStyleCnt="2" custScaleY="23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DCDC1-1954-437A-ABB7-1A989E4CFFCA}" srcId="{BA6AD3C3-E234-40AA-81B4-C997A43BE27E}" destId="{856EC5D1-621C-4819-A65E-DE887EF0B0D6}" srcOrd="1" destOrd="0" parTransId="{EA84A788-7D37-4547-9B01-606D1D1711D4}" sibTransId="{55362028-F0D0-4A8B-9FD3-60AD7B5392FF}"/>
    <dgm:cxn modelId="{C997753E-CAE0-4F2C-B0D3-5F842710DA61}" type="presOf" srcId="{856EC5D1-621C-4819-A65E-DE887EF0B0D6}" destId="{538FFEFD-687E-42A7-B7BF-876709E26974}" srcOrd="0" destOrd="0" presId="urn:microsoft.com/office/officeart/2005/8/layout/hProcess9"/>
    <dgm:cxn modelId="{D9D8DF2E-BC41-4156-9E61-7A2CDB7A8C94}" type="presOf" srcId="{59AFEE21-097A-4DED-9D9B-CE644A128733}" destId="{D4B144FE-A7AE-4E1E-A9AD-70D9AFE809AF}" srcOrd="0" destOrd="0" presId="urn:microsoft.com/office/officeart/2005/8/layout/hProcess9"/>
    <dgm:cxn modelId="{D96789AF-ADEB-4B35-9D5A-BAB35B43F873}" srcId="{BA6AD3C3-E234-40AA-81B4-C997A43BE27E}" destId="{59AFEE21-097A-4DED-9D9B-CE644A128733}" srcOrd="0" destOrd="0" parTransId="{3F8F4F53-1752-437B-A9CE-BA7679AD86B0}" sibTransId="{1D79DFBA-B3C3-4879-B697-713F34E7EE26}"/>
    <dgm:cxn modelId="{6DE643A3-396E-47A5-9F7B-50152C3667D3}" type="presOf" srcId="{BA6AD3C3-E234-40AA-81B4-C997A43BE27E}" destId="{E41210AE-1B47-4671-8A87-151ABF87E970}" srcOrd="0" destOrd="0" presId="urn:microsoft.com/office/officeart/2005/8/layout/hProcess9"/>
    <dgm:cxn modelId="{145E1BF5-F00B-41FB-B162-A26EC539243A}" type="presParOf" srcId="{E41210AE-1B47-4671-8A87-151ABF87E970}" destId="{4028B93D-5BFA-42DA-90BA-75E6E27265C4}" srcOrd="0" destOrd="0" presId="urn:microsoft.com/office/officeart/2005/8/layout/hProcess9"/>
    <dgm:cxn modelId="{536D0E71-377F-4706-8B1E-2A7AB48D61FC}" type="presParOf" srcId="{E41210AE-1B47-4671-8A87-151ABF87E970}" destId="{3ACD2870-2E99-4B56-A12C-4FFDCCD1BD12}" srcOrd="1" destOrd="0" presId="urn:microsoft.com/office/officeart/2005/8/layout/hProcess9"/>
    <dgm:cxn modelId="{91C8B1D8-9D6D-448A-8EC1-02A2FDCEA16C}" type="presParOf" srcId="{3ACD2870-2E99-4B56-A12C-4FFDCCD1BD12}" destId="{D4B144FE-A7AE-4E1E-A9AD-70D9AFE809AF}" srcOrd="0" destOrd="0" presId="urn:microsoft.com/office/officeart/2005/8/layout/hProcess9"/>
    <dgm:cxn modelId="{067ECA29-09E6-41A0-B2CE-A2DB5C9E614A}" type="presParOf" srcId="{3ACD2870-2E99-4B56-A12C-4FFDCCD1BD12}" destId="{C603B5D1-981B-4B71-89B1-63A8DFB06B26}" srcOrd="1" destOrd="0" presId="urn:microsoft.com/office/officeart/2005/8/layout/hProcess9"/>
    <dgm:cxn modelId="{2B566B40-E8CF-4B85-9304-D80D29E1D5C4}" type="presParOf" srcId="{3ACD2870-2E99-4B56-A12C-4FFDCCD1BD12}" destId="{538FFEFD-687E-42A7-B7BF-876709E2697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BE01D2-6192-43F9-83F8-214C21DF8AA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680A9E-2F94-4853-9974-1CE9B32E00B3}">
      <dgm:prSet custT="1"/>
      <dgm:spPr>
        <a:solidFill>
          <a:srgbClr val="002060"/>
        </a:solidFill>
      </dgm:spPr>
      <dgm:t>
        <a:bodyPr/>
        <a:lstStyle/>
        <a:p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Matndagi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6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600" b="0" i="0" dirty="0" err="1" smtClean="0">
              <a:latin typeface="Arial" panose="020B0604020202020204" pitchFamily="34" charset="0"/>
              <a:cs typeface="Arial" panose="020B0604020202020204" pitchFamily="34" charset="0"/>
            </a:rPr>
            <a:t>shma</a:t>
          </a:r>
          <a:r>
            <a:rPr lang="en-US" sz="1600" b="0" i="0" smtClean="0">
              <a:latin typeface="Arial" panose="020B0604020202020204" pitchFamily="34" charset="0"/>
              <a:cs typeface="Arial" panose="020B0604020202020204" pitchFamily="34" charset="0"/>
            </a:rPr>
            <a:t> gaplarni</a:t>
          </a:r>
          <a:r>
            <a:rPr lang="en-US" sz="1600" b="0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aniqlab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uz-Latn-UZ" sz="1600" b="0" i="0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odda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gaplarga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aylantiring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Tinish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belgilarining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600" b="0" i="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yilishi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sababini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izohlang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B4F5D-52CD-4AE1-B8F5-66FD1EFE67B3}" type="parTrans" cxnId="{DDF58B9A-A718-47E6-BC35-A866CB630B4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E736AD-5835-4075-A0F5-DE21EA6FF15E}" type="sibTrans" cxnId="{DDF58B9A-A718-47E6-BC35-A866CB630B42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1937D2-963C-43BE-B62C-8C67387028FD}">
      <dgm:prSet custT="1"/>
      <dgm:spPr>
        <a:solidFill>
          <a:srgbClr val="400239"/>
        </a:solidFill>
      </dgm:spPr>
      <dgm:t>
        <a:bodyPr/>
        <a:lstStyle/>
        <a:p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Matematika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fanisiz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taraqqiyotni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tasavvur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imkonsiz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zamonaviy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texnologiyalar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kompyuter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, internet,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mobil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telefonlari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matematik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hisob-kitoblarsiz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raqam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-u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amallarsiz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kashf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etilmas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. Shunga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qaramay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-fan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sohasida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nufuzli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sanalgan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mukofoti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matematiklarga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taqdim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dirty="0" err="1">
              <a:latin typeface="Arial" panose="020B0604020202020204" pitchFamily="34" charset="0"/>
              <a:cs typeface="Arial" panose="020B0604020202020204" pitchFamily="34" charset="0"/>
            </a:rPr>
            <a:t>etilmaydi</a:t>
          </a:r>
          <a:r>
            <a:rPr lang="en-US" sz="1300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178812-E0D6-4D09-93EC-1DED5F14A64C}" type="parTrans" cxnId="{08E46B1A-A770-4CDE-B1B3-95143730809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5F5A9D-97F2-4634-8426-CE0FA7779F68}" type="sibTrans" cxnId="{08E46B1A-A770-4CDE-B1B3-951437308098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3AC1BE-69BA-47C9-B533-ADFFDA3827BC}" type="pres">
      <dgm:prSet presAssocID="{63BE01D2-6192-43F9-83F8-214C21DF8A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C5B92C-E04C-4B40-8B43-9601E5E036C0}" type="pres">
      <dgm:prSet presAssocID="{54680A9E-2F94-4853-9974-1CE9B32E00B3}" presName="root" presStyleCnt="0"/>
      <dgm:spPr/>
    </dgm:pt>
    <dgm:pt modelId="{F42CBCD5-CE72-4C3E-BAFB-04613C304AE9}" type="pres">
      <dgm:prSet presAssocID="{54680A9E-2F94-4853-9974-1CE9B32E00B3}" presName="rootComposite" presStyleCnt="0"/>
      <dgm:spPr/>
    </dgm:pt>
    <dgm:pt modelId="{02191C9B-CA05-447B-8C9A-AB947784E29E}" type="pres">
      <dgm:prSet presAssocID="{54680A9E-2F94-4853-9974-1CE9B32E00B3}" presName="rootText" presStyleLbl="node1" presStyleIdx="0" presStyleCnt="2" custScaleX="106246" custScaleY="205972"/>
      <dgm:spPr/>
      <dgm:t>
        <a:bodyPr/>
        <a:lstStyle/>
        <a:p>
          <a:endParaRPr lang="ru-RU"/>
        </a:p>
      </dgm:t>
    </dgm:pt>
    <dgm:pt modelId="{0CE96D6B-91B5-4BE1-9D4E-2CDC57CDF250}" type="pres">
      <dgm:prSet presAssocID="{54680A9E-2F94-4853-9974-1CE9B32E00B3}" presName="rootConnector" presStyleLbl="node1" presStyleIdx="0" presStyleCnt="2"/>
      <dgm:spPr/>
      <dgm:t>
        <a:bodyPr/>
        <a:lstStyle/>
        <a:p>
          <a:endParaRPr lang="ru-RU"/>
        </a:p>
      </dgm:t>
    </dgm:pt>
    <dgm:pt modelId="{AD0DF3F1-27B9-491C-8964-0194BE382CBE}" type="pres">
      <dgm:prSet presAssocID="{54680A9E-2F94-4853-9974-1CE9B32E00B3}" presName="childShape" presStyleCnt="0"/>
      <dgm:spPr/>
    </dgm:pt>
    <dgm:pt modelId="{F0A5605C-80FD-4C72-A7D1-B06F2F06C6D7}" type="pres">
      <dgm:prSet presAssocID="{4B1937D2-963C-43BE-B62C-8C67387028FD}" presName="root" presStyleCnt="0"/>
      <dgm:spPr/>
    </dgm:pt>
    <dgm:pt modelId="{6FFE0CA6-0415-4B3E-A1C7-1ED9A4947152}" type="pres">
      <dgm:prSet presAssocID="{4B1937D2-963C-43BE-B62C-8C67387028FD}" presName="rootComposite" presStyleCnt="0"/>
      <dgm:spPr/>
    </dgm:pt>
    <dgm:pt modelId="{10EB3F64-7BC2-443D-B7D1-BDE880506D40}" type="pres">
      <dgm:prSet presAssocID="{4B1937D2-963C-43BE-B62C-8C67387028FD}" presName="rootText" presStyleLbl="node1" presStyleIdx="1" presStyleCnt="2" custScaleY="205972"/>
      <dgm:spPr/>
      <dgm:t>
        <a:bodyPr/>
        <a:lstStyle/>
        <a:p>
          <a:endParaRPr lang="ru-RU"/>
        </a:p>
      </dgm:t>
    </dgm:pt>
    <dgm:pt modelId="{9CB97E4A-145F-4A78-92FC-8C382841685E}" type="pres">
      <dgm:prSet presAssocID="{4B1937D2-963C-43BE-B62C-8C67387028FD}" presName="rootConnector" presStyleLbl="node1" presStyleIdx="1" presStyleCnt="2"/>
      <dgm:spPr/>
      <dgm:t>
        <a:bodyPr/>
        <a:lstStyle/>
        <a:p>
          <a:endParaRPr lang="ru-RU"/>
        </a:p>
      </dgm:t>
    </dgm:pt>
    <dgm:pt modelId="{C586BBF6-2BBB-47B2-A464-5760C0104A56}" type="pres">
      <dgm:prSet presAssocID="{4B1937D2-963C-43BE-B62C-8C67387028FD}" presName="childShape" presStyleCnt="0"/>
      <dgm:spPr/>
    </dgm:pt>
  </dgm:ptLst>
  <dgm:cxnLst>
    <dgm:cxn modelId="{8EF3FB22-A948-49A3-BBC6-AC5B1239408F}" type="presOf" srcId="{63BE01D2-6192-43F9-83F8-214C21DF8AA2}" destId="{9E3AC1BE-69BA-47C9-B533-ADFFDA3827BC}" srcOrd="0" destOrd="0" presId="urn:microsoft.com/office/officeart/2005/8/layout/hierarchy3"/>
    <dgm:cxn modelId="{7C369894-71F1-4FB2-8226-BBEB91BBA406}" type="presOf" srcId="{54680A9E-2F94-4853-9974-1CE9B32E00B3}" destId="{0CE96D6B-91B5-4BE1-9D4E-2CDC57CDF250}" srcOrd="1" destOrd="0" presId="urn:microsoft.com/office/officeart/2005/8/layout/hierarchy3"/>
    <dgm:cxn modelId="{08E46B1A-A770-4CDE-B1B3-951437308098}" srcId="{63BE01D2-6192-43F9-83F8-214C21DF8AA2}" destId="{4B1937D2-963C-43BE-B62C-8C67387028FD}" srcOrd="1" destOrd="0" parTransId="{88178812-E0D6-4D09-93EC-1DED5F14A64C}" sibTransId="{DC5F5A9D-97F2-4634-8426-CE0FA7779F68}"/>
    <dgm:cxn modelId="{9FF7A74E-CBA8-432B-9F83-F6684C019037}" type="presOf" srcId="{4B1937D2-963C-43BE-B62C-8C67387028FD}" destId="{9CB97E4A-145F-4A78-92FC-8C382841685E}" srcOrd="1" destOrd="0" presId="urn:microsoft.com/office/officeart/2005/8/layout/hierarchy3"/>
    <dgm:cxn modelId="{DDF58B9A-A718-47E6-BC35-A866CB630B42}" srcId="{63BE01D2-6192-43F9-83F8-214C21DF8AA2}" destId="{54680A9E-2F94-4853-9974-1CE9B32E00B3}" srcOrd="0" destOrd="0" parTransId="{45BB4F5D-52CD-4AE1-B8F5-66FD1EFE67B3}" sibTransId="{AEE736AD-5835-4075-A0F5-DE21EA6FF15E}"/>
    <dgm:cxn modelId="{DD6BAE2F-D331-400E-AC5E-9B11C698CCA4}" type="presOf" srcId="{4B1937D2-963C-43BE-B62C-8C67387028FD}" destId="{10EB3F64-7BC2-443D-B7D1-BDE880506D40}" srcOrd="0" destOrd="0" presId="urn:microsoft.com/office/officeart/2005/8/layout/hierarchy3"/>
    <dgm:cxn modelId="{DDC8C745-2FAF-4606-B2A6-44A695168D80}" type="presOf" srcId="{54680A9E-2F94-4853-9974-1CE9B32E00B3}" destId="{02191C9B-CA05-447B-8C9A-AB947784E29E}" srcOrd="0" destOrd="0" presId="urn:microsoft.com/office/officeart/2005/8/layout/hierarchy3"/>
    <dgm:cxn modelId="{BEFBE355-2B05-4136-A6C8-DEFD5A2DE74C}" type="presParOf" srcId="{9E3AC1BE-69BA-47C9-B533-ADFFDA3827BC}" destId="{C8C5B92C-E04C-4B40-8B43-9601E5E036C0}" srcOrd="0" destOrd="0" presId="urn:microsoft.com/office/officeart/2005/8/layout/hierarchy3"/>
    <dgm:cxn modelId="{889A0DF4-3456-4654-A34A-973264863940}" type="presParOf" srcId="{C8C5B92C-E04C-4B40-8B43-9601E5E036C0}" destId="{F42CBCD5-CE72-4C3E-BAFB-04613C304AE9}" srcOrd="0" destOrd="0" presId="urn:microsoft.com/office/officeart/2005/8/layout/hierarchy3"/>
    <dgm:cxn modelId="{18ADEAE7-6CF8-40D2-9673-D3B08AFE1173}" type="presParOf" srcId="{F42CBCD5-CE72-4C3E-BAFB-04613C304AE9}" destId="{02191C9B-CA05-447B-8C9A-AB947784E29E}" srcOrd="0" destOrd="0" presId="urn:microsoft.com/office/officeart/2005/8/layout/hierarchy3"/>
    <dgm:cxn modelId="{03FE204C-B245-40A9-877D-2A706B5F6291}" type="presParOf" srcId="{F42CBCD5-CE72-4C3E-BAFB-04613C304AE9}" destId="{0CE96D6B-91B5-4BE1-9D4E-2CDC57CDF250}" srcOrd="1" destOrd="0" presId="urn:microsoft.com/office/officeart/2005/8/layout/hierarchy3"/>
    <dgm:cxn modelId="{B10F3AAE-8BB1-4289-B349-20AD48802EFE}" type="presParOf" srcId="{C8C5B92C-E04C-4B40-8B43-9601E5E036C0}" destId="{AD0DF3F1-27B9-491C-8964-0194BE382CBE}" srcOrd="1" destOrd="0" presId="urn:microsoft.com/office/officeart/2005/8/layout/hierarchy3"/>
    <dgm:cxn modelId="{8EA2CFDC-8FC9-4777-8E14-471333691D1E}" type="presParOf" srcId="{9E3AC1BE-69BA-47C9-B533-ADFFDA3827BC}" destId="{F0A5605C-80FD-4C72-A7D1-B06F2F06C6D7}" srcOrd="1" destOrd="0" presId="urn:microsoft.com/office/officeart/2005/8/layout/hierarchy3"/>
    <dgm:cxn modelId="{68FA40E9-34A3-40A4-8E9A-16E4061EF264}" type="presParOf" srcId="{F0A5605C-80FD-4C72-A7D1-B06F2F06C6D7}" destId="{6FFE0CA6-0415-4B3E-A1C7-1ED9A4947152}" srcOrd="0" destOrd="0" presId="urn:microsoft.com/office/officeart/2005/8/layout/hierarchy3"/>
    <dgm:cxn modelId="{2C6678C3-4002-470B-80EA-8A2E25DB8FE0}" type="presParOf" srcId="{6FFE0CA6-0415-4B3E-A1C7-1ED9A4947152}" destId="{10EB3F64-7BC2-443D-B7D1-BDE880506D40}" srcOrd="0" destOrd="0" presId="urn:microsoft.com/office/officeart/2005/8/layout/hierarchy3"/>
    <dgm:cxn modelId="{DB09EBC9-FE74-413B-A32A-D4ECF6989A32}" type="presParOf" srcId="{6FFE0CA6-0415-4B3E-A1C7-1ED9A4947152}" destId="{9CB97E4A-145F-4A78-92FC-8C382841685E}" srcOrd="1" destOrd="0" presId="urn:microsoft.com/office/officeart/2005/8/layout/hierarchy3"/>
    <dgm:cxn modelId="{2C9C9076-446E-4703-B279-E90B484F56DD}" type="presParOf" srcId="{F0A5605C-80FD-4C72-A7D1-B06F2F06C6D7}" destId="{C586BBF6-2BBB-47B2-A464-5760C0104A5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5E5CF0-C8A5-4A8A-8E60-4E294D8F2CC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8F502-E8CD-4490-BD80-1F31663CAA83}">
      <dgm:prSet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Alfred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Nobelning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sevgan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qizi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matematik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yigitni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tanlagani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olim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alam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ustida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matematiklarni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mukofotdan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mahrum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asossiz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cho‘pchak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Taxminlarga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o‘sha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davrning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olimi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Mittag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Leffler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qirol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Oskar II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murojaat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matematiklar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etgani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Nobelda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soha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vakillari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alohida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nominatsiyaga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zarurat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yo‘qligi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fikr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uyg‘ongan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Shuningdek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, Nobel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matematika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fanini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o‘ta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nazariy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mavhum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fan deb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hisoblagan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mukofotini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amaliy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yutuqlar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uchungina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berilishini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latin typeface="Arial" panose="020B0604020202020204" pitchFamily="34" charset="0"/>
              <a:cs typeface="Arial" panose="020B0604020202020204" pitchFamily="34" charset="0"/>
            </a:rPr>
            <a:t>istagan</a:t>
          </a:r>
          <a:r>
            <a:rPr lang="en-US" b="0" i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D7A19-C0C0-4193-9557-F1619FB54DAA}" type="parTrans" cxnId="{6DD3EB62-6A18-4F2D-843F-8C859AE770EE}">
      <dgm:prSet/>
      <dgm:spPr/>
      <dgm:t>
        <a:bodyPr/>
        <a:lstStyle/>
        <a:p>
          <a:endParaRPr lang="ru-RU"/>
        </a:p>
      </dgm:t>
    </dgm:pt>
    <dgm:pt modelId="{73212A90-1691-4655-81A1-6FAF915E6A8D}" type="sibTrans" cxnId="{6DD3EB62-6A18-4F2D-843F-8C859AE770EE}">
      <dgm:prSet/>
      <dgm:spPr/>
      <dgm:t>
        <a:bodyPr/>
        <a:lstStyle/>
        <a:p>
          <a:endParaRPr lang="ru-RU"/>
        </a:p>
      </dgm:t>
    </dgm:pt>
    <dgm:pt modelId="{E20E212E-485A-47F5-BDED-D32A165D433D}" type="pres">
      <dgm:prSet presAssocID="{EA5E5CF0-C8A5-4A8A-8E60-4E294D8F2CC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2111B2-C03A-447A-B536-6B4D08A13D02}" type="pres">
      <dgm:prSet presAssocID="{18B8F502-E8CD-4490-BD80-1F31663CAA83}" presName="composite" presStyleCnt="0"/>
      <dgm:spPr/>
    </dgm:pt>
    <dgm:pt modelId="{6F4406D8-1E8E-46DD-A114-A0C3A6DDC41B}" type="pres">
      <dgm:prSet presAssocID="{18B8F502-E8CD-4490-BD80-1F31663CAA83}" presName="imgShp" presStyleLbl="fgImgPlace1" presStyleIdx="0" presStyleCnt="1" custScaleX="78875" custScaleY="83628" custLinFactNeighborX="-233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4D2DE98F-49B5-4E04-8C03-E6D43E7153F6}" type="pres">
      <dgm:prSet presAssocID="{18B8F502-E8CD-4490-BD80-1F31663CAA83}" presName="txShp" presStyleLbl="node1" presStyleIdx="0" presStyleCnt="1" custScaleX="140996" custScaleY="133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3EB62-6A18-4F2D-843F-8C859AE770EE}" srcId="{EA5E5CF0-C8A5-4A8A-8E60-4E294D8F2CC8}" destId="{18B8F502-E8CD-4490-BD80-1F31663CAA83}" srcOrd="0" destOrd="0" parTransId="{1FED7A19-C0C0-4193-9557-F1619FB54DAA}" sibTransId="{73212A90-1691-4655-81A1-6FAF915E6A8D}"/>
    <dgm:cxn modelId="{065E35C6-E9DA-443F-B296-32700B6F17C3}" type="presOf" srcId="{EA5E5CF0-C8A5-4A8A-8E60-4E294D8F2CC8}" destId="{E20E212E-485A-47F5-BDED-D32A165D433D}" srcOrd="0" destOrd="0" presId="urn:microsoft.com/office/officeart/2005/8/layout/vList3"/>
    <dgm:cxn modelId="{7F419D71-80ED-4DC1-A211-A47F852A5D43}" type="presOf" srcId="{18B8F502-E8CD-4490-BD80-1F31663CAA83}" destId="{4D2DE98F-49B5-4E04-8C03-E6D43E7153F6}" srcOrd="0" destOrd="0" presId="urn:microsoft.com/office/officeart/2005/8/layout/vList3"/>
    <dgm:cxn modelId="{526E5E99-78A3-4D79-9983-7B3E407F9EF4}" type="presParOf" srcId="{E20E212E-485A-47F5-BDED-D32A165D433D}" destId="{E22111B2-C03A-447A-B536-6B4D08A13D02}" srcOrd="0" destOrd="0" presId="urn:microsoft.com/office/officeart/2005/8/layout/vList3"/>
    <dgm:cxn modelId="{5876A089-2E67-4820-9640-70790F005028}" type="presParOf" srcId="{E22111B2-C03A-447A-B536-6B4D08A13D02}" destId="{6F4406D8-1E8E-46DD-A114-A0C3A6DDC41B}" srcOrd="0" destOrd="0" presId="urn:microsoft.com/office/officeart/2005/8/layout/vList3"/>
    <dgm:cxn modelId="{9E739E80-07CE-495C-955F-789B4A355C86}" type="presParOf" srcId="{E22111B2-C03A-447A-B536-6B4D08A13D02}" destId="{4D2DE98F-49B5-4E04-8C03-E6D43E7153F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86DC-E915-4C8A-B842-EFB1FDD39D6C}">
      <dsp:nvSpPr>
        <dsp:cNvPr id="0" name=""/>
        <dsp:cNvSpPr/>
      </dsp:nvSpPr>
      <dsp:spPr>
        <a:xfrm>
          <a:off x="6051" y="0"/>
          <a:ext cx="1414847" cy="2609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>
              <a:latin typeface="Arial" panose="020B0604020202020204" pitchFamily="34" charset="0"/>
              <a:cs typeface="Arial" panose="020B0604020202020204" pitchFamily="34" charset="0"/>
            </a:rPr>
            <a:t>NOBEL MUKOFOTI</a:t>
          </a:r>
          <a:endParaRPr lang="ru-RU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90" y="41439"/>
        <a:ext cx="1331969" cy="2526236"/>
      </dsp:txXfrm>
    </dsp:sp>
    <dsp:sp modelId="{20111284-A6D0-4623-A701-ABB577FB014A}">
      <dsp:nvSpPr>
        <dsp:cNvPr id="0" name=""/>
        <dsp:cNvSpPr/>
      </dsp:nvSpPr>
      <dsp:spPr>
        <a:xfrm>
          <a:off x="1617038" y="1070264"/>
          <a:ext cx="400565" cy="4685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17038" y="1163981"/>
        <a:ext cx="280396" cy="281152"/>
      </dsp:txXfrm>
    </dsp:sp>
    <dsp:sp modelId="{45582126-AB23-46EF-9869-1BDE2BDB9F98}">
      <dsp:nvSpPr>
        <dsp:cNvPr id="0" name=""/>
        <dsp:cNvSpPr/>
      </dsp:nvSpPr>
      <dsp:spPr>
        <a:xfrm>
          <a:off x="2176682" y="0"/>
          <a:ext cx="3303665" cy="2609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361436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6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6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Taniqli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shved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ixtirochisi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tadbirkori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Alfred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Bernxard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Nobel 1895-yilda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mol-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mulkini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o‘limidan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so‘ng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fizika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kimyo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meditsina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fiziologiya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),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adabiyot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sohasida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yuksak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muvaffaqiyatga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erishgan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olimlar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tinchlikni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mustahkamlashdagi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buyuk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xizmatlari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atoqli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arboblarga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tariqasida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berishni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vasiyat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mukofotlar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smtClean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1901-yildan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boshlab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berib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kelinmoqda</a:t>
          </a:r>
          <a:r>
            <a:rPr lang="en-US" sz="1500" b="0" i="0" kern="1200" dirty="0">
              <a:solidFill>
                <a:srgbClr val="400239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kern="1200" dirty="0">
            <a:solidFill>
              <a:srgbClr val="400239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3100" y="76418"/>
        <a:ext cx="3150829" cy="24562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6DD77-C6A8-4508-B4C8-D969ECB3D1D4}">
      <dsp:nvSpPr>
        <dsp:cNvPr id="0" name=""/>
        <dsp:cNvSpPr/>
      </dsp:nvSpPr>
      <dsp:spPr>
        <a:xfrm>
          <a:off x="411479" y="0"/>
          <a:ext cx="4663440" cy="251060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D060FB-C496-40C9-90E5-2C6ECBF34117}">
      <dsp:nvSpPr>
        <dsp:cNvPr id="0" name=""/>
        <dsp:cNvSpPr/>
      </dsp:nvSpPr>
      <dsp:spPr>
        <a:xfrm>
          <a:off x="274" y="0"/>
          <a:ext cx="5485850" cy="25106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1968-yil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Shvetsiya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Markaziy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banki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„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Riksbank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“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ning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300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yilligi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munosabati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xotirasiga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chuqur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ehtirom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sifatida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iqtisodiyot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etildi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Hozirgi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davrda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mavjud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oltita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nominatsiya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beshtasi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Shvetsiya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Qirollik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akademiyasi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tinchlik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Norvegiya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(Oslo)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qo‘mitasi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 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berib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kelinmoqda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An’anaga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qaror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Alfred Nobel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tavallud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oktabr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oyida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e’lon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qilinadi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u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vafot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10-dekabr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sanasida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tantanali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topshiriladi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831" y="122557"/>
        <a:ext cx="5240736" cy="2265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2864-A652-4C20-A8F7-82172FA9B353}">
      <dsp:nvSpPr>
        <dsp:cNvPr id="0" name=""/>
        <dsp:cNvSpPr/>
      </dsp:nvSpPr>
      <dsp:spPr>
        <a:xfrm>
          <a:off x="0" y="0"/>
          <a:ext cx="2536913" cy="253691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EAFA1-1BD8-4AB3-85D0-49861ACD8B96}">
      <dsp:nvSpPr>
        <dsp:cNvPr id="0" name=""/>
        <dsp:cNvSpPr/>
      </dsp:nvSpPr>
      <dsp:spPr>
        <a:xfrm>
          <a:off x="0" y="253939"/>
          <a:ext cx="4164056" cy="18035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Har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700" b="0" i="0" kern="1200" dirty="0" err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fondi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dagi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pul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miqdoriga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qarab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o‘zgarib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2019-yilgacha 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887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orasida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49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ayol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24 ta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tashkilot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mukofotiga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sazovor</a:t>
          </a:r>
          <a:r>
            <a:rPr lang="en-US" sz="17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7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lvl="0" algn="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7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n-US" sz="1700" b="0" i="1" kern="1200" dirty="0">
              <a:latin typeface="Arial" panose="020B0604020202020204" pitchFamily="34" charset="0"/>
              <a:cs typeface="Arial" panose="020B0604020202020204" pitchFamily="34" charset="0"/>
            </a:rPr>
            <a:t>Muzaffar </a:t>
          </a:r>
          <a:r>
            <a:rPr lang="en-US" sz="17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Qosimov</a:t>
          </a:r>
          <a:r>
            <a:rPr lang="en-US" sz="1700" b="0" i="1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7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44" y="341983"/>
        <a:ext cx="3987968" cy="1627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DBD8B-A040-41F4-940C-39C04389DB23}">
      <dsp:nvSpPr>
        <dsp:cNvPr id="0" name=""/>
        <dsp:cNvSpPr/>
      </dsp:nvSpPr>
      <dsp:spPr>
        <a:xfrm>
          <a:off x="114535" y="0"/>
          <a:ext cx="5287467" cy="251459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DFF7EF-C8D9-45B0-BADC-9EA8D7E7B44A}">
      <dsp:nvSpPr>
        <dsp:cNvPr id="0" name=""/>
        <dsp:cNvSpPr/>
      </dsp:nvSpPr>
      <dsp:spPr>
        <a:xfrm>
          <a:off x="0" y="0"/>
          <a:ext cx="1242049" cy="25145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Quyidagi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izohlardan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matnda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ajratilgan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so‘zlarning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lug‘aviy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ma’nosini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aniqlab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imlosini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yodda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tuting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632" y="60632"/>
        <a:ext cx="1120785" cy="2393335"/>
      </dsp:txXfrm>
    </dsp:sp>
    <dsp:sp modelId="{E840B1E3-1565-4590-99D0-36DCB732A06B}">
      <dsp:nvSpPr>
        <dsp:cNvPr id="0" name=""/>
        <dsp:cNvSpPr/>
      </dsp:nvSpPr>
      <dsp:spPr>
        <a:xfrm>
          <a:off x="1318065" y="78581"/>
          <a:ext cx="4120571" cy="2357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92075" lvl="0" indent="174625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1)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muassasa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shu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kabilarning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muayyan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maqsad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ajratilgan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puli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mablag‘i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moddiy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boyliklari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jamg‘arma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qat’iy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barqaror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daromad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keltiruvchi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qimmatbaho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qog‘ozlar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n-US" sz="1800" b="0" i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92075" lvl="0" indent="174625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hayotda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qaror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topgan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topayotgan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udum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urf-odat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boshqa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amallar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3146" y="193662"/>
        <a:ext cx="3890409" cy="2127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76A36-D0A9-4637-9569-6A816230FF47}">
      <dsp:nvSpPr>
        <dsp:cNvPr id="0" name=""/>
        <dsp:cNvSpPr/>
      </dsp:nvSpPr>
      <dsp:spPr>
        <a:xfrm>
          <a:off x="1047" y="51039"/>
          <a:ext cx="2233991" cy="2408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3)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kredit-moliya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muassasasi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/>
          </a:r>
          <a:b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4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-fan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yoki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san’atni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rivojlantirish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yuqori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malakali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olimlariga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muassasa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78" y="116470"/>
        <a:ext cx="2103129" cy="2277659"/>
      </dsp:txXfrm>
    </dsp:sp>
    <dsp:sp modelId="{056BB75F-E162-49E9-AE0C-7A7523804A25}">
      <dsp:nvSpPr>
        <dsp:cNvPr id="0" name=""/>
        <dsp:cNvSpPr/>
      </dsp:nvSpPr>
      <dsp:spPr>
        <a:xfrm>
          <a:off x="2458437" y="978285"/>
          <a:ext cx="473606" cy="55402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58437" y="1089091"/>
        <a:ext cx="331524" cy="332417"/>
      </dsp:txXfrm>
    </dsp:sp>
    <dsp:sp modelId="{D1EB6BE5-B712-4AC4-8C43-296280F337CB}">
      <dsp:nvSpPr>
        <dsp:cNvPr id="0" name=""/>
        <dsp:cNvSpPr/>
      </dsp:nvSpPr>
      <dsp:spPr>
        <a:xfrm>
          <a:off x="3128635" y="51039"/>
          <a:ext cx="2233991" cy="24085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  <a:r>
            <a:rPr lang="en-US" sz="18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8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ijodkorlik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ish-faoliyat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sohasi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bo‘ladigan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musobaqa-tanlovlarga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nomzodlar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ko‘rsatish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g‘olibni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aniqlash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94066" y="116470"/>
        <a:ext cx="2103129" cy="22776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395DD-F71A-4F53-BDAA-F65FEB49F811}">
      <dsp:nvSpPr>
        <dsp:cNvPr id="0" name=""/>
        <dsp:cNvSpPr/>
      </dsp:nvSpPr>
      <dsp:spPr>
        <a:xfrm>
          <a:off x="5722" y="0"/>
          <a:ext cx="1491148" cy="2609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Matnni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o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qing.Noto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ri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llangan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shimchalarni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topib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tahrir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ко</a:t>
          </a:r>
          <a:r>
            <a:rPr lang="uz-Latn-UZ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chiring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396" y="43674"/>
        <a:ext cx="1403800" cy="2521766"/>
      </dsp:txXfrm>
    </dsp:sp>
    <dsp:sp modelId="{AA8CE928-6E06-4976-B815-A52DBD3BF91F}">
      <dsp:nvSpPr>
        <dsp:cNvPr id="0" name=""/>
        <dsp:cNvSpPr/>
      </dsp:nvSpPr>
      <dsp:spPr>
        <a:xfrm>
          <a:off x="1696292" y="1057275"/>
          <a:ext cx="422772" cy="49456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96292" y="1156188"/>
        <a:ext cx="295940" cy="296737"/>
      </dsp:txXfrm>
    </dsp:sp>
    <dsp:sp modelId="{1AE54DAD-8B6A-4897-A8F5-042D48FA44D3}">
      <dsp:nvSpPr>
        <dsp:cNvPr id="0" name=""/>
        <dsp:cNvSpPr/>
      </dsp:nvSpPr>
      <dsp:spPr>
        <a:xfrm>
          <a:off x="2294554" y="0"/>
          <a:ext cx="3338523" cy="2609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182563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Dunyoni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g‘aroyib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mukofotlaridan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Shnobel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Ignobel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nufuzdor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mukofotini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teskarisi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sanaladi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1991-yilda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shubhalik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hayotga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qo‘llanilmaydigan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kashfiyotlar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beriladi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Qizig‘i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shundaki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g‘olibda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nominantlarning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soxta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kulgili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yutuqlari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mohiyati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aks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et</a:t>
          </a:r>
          <a:r>
            <a:rPr lang="uz-Latn-UZ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haykalcha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allaqachon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muomaladan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10 trillion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Zimbabve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dollari</a:t>
          </a:r>
          <a:r>
            <a:rPr lang="en-US" sz="1400" b="0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topshirishadi</a:t>
          </a:r>
          <a:r>
            <a:rPr lang="en-US" sz="14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182563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(„Internet </a:t>
          </a:r>
          <a:r>
            <a:rPr lang="en-US" sz="1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ma’lumotlari“dari</a:t>
          </a:r>
          <a:r>
            <a:rPr lang="en-US" sz="1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0972" y="76418"/>
        <a:ext cx="3185687" cy="24562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B93D-5BFA-42DA-90BA-75E6E27265C4}">
      <dsp:nvSpPr>
        <dsp:cNvPr id="0" name=""/>
        <dsp:cNvSpPr/>
      </dsp:nvSpPr>
      <dsp:spPr>
        <a:xfrm>
          <a:off x="76203" y="0"/>
          <a:ext cx="5287467" cy="2510601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B144FE-A7AE-4E1E-A9AD-70D9AFE809AF}">
      <dsp:nvSpPr>
        <dsp:cNvPr id="0" name=""/>
        <dsp:cNvSpPr/>
      </dsp:nvSpPr>
      <dsp:spPr>
        <a:xfrm>
          <a:off x="41999" y="0"/>
          <a:ext cx="2547120" cy="25106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Dunyoning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g‘aroyib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mukofotlaridan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biri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Shnobel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Ignobel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u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nufuzli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mukofotining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teskarisi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sanaladi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 Bu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1991-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yilda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qilingan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shubhalili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hayotda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qo‘llanilmaydigan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kashfiyotlar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beriladi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4556" y="122557"/>
        <a:ext cx="2302006" cy="2265487"/>
      </dsp:txXfrm>
    </dsp:sp>
    <dsp:sp modelId="{538FFEFD-687E-42A7-B7BF-876709E26974}">
      <dsp:nvSpPr>
        <dsp:cNvPr id="0" name=""/>
        <dsp:cNvSpPr/>
      </dsp:nvSpPr>
      <dsp:spPr>
        <a:xfrm>
          <a:off x="2850754" y="72199"/>
          <a:ext cx="2547120" cy="23662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Qizig‘i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shundaki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g‘olibga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nominantlarning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soxta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kulgili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ilmiy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yutuqlari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mohiyati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aks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etgan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haykalcha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allaqachon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muomaladan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10 trillion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Zimbabve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dollari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topshiriladi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. (Internet </a:t>
          </a:r>
          <a:r>
            <a:rPr lang="en-US" sz="14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ma’lumotlaridan</a:t>
          </a:r>
          <a:r>
            <a:rPr lang="en-US" sz="1400" b="0" i="0" kern="12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6262" y="187707"/>
        <a:ext cx="2316104" cy="213518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91C9B-CA05-447B-8C9A-AB947784E29E}">
      <dsp:nvSpPr>
        <dsp:cNvPr id="0" name=""/>
        <dsp:cNvSpPr/>
      </dsp:nvSpPr>
      <dsp:spPr>
        <a:xfrm>
          <a:off x="1972" y="34487"/>
          <a:ext cx="2518914" cy="244162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Matndagi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600" b="0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shma</a:t>
          </a:r>
          <a:r>
            <a:rPr lang="en-US" sz="1600" b="0" i="0" kern="1200" smtClean="0">
              <a:latin typeface="Arial" panose="020B0604020202020204" pitchFamily="34" charset="0"/>
              <a:cs typeface="Arial" panose="020B0604020202020204" pitchFamily="34" charset="0"/>
            </a:rPr>
            <a:t> gaplarni</a:t>
          </a:r>
          <a:r>
            <a:rPr lang="en-US" sz="16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aniqlab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uz-Latn-UZ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odda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gaplarga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aylantiring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Tinish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belgilarining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qo</a:t>
          </a:r>
          <a:r>
            <a:rPr lang="uz-Latn-UZ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yilishi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sababini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izohlang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85" y="106000"/>
        <a:ext cx="2375888" cy="2298599"/>
      </dsp:txXfrm>
    </dsp:sp>
    <dsp:sp modelId="{10EB3F64-7BC2-443D-B7D1-BDE880506D40}">
      <dsp:nvSpPr>
        <dsp:cNvPr id="0" name=""/>
        <dsp:cNvSpPr/>
      </dsp:nvSpPr>
      <dsp:spPr>
        <a:xfrm>
          <a:off x="3113595" y="34487"/>
          <a:ext cx="2370832" cy="2441625"/>
        </a:xfrm>
        <a:prstGeom prst="roundRect">
          <a:avLst>
            <a:gd name="adj" fmla="val 10000"/>
          </a:avLst>
        </a:prstGeom>
        <a:solidFill>
          <a:srgbClr val="40023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fanisiz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bugungi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taraqqiyotni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tasavvur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imkonsiz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Barcha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zamonaviy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texnologiyalar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ayniqsa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kompyuter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internet,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mobil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telefonlari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hisob-kitoblarsiz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raqam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-u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amallarsiz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kashf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etilmas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. Shunga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qaramay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jahonda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-fan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sohasida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eng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nufuzli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sanalgan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Nobel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matematiklarga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taqdim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etilmaydi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3034" y="103926"/>
        <a:ext cx="2231954" cy="23027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DE98F-49B5-4E04-8C03-E6D43E7153F6}">
      <dsp:nvSpPr>
        <dsp:cNvPr id="0" name=""/>
        <dsp:cNvSpPr/>
      </dsp:nvSpPr>
      <dsp:spPr>
        <a:xfrm rot="10800000">
          <a:off x="169660" y="76202"/>
          <a:ext cx="5100553" cy="2434396"/>
        </a:xfrm>
        <a:prstGeom prst="homePlate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3609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Alfred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Nobelning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sevgan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qizi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yigitni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tanlagani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alam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ustida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matematiklarni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mukofotdan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mahrum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asossiz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cho‘pchak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Taxminlarga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o‘sha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davrning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mashhur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olimi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Mittag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Leffler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qirol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Oskar II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murojaat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qilib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matematiklar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ta’sis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etgani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sababli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Nobelda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bu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soha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vakillari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alohida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nominatsiyaga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zarurat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yo‘qligi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haqida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fikr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uyg‘ongan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Shuningdek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, Nobel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matematika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fanini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o‘ta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nazariy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mavhum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fan deb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hisoblagan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mukofotini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amaliy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yutuqlar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uchungina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berilishini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istagan</a:t>
          </a:r>
          <a:r>
            <a:rPr lang="en-US" sz="1300" b="0" i="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778259" y="76202"/>
        <a:ext cx="4491954" cy="2434396"/>
      </dsp:txXfrm>
    </dsp:sp>
    <dsp:sp modelId="{6F4406D8-1E8E-46DD-A114-A0C3A6DDC41B}">
      <dsp:nvSpPr>
        <dsp:cNvPr id="0" name=""/>
        <dsp:cNvSpPr/>
      </dsp:nvSpPr>
      <dsp:spPr>
        <a:xfrm>
          <a:off x="0" y="531399"/>
          <a:ext cx="1437384" cy="15240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2078" indent="-72078">
              <a:buFont typeface="Arial" panose="020B0604020202020204" pitchFamily="34" charset="0"/>
              <a:buChar char="•"/>
              <a:defRPr sz="700"/>
            </a:lvl2pPr>
            <a:lvl3pPr marL="144157" indent="-72078">
              <a:defRPr sz="700"/>
            </a:lvl3pPr>
            <a:lvl4pPr marL="252274" indent="-108118">
              <a:defRPr sz="700"/>
            </a:lvl4pPr>
            <a:lvl5pPr marL="360392" indent="-108118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08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65800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16469" y="1400581"/>
            <a:ext cx="3936811" cy="506545"/>
          </a:xfrm>
          <a:prstGeom prst="rect">
            <a:avLst/>
          </a:prstGeom>
        </p:spPr>
        <p:txBody>
          <a:bodyPr vert="horz" wrap="square" lIns="0" tIns="13966" rIns="0" bIns="0" rtlCol="0">
            <a:spAutoFit/>
          </a:bodyPr>
          <a:lstStyle/>
          <a:p>
            <a:pPr marL="18415" algn="ctr">
              <a:spcAft>
                <a:spcPts val="1200"/>
              </a:spcAft>
            </a:pPr>
            <a:r>
              <a:rPr lang="uz-Latn-UZ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26291" y="1109279"/>
            <a:ext cx="290868" cy="7978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26291" y="2003425"/>
            <a:ext cx="290868" cy="79784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06900" y="228105"/>
            <a:ext cx="898093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23207" y="327025"/>
            <a:ext cx="898093" cy="323803"/>
          </a:xfrm>
          <a:prstGeom prst="rect">
            <a:avLst/>
          </a:prstGeom>
        </p:spPr>
        <p:txBody>
          <a:bodyPr vert="horz" wrap="square" lIns="0" tIns="15871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2000" b="1" spc="-5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68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3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3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3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3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73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73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5497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630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uz-Latn-UZ" sz="4000" spc="10" dirty="0">
                <a:latin typeface="Arial" pitchFamily="34" charset="0"/>
                <a:cs typeface="Arial" pitchFamily="34" charset="0"/>
              </a:rPr>
              <a:t>ONA TILI</a:t>
            </a:r>
            <a:endParaRPr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E688753-AF40-4DF9-B254-59E0CD93E7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7344"/>
          <a:stretch>
            <a:fillRect/>
          </a:stretch>
        </p:blipFill>
        <p:spPr>
          <a:xfrm>
            <a:off x="4451620" y="2003425"/>
            <a:ext cx="1098279" cy="1013320"/>
          </a:xfrm>
        </p:spPr>
      </p:pic>
    </p:spTree>
    <p:extLst>
      <p:ext uri="{BB962C8B-B14F-4D97-AF65-F5344CB8AC3E}">
        <p14:creationId xmlns:p14="http://schemas.microsoft.com/office/powerpoint/2010/main" val="297457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2F21016-DAFC-4777-B8B8-15D58E055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Yechim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ACEB50E8-3E8A-4F56-83A6-F1D8C2F3FA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631100"/>
              </p:ext>
            </p:extLst>
          </p:nvPr>
        </p:nvGraphicFramePr>
        <p:xfrm>
          <a:off x="186226" y="631824"/>
          <a:ext cx="5439874" cy="251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04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4E125-533F-4B22-8632-2D810F7B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5-topshiriq. Test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1A88A8-20E0-4856-8F95-A956A6BE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58532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36000" indent="355600"/>
            <a:r>
              <a:rPr lang="en-US" sz="1400" b="1" dirty="0"/>
              <a:t>1</a:t>
            </a:r>
            <a:r>
              <a:rPr lang="en-US" sz="1400" b="1" dirty="0" smtClean="0"/>
              <a:t>. </a:t>
            </a:r>
            <a:r>
              <a:rPr lang="en-US" sz="1400" b="1" dirty="0" err="1" smtClean="0"/>
              <a:t>Tinish</a:t>
            </a:r>
            <a:r>
              <a:rPr lang="en-US" sz="1400" b="1" dirty="0" smtClean="0"/>
              <a:t> </a:t>
            </a:r>
            <a:r>
              <a:rPr lang="en-US" sz="1400" b="1" dirty="0" err="1"/>
              <a:t>belgisi</a:t>
            </a:r>
            <a:r>
              <a:rPr lang="en-US" sz="1400" b="1" dirty="0"/>
              <a:t> </a:t>
            </a:r>
            <a:r>
              <a:rPr lang="en-US" sz="1400" b="1" dirty="0" err="1"/>
              <a:t>to‘g‘ri</a:t>
            </a:r>
            <a:r>
              <a:rPr lang="en-US" sz="1400" b="1" dirty="0"/>
              <a:t> </a:t>
            </a:r>
            <a:r>
              <a:rPr lang="en-US" sz="1400" b="1" dirty="0" err="1"/>
              <a:t>qo‘llangan</a:t>
            </a:r>
            <a:r>
              <a:rPr lang="en-US" sz="1400" b="1" dirty="0"/>
              <a:t> </a:t>
            </a:r>
            <a:r>
              <a:rPr lang="en-US" sz="1400" b="1" dirty="0" err="1"/>
              <a:t>gapni</a:t>
            </a:r>
            <a:r>
              <a:rPr lang="en-US" sz="1400" b="1" dirty="0"/>
              <a:t> </a:t>
            </a:r>
            <a:r>
              <a:rPr lang="en-US" sz="1400" b="1" dirty="0" err="1"/>
              <a:t>aniqlang</a:t>
            </a:r>
            <a:r>
              <a:rPr lang="en-US" sz="1400" b="1" dirty="0"/>
              <a:t>.</a:t>
            </a:r>
          </a:p>
          <a:p>
            <a:pPr marL="36000" indent="355600"/>
            <a:r>
              <a:rPr lang="en-US" sz="1400" dirty="0"/>
              <a:t>A</a:t>
            </a:r>
            <a:r>
              <a:rPr lang="en-US" sz="1400" dirty="0" smtClean="0"/>
              <a:t>. </a:t>
            </a:r>
            <a:r>
              <a:rPr lang="en-US" sz="1400" dirty="0" err="1" smtClean="0"/>
              <a:t>Hozirgi</a:t>
            </a:r>
            <a:r>
              <a:rPr lang="en-US" sz="1400" dirty="0" smtClean="0"/>
              <a:t> </a:t>
            </a:r>
            <a:r>
              <a:rPr lang="en-US" sz="1400" dirty="0" err="1"/>
              <a:t>davrda</a:t>
            </a:r>
            <a:r>
              <a:rPr lang="en-US" sz="1400" dirty="0"/>
              <a:t> </a:t>
            </a:r>
            <a:r>
              <a:rPr lang="en-US" sz="1400" dirty="0" err="1"/>
              <a:t>mavjud</a:t>
            </a:r>
            <a:r>
              <a:rPr lang="en-US" sz="1400" dirty="0"/>
              <a:t> </a:t>
            </a:r>
            <a:r>
              <a:rPr lang="en-US" sz="1400" dirty="0" err="1"/>
              <a:t>oltita</a:t>
            </a:r>
            <a:r>
              <a:rPr lang="en-US" sz="1400" dirty="0"/>
              <a:t> </a:t>
            </a:r>
            <a:r>
              <a:rPr lang="en-US" sz="1400" dirty="0" err="1"/>
              <a:t>nominatsiyadan</a:t>
            </a:r>
            <a:r>
              <a:rPr lang="en-US" sz="1400" dirty="0"/>
              <a:t> </a:t>
            </a:r>
            <a:r>
              <a:rPr lang="en-US" sz="1400" dirty="0" err="1"/>
              <a:t>beshtasi</a:t>
            </a:r>
            <a:r>
              <a:rPr lang="en-US" sz="1400" dirty="0"/>
              <a:t> </a:t>
            </a:r>
            <a:r>
              <a:rPr lang="en-US" sz="1400" dirty="0" err="1"/>
              <a:t>Shvetsiya</a:t>
            </a:r>
            <a:r>
              <a:rPr lang="en-US" sz="1400" dirty="0"/>
              <a:t> </a:t>
            </a:r>
            <a:r>
              <a:rPr lang="en-US" sz="1400" dirty="0" err="1"/>
              <a:t>Qirollik</a:t>
            </a:r>
            <a:r>
              <a:rPr lang="en-US" sz="1400" dirty="0"/>
              <a:t> </a:t>
            </a:r>
            <a:r>
              <a:rPr lang="en-US" sz="1400" dirty="0" err="1"/>
              <a:t>akademiyasi</a:t>
            </a:r>
            <a:r>
              <a:rPr lang="en-US" sz="1400" dirty="0"/>
              <a:t>, </a:t>
            </a:r>
            <a:r>
              <a:rPr lang="en-US" sz="1400" dirty="0" err="1"/>
              <a:t>tinchlik</a:t>
            </a:r>
            <a:r>
              <a:rPr lang="en-US" sz="1400" dirty="0"/>
              <a:t> </a:t>
            </a:r>
            <a:r>
              <a:rPr lang="en-US" sz="1400" dirty="0" err="1"/>
              <a:t>bo‘yicha</a:t>
            </a:r>
            <a:r>
              <a:rPr lang="en-US" sz="1400" dirty="0"/>
              <a:t> </a:t>
            </a:r>
            <a:r>
              <a:rPr lang="en-US" sz="1400" dirty="0" err="1"/>
              <a:t>mukofot</a:t>
            </a:r>
            <a:r>
              <a:rPr lang="en-US" sz="1400" dirty="0"/>
              <a:t> </a:t>
            </a:r>
            <a:r>
              <a:rPr lang="en-US" sz="1400" dirty="0" err="1"/>
              <a:t>esa</a:t>
            </a:r>
            <a:r>
              <a:rPr lang="en-US" sz="1400" dirty="0"/>
              <a:t>, </a:t>
            </a:r>
            <a:r>
              <a:rPr lang="en-US" sz="1400" dirty="0" err="1"/>
              <a:t>Norvegiya</a:t>
            </a:r>
            <a:r>
              <a:rPr lang="en-US" sz="1400" dirty="0"/>
              <a:t> (Oslo) </a:t>
            </a:r>
            <a:r>
              <a:rPr lang="en-US" sz="1400" dirty="0" err="1"/>
              <a:t>qo‘mitasi</a:t>
            </a:r>
            <a:r>
              <a:rPr lang="en-US" sz="1400" dirty="0"/>
              <a:t> </a:t>
            </a:r>
            <a:r>
              <a:rPr lang="en-US" sz="1400" dirty="0" err="1"/>
              <a:t>tomonidan</a:t>
            </a:r>
            <a:r>
              <a:rPr lang="en-US" sz="1400" dirty="0"/>
              <a:t> </a:t>
            </a:r>
            <a:r>
              <a:rPr lang="en-US" sz="1400" dirty="0" err="1"/>
              <a:t>berib</a:t>
            </a:r>
            <a:r>
              <a:rPr lang="en-US" sz="1400" dirty="0"/>
              <a:t> </a:t>
            </a:r>
            <a:r>
              <a:rPr lang="en-US" sz="1400" dirty="0" err="1"/>
              <a:t>kelinmoqda</a:t>
            </a:r>
            <a:r>
              <a:rPr lang="en-US" sz="1400" dirty="0"/>
              <a:t>.</a:t>
            </a:r>
          </a:p>
          <a:p>
            <a:pPr marL="36000" indent="355600"/>
            <a:r>
              <a:rPr lang="en-US" sz="1400" dirty="0"/>
              <a:t> B</a:t>
            </a:r>
            <a:r>
              <a:rPr lang="en-US" sz="1400" dirty="0" smtClean="0"/>
              <a:t>. </a:t>
            </a:r>
            <a:r>
              <a:rPr lang="en-US" sz="1400" dirty="0" err="1" smtClean="0"/>
              <a:t>Har</a:t>
            </a:r>
            <a:r>
              <a:rPr lang="en-US" sz="1400" dirty="0" smtClean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mukofot</a:t>
            </a:r>
            <a:r>
              <a:rPr lang="en-US" sz="1400" dirty="0"/>
              <a:t> Nobel </a:t>
            </a:r>
            <a:r>
              <a:rPr lang="en-US" sz="1400" dirty="0" err="1"/>
              <a:t>fondidagi</a:t>
            </a:r>
            <a:r>
              <a:rPr lang="en-US" sz="1400" dirty="0"/>
              <a:t> </a:t>
            </a:r>
            <a:r>
              <a:rPr lang="en-US" sz="1400" dirty="0" err="1"/>
              <a:t>pul</a:t>
            </a:r>
            <a:r>
              <a:rPr lang="en-US" sz="1400" dirty="0"/>
              <a:t> </a:t>
            </a:r>
            <a:r>
              <a:rPr lang="en-US" sz="1400" dirty="0" err="1"/>
              <a:t>miqdoriga</a:t>
            </a:r>
            <a:r>
              <a:rPr lang="en-US" sz="1400" dirty="0"/>
              <a:t> </a:t>
            </a:r>
            <a:r>
              <a:rPr lang="en-US" sz="1400" dirty="0" err="1"/>
              <a:t>qarab</a:t>
            </a:r>
            <a:r>
              <a:rPr lang="en-US" sz="1400" dirty="0"/>
              <a:t>; </a:t>
            </a:r>
            <a:r>
              <a:rPr lang="en-US" sz="1400" dirty="0" err="1"/>
              <a:t>o‘zgarib</a:t>
            </a:r>
            <a:r>
              <a:rPr lang="en-US" sz="1400" dirty="0"/>
              <a:t> </a:t>
            </a:r>
            <a:r>
              <a:rPr lang="en-US" sz="1400" dirty="0" err="1"/>
              <a:t>turadi</a:t>
            </a:r>
            <a:r>
              <a:rPr lang="en-US" sz="1400" dirty="0"/>
              <a:t>.</a:t>
            </a:r>
          </a:p>
          <a:p>
            <a:pPr marL="36000" indent="355600"/>
            <a:r>
              <a:rPr lang="en-US" sz="1400" dirty="0"/>
              <a:t>C</a:t>
            </a:r>
            <a:r>
              <a:rPr lang="en-US" sz="1400" dirty="0" smtClean="0"/>
              <a:t>. Nobel </a:t>
            </a:r>
            <a:r>
              <a:rPr lang="en-US" sz="1400" dirty="0" err="1"/>
              <a:t>o‘z</a:t>
            </a:r>
            <a:r>
              <a:rPr lang="en-US" sz="1400" dirty="0"/>
              <a:t> </a:t>
            </a:r>
            <a:r>
              <a:rPr lang="en-US" sz="1400" dirty="0" err="1"/>
              <a:t>mol-mulkini</a:t>
            </a:r>
            <a:r>
              <a:rPr lang="en-US" sz="1400" dirty="0"/>
              <a:t> </a:t>
            </a:r>
            <a:r>
              <a:rPr lang="en-US" sz="1400" dirty="0" err="1"/>
              <a:t>o‘limidan</a:t>
            </a:r>
            <a:r>
              <a:rPr lang="en-US" sz="1400" dirty="0"/>
              <a:t> </a:t>
            </a:r>
            <a:r>
              <a:rPr lang="en-US" sz="1400" dirty="0" err="1"/>
              <a:t>so‘ng</a:t>
            </a:r>
            <a:r>
              <a:rPr lang="en-US" sz="1400" dirty="0"/>
              <a:t> </a:t>
            </a:r>
            <a:r>
              <a:rPr lang="en-US" sz="1400" dirty="0" err="1"/>
              <a:t>fizika</a:t>
            </a:r>
            <a:r>
              <a:rPr lang="en-US" sz="1400" dirty="0"/>
              <a:t>, </a:t>
            </a:r>
            <a:r>
              <a:rPr lang="en-US" sz="1400" dirty="0" err="1"/>
              <a:t>kimyo</a:t>
            </a:r>
            <a:r>
              <a:rPr lang="en-US" sz="1400" dirty="0"/>
              <a:t>, </a:t>
            </a:r>
            <a:r>
              <a:rPr lang="en-US" sz="1400" dirty="0" err="1"/>
              <a:t>meditsina</a:t>
            </a:r>
            <a:r>
              <a:rPr lang="en-US" sz="1400" dirty="0"/>
              <a:t> (</a:t>
            </a:r>
            <a:r>
              <a:rPr lang="en-US" sz="1400" dirty="0" err="1"/>
              <a:t>fiziologiya</a:t>
            </a:r>
            <a:r>
              <a:rPr lang="en-US" sz="1400" dirty="0"/>
              <a:t>), </a:t>
            </a:r>
            <a:r>
              <a:rPr lang="en-US" sz="1400" dirty="0" err="1"/>
              <a:t>adabiyot</a:t>
            </a:r>
            <a:r>
              <a:rPr lang="en-US" sz="1400" dirty="0"/>
              <a:t> </a:t>
            </a:r>
            <a:r>
              <a:rPr lang="en-US" sz="1400" dirty="0" err="1"/>
              <a:t>sohasida</a:t>
            </a:r>
            <a:r>
              <a:rPr lang="en-US" sz="1400" dirty="0"/>
              <a:t> </a:t>
            </a:r>
            <a:r>
              <a:rPr lang="en-US" sz="1400" dirty="0" err="1"/>
              <a:t>yuksak</a:t>
            </a:r>
            <a:r>
              <a:rPr lang="en-US" sz="1400" dirty="0"/>
              <a:t> </a:t>
            </a:r>
            <a:r>
              <a:rPr lang="en-US" sz="1400" dirty="0" err="1"/>
              <a:t>muvaffaqiyatga</a:t>
            </a:r>
            <a:r>
              <a:rPr lang="en-US" sz="1400" dirty="0"/>
              <a:t> </a:t>
            </a:r>
            <a:r>
              <a:rPr lang="en-US" sz="1400" dirty="0" err="1"/>
              <a:t>erishgan</a:t>
            </a:r>
            <a:r>
              <a:rPr lang="en-US" sz="1400" dirty="0"/>
              <a:t> </a:t>
            </a:r>
            <a:r>
              <a:rPr lang="en-US" sz="1400" dirty="0" err="1"/>
              <a:t>olimlar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tinchlikni</a:t>
            </a:r>
            <a:r>
              <a:rPr lang="en-US" sz="1400" dirty="0"/>
              <a:t> </a:t>
            </a:r>
            <a:r>
              <a:rPr lang="en-US" sz="1400" dirty="0" err="1"/>
              <a:t>mustahkamlashdagi</a:t>
            </a:r>
            <a:r>
              <a:rPr lang="en-US" sz="1400" dirty="0"/>
              <a:t> </a:t>
            </a:r>
            <a:r>
              <a:rPr lang="en-US" sz="1400" dirty="0" err="1"/>
              <a:t>buyuk</a:t>
            </a:r>
            <a:r>
              <a:rPr lang="en-US" sz="1400" dirty="0"/>
              <a:t> </a:t>
            </a:r>
            <a:r>
              <a:rPr lang="en-US" sz="1400" dirty="0" err="1"/>
              <a:t>xizmatlari</a:t>
            </a:r>
            <a:r>
              <a:rPr lang="en-US" sz="1400" dirty="0"/>
              <a:t> </a:t>
            </a:r>
            <a:r>
              <a:rPr lang="en-US" sz="1400" dirty="0" err="1"/>
              <a:t>uchun</a:t>
            </a:r>
            <a:r>
              <a:rPr lang="en-US" sz="1400" dirty="0"/>
              <a:t> - </a:t>
            </a:r>
            <a:r>
              <a:rPr lang="en-US" sz="1400" dirty="0" err="1"/>
              <a:t>atoqli</a:t>
            </a:r>
            <a:r>
              <a:rPr lang="en-US" sz="1400" dirty="0"/>
              <a:t> </a:t>
            </a:r>
            <a:r>
              <a:rPr lang="en-US" sz="1400" dirty="0" err="1"/>
              <a:t>arboblarga</a:t>
            </a:r>
            <a:r>
              <a:rPr lang="en-US" sz="1400" dirty="0"/>
              <a:t> </a:t>
            </a:r>
            <a:r>
              <a:rPr lang="en-US" sz="1400" dirty="0" err="1"/>
              <a:t>mukofot</a:t>
            </a:r>
            <a:r>
              <a:rPr lang="en-US" sz="1400" dirty="0"/>
              <a:t> </a:t>
            </a:r>
            <a:r>
              <a:rPr lang="en-US" sz="1400" dirty="0" err="1"/>
              <a:t>tariqasida</a:t>
            </a:r>
            <a:r>
              <a:rPr lang="en-US" sz="1400" dirty="0"/>
              <a:t> </a:t>
            </a:r>
            <a:r>
              <a:rPr lang="en-US" sz="1400" dirty="0" err="1"/>
              <a:t>berishni</a:t>
            </a:r>
            <a:r>
              <a:rPr lang="en-US" sz="1400" dirty="0"/>
              <a:t> </a:t>
            </a:r>
            <a:r>
              <a:rPr lang="en-US" sz="1400" dirty="0" err="1"/>
              <a:t>vasiyat</a:t>
            </a:r>
            <a:r>
              <a:rPr lang="en-US" sz="1400" dirty="0"/>
              <a:t> </a:t>
            </a:r>
            <a:r>
              <a:rPr lang="en-US" sz="1400" dirty="0" err="1"/>
              <a:t>qilgan</a:t>
            </a:r>
            <a:r>
              <a:rPr lang="en-US" sz="1400" dirty="0"/>
              <a:t> </a:t>
            </a:r>
            <a:r>
              <a:rPr lang="en-US" sz="1400" dirty="0" err="1"/>
              <a:t>edi</a:t>
            </a:r>
            <a:r>
              <a:rPr lang="en-US" sz="1400" dirty="0"/>
              <a:t>.</a:t>
            </a:r>
          </a:p>
          <a:p>
            <a:pPr marL="36000" indent="355600"/>
            <a:r>
              <a:rPr lang="en-US" sz="1400" dirty="0"/>
              <a:t>D</a:t>
            </a:r>
            <a:r>
              <a:rPr lang="en-US" sz="1400" dirty="0" smtClean="0"/>
              <a:t>. Nobel </a:t>
            </a:r>
            <a:r>
              <a:rPr lang="en-US" sz="1400" dirty="0" err="1"/>
              <a:t>mukofoti</a:t>
            </a:r>
            <a:r>
              <a:rPr lang="en-US" sz="1400" dirty="0"/>
              <a:t> har </a:t>
            </a:r>
            <a:r>
              <a:rPr lang="en-US" sz="1400" dirty="0" err="1"/>
              <a:t>yili</a:t>
            </a:r>
            <a:r>
              <a:rPr lang="en-US" sz="1400" dirty="0"/>
              <a:t> 10- </a:t>
            </a:r>
            <a:r>
              <a:rPr lang="en-US" sz="1400" dirty="0" err="1"/>
              <a:t>dekabr</a:t>
            </a:r>
            <a:r>
              <a:rPr lang="en-US" sz="1400" dirty="0"/>
              <a:t> </a:t>
            </a:r>
            <a:r>
              <a:rPr lang="en-US" sz="1400" dirty="0" err="1"/>
              <a:t>sanasida</a:t>
            </a:r>
            <a:r>
              <a:rPr lang="en-US" sz="1400" dirty="0"/>
              <a:t> - </a:t>
            </a:r>
            <a:r>
              <a:rPr lang="en-US" sz="1400" dirty="0" err="1"/>
              <a:t>o‘z</a:t>
            </a:r>
            <a:r>
              <a:rPr lang="en-US" sz="1400" dirty="0"/>
              <a:t> </a:t>
            </a:r>
            <a:r>
              <a:rPr lang="en-US" sz="1400" dirty="0" err="1"/>
              <a:t>egalariga</a:t>
            </a:r>
            <a:r>
              <a:rPr lang="en-US" sz="1400" dirty="0"/>
              <a:t> </a:t>
            </a:r>
            <a:r>
              <a:rPr lang="en-US" sz="1400" dirty="0" err="1"/>
              <a:t>topshiriladi</a:t>
            </a:r>
            <a:r>
              <a:rPr lang="en-US" sz="1400" dirty="0"/>
              <a:t>.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="" xmlns:a16="http://schemas.microsoft.com/office/drawing/2014/main" id="{3F48AA03-595B-4D24-BBC8-D22BBD017E9A}"/>
              </a:ext>
            </a:extLst>
          </p:cNvPr>
          <p:cNvSpPr/>
          <p:nvPr/>
        </p:nvSpPr>
        <p:spPr>
          <a:xfrm rot="13775696">
            <a:off x="5417035" y="2010315"/>
            <a:ext cx="223979" cy="44562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2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14E125-533F-4B22-8632-2D810F7B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5-topshiriq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21A88A8-20E0-4856-8F95-A956A6BEB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1" y="638629"/>
            <a:ext cx="5486400" cy="2400657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indent="355600" algn="just"/>
            <a:r>
              <a:rPr lang="en-US" sz="1300" b="1" dirty="0"/>
              <a:t>2</a:t>
            </a:r>
            <a:r>
              <a:rPr lang="en-US" sz="1300" b="1" dirty="0" smtClean="0"/>
              <a:t>. </a:t>
            </a:r>
            <a:r>
              <a:rPr lang="en-US" sz="1300" b="1" dirty="0" err="1" smtClean="0"/>
              <a:t>Qaysi</a:t>
            </a:r>
            <a:r>
              <a:rPr lang="en-US" sz="1300" b="1" dirty="0" smtClean="0"/>
              <a:t> </a:t>
            </a:r>
            <a:r>
              <a:rPr lang="en-US" sz="1300" b="1" dirty="0" err="1"/>
              <a:t>gapning</a:t>
            </a:r>
            <a:r>
              <a:rPr lang="en-US" sz="1300" b="1" dirty="0"/>
              <a:t> </a:t>
            </a:r>
            <a:r>
              <a:rPr lang="en-US" sz="1300" b="1" dirty="0" err="1"/>
              <a:t>mazmuni</a:t>
            </a:r>
            <a:r>
              <a:rPr lang="en-US" sz="1300" b="1" dirty="0"/>
              <a:t> </a:t>
            </a:r>
            <a:r>
              <a:rPr lang="en-US" sz="1300" b="1" dirty="0" err="1"/>
              <a:t>fikrlar</a:t>
            </a:r>
            <a:r>
              <a:rPr lang="en-US" sz="1300" b="1" dirty="0"/>
              <a:t> </a:t>
            </a:r>
            <a:r>
              <a:rPr lang="en-US" sz="1300" b="1" dirty="0" err="1"/>
              <a:t>zanjiridan</a:t>
            </a:r>
            <a:r>
              <a:rPr lang="en-US" sz="1300" b="1" dirty="0"/>
              <a:t> </a:t>
            </a:r>
            <a:r>
              <a:rPr lang="en-US" sz="1300" b="1" dirty="0" err="1"/>
              <a:t>uzilib</a:t>
            </a:r>
            <a:r>
              <a:rPr lang="en-US" sz="1300" b="1" dirty="0"/>
              <a:t> </a:t>
            </a:r>
            <a:r>
              <a:rPr lang="en-US" sz="1300" b="1" dirty="0" err="1"/>
              <a:t>qolgan</a:t>
            </a:r>
            <a:r>
              <a:rPr lang="en-US" sz="1300" b="1" dirty="0"/>
              <a:t>?</a:t>
            </a:r>
          </a:p>
          <a:p>
            <a:pPr indent="355600" algn="just"/>
            <a:r>
              <a:rPr lang="en-US" sz="1300" dirty="0"/>
              <a:t>A</a:t>
            </a:r>
            <a:r>
              <a:rPr lang="en-US" sz="1300" dirty="0" smtClean="0"/>
              <a:t>. </a:t>
            </a:r>
            <a:r>
              <a:rPr lang="en-US" sz="1300" dirty="0" err="1" smtClean="0"/>
              <a:t>O‘z</a:t>
            </a:r>
            <a:r>
              <a:rPr lang="en-US" sz="1300" dirty="0" smtClean="0"/>
              <a:t> </a:t>
            </a:r>
            <a:r>
              <a:rPr lang="en-US" sz="1300" dirty="0" err="1"/>
              <a:t>zakosi</a:t>
            </a:r>
            <a:r>
              <a:rPr lang="en-US" sz="1300" dirty="0"/>
              <a:t> </a:t>
            </a:r>
            <a:r>
              <a:rPr lang="en-US" sz="1300" dirty="0" err="1"/>
              <a:t>bilan</a:t>
            </a:r>
            <a:r>
              <a:rPr lang="en-US" sz="1300" dirty="0"/>
              <a:t> </a:t>
            </a:r>
            <a:r>
              <a:rPr lang="en-US" sz="1300" dirty="0" err="1"/>
              <a:t>dunyoni</a:t>
            </a:r>
            <a:r>
              <a:rPr lang="en-US" sz="1300" dirty="0"/>
              <a:t> lol </a:t>
            </a:r>
            <a:r>
              <a:rPr lang="en-US" sz="1300" dirty="0" err="1"/>
              <a:t>qoldirgan</a:t>
            </a:r>
            <a:r>
              <a:rPr lang="en-US" sz="1300" dirty="0"/>
              <a:t> </a:t>
            </a:r>
            <a:r>
              <a:rPr lang="en-US" sz="1300" dirty="0" err="1"/>
              <a:t>olima</a:t>
            </a:r>
            <a:r>
              <a:rPr lang="en-US" sz="1300" dirty="0"/>
              <a:t> </a:t>
            </a:r>
            <a:r>
              <a:rPr lang="en-US" sz="1300" dirty="0" err="1"/>
              <a:t>ayol</a:t>
            </a:r>
            <a:r>
              <a:rPr lang="en-US" sz="1300" dirty="0"/>
              <a:t> </a:t>
            </a:r>
            <a:r>
              <a:rPr lang="en-US" sz="1300" dirty="0" err="1"/>
              <a:t>Mariya</a:t>
            </a:r>
            <a:r>
              <a:rPr lang="en-US" sz="1300" dirty="0"/>
              <a:t> </a:t>
            </a:r>
            <a:r>
              <a:rPr lang="en-US" sz="1300" dirty="0" err="1"/>
              <a:t>Kyuri</a:t>
            </a:r>
            <a:r>
              <a:rPr lang="en-US" sz="1300" dirty="0"/>
              <a:t> 1903- </a:t>
            </a:r>
            <a:r>
              <a:rPr lang="en-US" sz="1300" dirty="0" err="1"/>
              <a:t>yilda</a:t>
            </a:r>
            <a:r>
              <a:rPr lang="en-US" sz="1300" dirty="0"/>
              <a:t> </a:t>
            </a:r>
            <a:r>
              <a:rPr lang="en-US" sz="1300" dirty="0" err="1"/>
              <a:t>radioaktivlik</a:t>
            </a:r>
            <a:r>
              <a:rPr lang="en-US" sz="1300" dirty="0"/>
              <a:t> </a:t>
            </a:r>
            <a:r>
              <a:rPr lang="en-US" sz="1300" dirty="0" err="1"/>
              <a:t>hodisasini</a:t>
            </a:r>
            <a:r>
              <a:rPr lang="en-US" sz="1300" dirty="0"/>
              <a:t> </a:t>
            </a:r>
            <a:r>
              <a:rPr lang="en-US" sz="1300" dirty="0" err="1"/>
              <a:t>kashf</a:t>
            </a:r>
            <a:r>
              <a:rPr lang="en-US" sz="1300" dirty="0"/>
              <a:t> </a:t>
            </a:r>
            <a:r>
              <a:rPr lang="en-US" sz="1300" dirty="0" err="1"/>
              <a:t>qilgani</a:t>
            </a:r>
            <a:r>
              <a:rPr lang="en-US" sz="1300" dirty="0"/>
              <a:t> </a:t>
            </a:r>
            <a:r>
              <a:rPr lang="en-US" sz="1300" dirty="0" err="1"/>
              <a:t>uchun</a:t>
            </a:r>
            <a:r>
              <a:rPr lang="en-US" sz="1300" dirty="0"/>
              <a:t> </a:t>
            </a:r>
            <a:r>
              <a:rPr lang="en-US" sz="1300" dirty="0" err="1"/>
              <a:t>fizika</a:t>
            </a:r>
            <a:r>
              <a:rPr lang="en-US" sz="1300" dirty="0"/>
              <a:t> </a:t>
            </a:r>
            <a:r>
              <a:rPr lang="en-US" sz="1300" dirty="0" err="1"/>
              <a:t>yo‘nalishida</a:t>
            </a:r>
            <a:r>
              <a:rPr lang="en-US" sz="1300" dirty="0"/>
              <a:t>, 1911- </a:t>
            </a:r>
            <a:r>
              <a:rPr lang="en-US" sz="1300" dirty="0" err="1"/>
              <a:t>yilda</a:t>
            </a:r>
            <a:r>
              <a:rPr lang="en-US" sz="1300" dirty="0"/>
              <a:t> </a:t>
            </a:r>
            <a:r>
              <a:rPr lang="en-US" sz="1300" dirty="0" err="1"/>
              <a:t>esa</a:t>
            </a:r>
            <a:r>
              <a:rPr lang="en-US" sz="1300" dirty="0"/>
              <a:t> </a:t>
            </a:r>
            <a:r>
              <a:rPr lang="en-US" sz="1300" dirty="0" err="1"/>
              <a:t>poloniy</a:t>
            </a:r>
            <a:r>
              <a:rPr lang="en-US" sz="1300" dirty="0"/>
              <a:t> </a:t>
            </a:r>
            <a:r>
              <a:rPr lang="en-US" sz="1300" dirty="0" err="1"/>
              <a:t>va</a:t>
            </a:r>
            <a:r>
              <a:rPr lang="en-US" sz="1300" dirty="0"/>
              <a:t> </a:t>
            </a:r>
            <a:r>
              <a:rPr lang="en-US" sz="1300" dirty="0" err="1"/>
              <a:t>radiy</a:t>
            </a:r>
            <a:r>
              <a:rPr lang="en-US" sz="1300" dirty="0"/>
              <a:t> </a:t>
            </a:r>
            <a:r>
              <a:rPr lang="en-US" sz="1300" dirty="0" err="1"/>
              <a:t>elementlarini</a:t>
            </a:r>
            <a:r>
              <a:rPr lang="en-US" sz="1300" dirty="0"/>
              <a:t> </a:t>
            </a:r>
            <a:r>
              <a:rPr lang="en-US" sz="1300" dirty="0" err="1"/>
              <a:t>kashf</a:t>
            </a:r>
            <a:r>
              <a:rPr lang="en-US" sz="1300" dirty="0"/>
              <a:t> </a:t>
            </a:r>
            <a:r>
              <a:rPr lang="en-US" sz="1300" dirty="0" err="1"/>
              <a:t>qilganligi</a:t>
            </a:r>
            <a:r>
              <a:rPr lang="en-US" sz="1300" dirty="0"/>
              <a:t> </a:t>
            </a:r>
            <a:r>
              <a:rPr lang="en-US" sz="1300" dirty="0" err="1"/>
              <a:t>uchun</a:t>
            </a:r>
            <a:r>
              <a:rPr lang="en-US" sz="1300" dirty="0"/>
              <a:t> </a:t>
            </a:r>
            <a:r>
              <a:rPr lang="en-US" sz="1300" dirty="0" err="1"/>
              <a:t>kimyo</a:t>
            </a:r>
            <a:r>
              <a:rPr lang="en-US" sz="1300" dirty="0"/>
              <a:t> </a:t>
            </a:r>
            <a:r>
              <a:rPr lang="en-US" sz="1300" dirty="0" err="1"/>
              <a:t>yo‘nalishida</a:t>
            </a:r>
            <a:r>
              <a:rPr lang="ru-RU" sz="1300" dirty="0"/>
              <a:t> </a:t>
            </a:r>
            <a:r>
              <a:rPr lang="en-US" sz="1300" dirty="0"/>
              <a:t>Nobel </a:t>
            </a:r>
            <a:r>
              <a:rPr lang="en-US" sz="1300" dirty="0" err="1"/>
              <a:t>mukofotiga</a:t>
            </a:r>
            <a:r>
              <a:rPr lang="en-US" sz="1300" dirty="0"/>
              <a:t> </a:t>
            </a:r>
            <a:r>
              <a:rPr lang="en-US" sz="1300" dirty="0" err="1"/>
              <a:t>sazovor</a:t>
            </a:r>
            <a:r>
              <a:rPr lang="en-US" sz="1300" dirty="0"/>
              <a:t> </a:t>
            </a:r>
            <a:r>
              <a:rPr lang="en-US" sz="1300" dirty="0" err="1"/>
              <a:t>bo‘lgan</a:t>
            </a:r>
            <a:r>
              <a:rPr lang="en-US" sz="1300" dirty="0"/>
              <a:t>.</a:t>
            </a:r>
          </a:p>
          <a:p>
            <a:pPr indent="355600" algn="just"/>
            <a:r>
              <a:rPr lang="en-US" sz="1300" dirty="0"/>
              <a:t>B</a:t>
            </a:r>
            <a:r>
              <a:rPr lang="en-US" sz="1300" dirty="0" smtClean="0"/>
              <a:t>. </a:t>
            </a:r>
            <a:r>
              <a:rPr lang="en-US" sz="1300" dirty="0" err="1" smtClean="0"/>
              <a:t>Hozirgi</a:t>
            </a:r>
            <a:r>
              <a:rPr lang="en-US" sz="1300" dirty="0" smtClean="0"/>
              <a:t> </a:t>
            </a:r>
            <a:r>
              <a:rPr lang="en-US" sz="1300" dirty="0" err="1"/>
              <a:t>vaqtda</a:t>
            </a:r>
            <a:r>
              <a:rPr lang="en-US" sz="1300" dirty="0"/>
              <a:t> Nobel </a:t>
            </a:r>
            <a:r>
              <a:rPr lang="en-US" sz="1300" dirty="0" err="1"/>
              <a:t>mukofotining</a:t>
            </a:r>
            <a:r>
              <a:rPr lang="en-US" sz="1300" dirty="0"/>
              <a:t> </a:t>
            </a:r>
            <a:r>
              <a:rPr lang="en-US" sz="1300" dirty="0" err="1"/>
              <a:t>qiymati</a:t>
            </a:r>
            <a:r>
              <a:rPr lang="en-US" sz="1300" dirty="0"/>
              <a:t> 10 million </a:t>
            </a:r>
            <a:r>
              <a:rPr lang="en-US" sz="1300" dirty="0" err="1"/>
              <a:t>shved</a:t>
            </a:r>
            <a:r>
              <a:rPr lang="en-US" sz="1300" dirty="0"/>
              <a:t> </a:t>
            </a:r>
            <a:r>
              <a:rPr lang="en-US" sz="1300" dirty="0" err="1"/>
              <a:t>kronasi</a:t>
            </a:r>
            <a:r>
              <a:rPr lang="en-US" sz="1300" dirty="0"/>
              <a:t> (1,3 million</a:t>
            </a:r>
            <a:r>
              <a:rPr lang="ru-RU" sz="1300" dirty="0"/>
              <a:t> </a:t>
            </a:r>
            <a:r>
              <a:rPr lang="en-US" sz="1300" dirty="0"/>
              <a:t>AQSH </a:t>
            </a:r>
            <a:r>
              <a:rPr lang="en-US" sz="1300" dirty="0" err="1"/>
              <a:t>dollari</a:t>
            </a:r>
            <a:r>
              <a:rPr lang="en-US" sz="1300" dirty="0"/>
              <a:t>) </a:t>
            </a:r>
            <a:r>
              <a:rPr lang="en-US" sz="1300" dirty="0" err="1"/>
              <a:t>ga</a:t>
            </a:r>
            <a:r>
              <a:rPr lang="en-US" sz="1300" dirty="0"/>
              <a:t> </a:t>
            </a:r>
            <a:r>
              <a:rPr lang="en-US" sz="1300" dirty="0" err="1"/>
              <a:t>teng</a:t>
            </a:r>
            <a:r>
              <a:rPr lang="en-US" sz="1300" dirty="0"/>
              <a:t>.</a:t>
            </a:r>
          </a:p>
          <a:p>
            <a:pPr indent="355600" algn="just"/>
            <a:r>
              <a:rPr lang="en-US" sz="1300" dirty="0"/>
              <a:t>C</a:t>
            </a:r>
            <a:r>
              <a:rPr lang="en-US" sz="1300" dirty="0" smtClean="0"/>
              <a:t>. </a:t>
            </a:r>
            <a:r>
              <a:rPr lang="en-US" sz="1300" dirty="0" err="1" smtClean="0"/>
              <a:t>Tinchlikni</a:t>
            </a:r>
            <a:r>
              <a:rPr lang="en-US" sz="1300" dirty="0" smtClean="0"/>
              <a:t> </a:t>
            </a:r>
            <a:r>
              <a:rPr lang="en-US" sz="1300" dirty="0" err="1"/>
              <a:t>mustahkamlash</a:t>
            </a:r>
            <a:r>
              <a:rPr lang="en-US" sz="1300" dirty="0"/>
              <a:t> </a:t>
            </a:r>
            <a:r>
              <a:rPr lang="en-US" sz="1300" dirty="0" err="1"/>
              <a:t>yo</a:t>
            </a:r>
            <a:r>
              <a:rPr lang="uz-Latn-UZ" sz="1300" dirty="0"/>
              <a:t>‘</a:t>
            </a:r>
            <a:r>
              <a:rPr lang="en-US" sz="1300" dirty="0" err="1"/>
              <a:t>lidagi</a:t>
            </a:r>
            <a:r>
              <a:rPr lang="en-US" sz="1300" dirty="0"/>
              <a:t> </a:t>
            </a:r>
            <a:r>
              <a:rPr lang="en-US" sz="1300" dirty="0" err="1"/>
              <a:t>faoliyat</a:t>
            </a:r>
            <a:r>
              <a:rPr lang="en-US" sz="1300" dirty="0"/>
              <a:t> </a:t>
            </a:r>
            <a:r>
              <a:rPr lang="en-US" sz="1300" dirty="0" err="1"/>
              <a:t>uchun</a:t>
            </a:r>
            <a:r>
              <a:rPr lang="en-US" sz="1300" dirty="0"/>
              <a:t> Nobel </a:t>
            </a:r>
            <a:r>
              <a:rPr lang="en-US" sz="1300" dirty="0" err="1"/>
              <a:t>mukofotini</a:t>
            </a:r>
            <a:r>
              <a:rPr lang="en-US" sz="1300" dirty="0"/>
              <a:t> </a:t>
            </a:r>
            <a:r>
              <a:rPr lang="en-US" sz="1300" dirty="0" err="1"/>
              <a:t>Norvegiya</a:t>
            </a:r>
            <a:r>
              <a:rPr lang="en-US" sz="1300" dirty="0"/>
              <a:t> </a:t>
            </a:r>
            <a:r>
              <a:rPr lang="en-US" sz="1300" dirty="0" err="1"/>
              <a:t>parlamentining</a:t>
            </a:r>
            <a:r>
              <a:rPr lang="en-US" sz="1300" dirty="0"/>
              <a:t> Nobel </a:t>
            </a:r>
            <a:r>
              <a:rPr lang="en-US" sz="1300" dirty="0" err="1"/>
              <a:t>komiteti</a:t>
            </a:r>
            <a:r>
              <a:rPr lang="en-US" sz="1300" dirty="0"/>
              <a:t> </a:t>
            </a:r>
            <a:r>
              <a:rPr lang="en-US" sz="1300" dirty="0" err="1"/>
              <a:t>beradi</a:t>
            </a:r>
            <a:r>
              <a:rPr lang="en-US" sz="1300" dirty="0"/>
              <a:t>, </a:t>
            </a:r>
            <a:r>
              <a:rPr lang="en-US" sz="1300" dirty="0" err="1"/>
              <a:t>qolgan</a:t>
            </a:r>
            <a:r>
              <a:rPr lang="en-US" sz="1300" dirty="0"/>
              <a:t> </a:t>
            </a:r>
            <a:r>
              <a:rPr lang="en-US" sz="1300" dirty="0" err="1"/>
              <a:t>hamma</a:t>
            </a:r>
            <a:r>
              <a:rPr lang="en-US" sz="1300" dirty="0"/>
              <a:t> </a:t>
            </a:r>
            <a:r>
              <a:rPr lang="en-US" sz="1300" dirty="0" err="1"/>
              <a:t>mukofotlar</a:t>
            </a:r>
            <a:r>
              <a:rPr lang="en-US" sz="1300" dirty="0"/>
              <a:t> individual </a:t>
            </a:r>
            <a:r>
              <a:rPr lang="en-US" sz="1300" dirty="0" err="1"/>
              <a:t>tarzda</a:t>
            </a:r>
            <a:r>
              <a:rPr lang="en-US" sz="1300" dirty="0"/>
              <a:t> </a:t>
            </a:r>
            <a:r>
              <a:rPr lang="en-US" sz="1300" dirty="0" err="1"/>
              <a:t>topshiriladi</a:t>
            </a:r>
            <a:r>
              <a:rPr lang="en-US" sz="1300" dirty="0"/>
              <a:t>.</a:t>
            </a:r>
          </a:p>
          <a:p>
            <a:pPr indent="355600" algn="just"/>
            <a:r>
              <a:rPr lang="en-US" sz="1300" dirty="0"/>
              <a:t>D</a:t>
            </a:r>
            <a:r>
              <a:rPr lang="en-US" sz="1300" dirty="0" smtClean="0"/>
              <a:t>. Alfred</a:t>
            </a:r>
            <a:r>
              <a:rPr lang="ru-RU" sz="1300" dirty="0" smtClean="0"/>
              <a:t> </a:t>
            </a:r>
            <a:r>
              <a:rPr lang="en-US" sz="1300" dirty="0" err="1"/>
              <a:t>Nobelning</a:t>
            </a:r>
            <a:r>
              <a:rPr lang="en-US" sz="1300" dirty="0"/>
              <a:t> </a:t>
            </a:r>
            <a:r>
              <a:rPr lang="en-US" sz="1300" dirty="0" err="1"/>
              <a:t>Beatrisa</a:t>
            </a:r>
            <a:r>
              <a:rPr lang="en-US" sz="1300" dirty="0"/>
              <a:t> </a:t>
            </a:r>
            <a:r>
              <a:rPr lang="en-US" sz="1300" dirty="0" err="1"/>
              <a:t>Chenchi</a:t>
            </a:r>
            <a:r>
              <a:rPr lang="en-US" sz="1300" dirty="0"/>
              <a:t> </a:t>
            </a:r>
            <a:r>
              <a:rPr lang="en-US" sz="1300" dirty="0" err="1"/>
              <a:t>haqida</a:t>
            </a:r>
            <a:r>
              <a:rPr lang="en-US" sz="1300" dirty="0"/>
              <a:t> „</a:t>
            </a:r>
            <a:r>
              <a:rPr lang="en-US" sz="1300" dirty="0" err="1"/>
              <a:t>Nemeziada</a:t>
            </a:r>
            <a:r>
              <a:rPr lang="en-US" sz="1300" dirty="0"/>
              <a:t>“ </a:t>
            </a:r>
            <a:r>
              <a:rPr lang="en-US" sz="1300" dirty="0" err="1"/>
              <a:t>nomli</a:t>
            </a:r>
            <a:r>
              <a:rPr lang="en-US" sz="1300" dirty="0"/>
              <a:t> 4 </a:t>
            </a:r>
            <a:r>
              <a:rPr lang="en-US" sz="1300" dirty="0" err="1"/>
              <a:t>aktdan</a:t>
            </a:r>
            <a:r>
              <a:rPr lang="en-US" sz="1300" dirty="0"/>
              <a:t> </a:t>
            </a:r>
            <a:r>
              <a:rPr lang="en-US" sz="1300" dirty="0" err="1"/>
              <a:t>iborat</a:t>
            </a:r>
            <a:r>
              <a:rPr lang="en-US" sz="1300" dirty="0"/>
              <a:t> </a:t>
            </a:r>
            <a:r>
              <a:rPr lang="en-US" sz="1300" dirty="0" err="1"/>
              <a:t>she’riy</a:t>
            </a:r>
            <a:r>
              <a:rPr lang="en-US" sz="1300" dirty="0"/>
              <a:t> </a:t>
            </a:r>
            <a:r>
              <a:rPr lang="en-US" sz="1300" dirty="0" err="1"/>
              <a:t>pyesa</a:t>
            </a:r>
            <a:r>
              <a:rPr lang="en-US" sz="1300" dirty="0"/>
              <a:t> </a:t>
            </a:r>
            <a:r>
              <a:rPr lang="en-US" sz="1300" dirty="0" err="1"/>
              <a:t>yozgani</a:t>
            </a:r>
            <a:r>
              <a:rPr lang="en-US" sz="1300" dirty="0"/>
              <a:t> </a:t>
            </a:r>
            <a:r>
              <a:rPr lang="en-US" sz="1300" dirty="0" err="1"/>
              <a:t>ma’lum</a:t>
            </a:r>
            <a:r>
              <a:rPr lang="en-US" sz="1300" dirty="0"/>
              <a:t>. („Internet </a:t>
            </a:r>
            <a:r>
              <a:rPr lang="en-US" sz="1300" dirty="0" err="1"/>
              <a:t>ma’lumotlari“dan</a:t>
            </a:r>
            <a:r>
              <a:rPr lang="en-US" sz="1300" dirty="0"/>
              <a:t>)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="" xmlns:a16="http://schemas.microsoft.com/office/drawing/2014/main" id="{A3F65036-9688-4880-9D4B-3EAB75D69AD2}"/>
              </a:ext>
            </a:extLst>
          </p:cNvPr>
          <p:cNvSpPr/>
          <p:nvPr/>
        </p:nvSpPr>
        <p:spPr>
          <a:xfrm rot="14456083">
            <a:off x="5385513" y="2752054"/>
            <a:ext cx="88328" cy="49853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8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ACB7AD-1940-4AB7-B72F-76EA6BFC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6-topshiriq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AB014B8F-373C-4E27-8C5D-4E0124D73B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556639"/>
              </p:ext>
            </p:extLst>
          </p:nvPr>
        </p:nvGraphicFramePr>
        <p:xfrm>
          <a:off x="139700" y="631826"/>
          <a:ext cx="5486400" cy="251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1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ACB7AD-1940-4AB7-B72F-76EA6BFC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A7A43595-C72F-403D-961E-8A53025AF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00894"/>
              </p:ext>
            </p:extLst>
          </p:nvPr>
        </p:nvGraphicFramePr>
        <p:xfrm>
          <a:off x="186226" y="555624"/>
          <a:ext cx="5439874" cy="258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3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ACB7AD-1940-4AB7-B72F-76EA6BFC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7700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CD2B5B42-0793-4FC8-A408-DF83C9C30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10393"/>
              </p:ext>
            </p:extLst>
          </p:nvPr>
        </p:nvGraphicFramePr>
        <p:xfrm>
          <a:off x="186226" y="616857"/>
          <a:ext cx="5439874" cy="2453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5290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43094C-71E7-4418-8FFB-5557D2F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Mustahkamlash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2CB146-C902-430C-942D-92F6A0E59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320" y="624205"/>
            <a:ext cx="5486400" cy="24384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36000" indent="355600"/>
            <a:r>
              <a:rPr lang="en-US" sz="1300" b="1" dirty="0"/>
              <a:t>1</a:t>
            </a:r>
            <a:r>
              <a:rPr lang="en-US" sz="1300" b="1" dirty="0" smtClean="0"/>
              <a:t>. </a:t>
            </a:r>
            <a:r>
              <a:rPr lang="en-US" sz="1300" b="1" dirty="0" err="1" smtClean="0"/>
              <a:t>Qo‘shimchalarni</a:t>
            </a:r>
            <a:r>
              <a:rPr lang="en-US" sz="1300" b="1" dirty="0" smtClean="0"/>
              <a:t> </a:t>
            </a:r>
            <a:r>
              <a:rPr lang="en-US" sz="1300" b="1" dirty="0" err="1"/>
              <a:t>tanlash</a:t>
            </a:r>
            <a:r>
              <a:rPr lang="en-US" sz="1300" b="1" dirty="0"/>
              <a:t> </a:t>
            </a:r>
            <a:r>
              <a:rPr lang="en-US" sz="1300" b="1" dirty="0" err="1"/>
              <a:t>va</a:t>
            </a:r>
            <a:r>
              <a:rPr lang="en-US" sz="1300" b="1" dirty="0"/>
              <a:t> </a:t>
            </a:r>
            <a:r>
              <a:rPr lang="en-US" sz="1300" b="1" dirty="0" err="1"/>
              <a:t>o‘z</a:t>
            </a:r>
            <a:r>
              <a:rPr lang="en-US" sz="1300" b="1" dirty="0"/>
              <a:t> </a:t>
            </a:r>
            <a:r>
              <a:rPr lang="en-US" sz="1300" b="1" dirty="0" err="1"/>
              <a:t>o‘rnida</a:t>
            </a:r>
            <a:r>
              <a:rPr lang="en-US" sz="1300" b="1" dirty="0"/>
              <a:t> </a:t>
            </a:r>
            <a:r>
              <a:rPr lang="en-US" sz="1300" b="1" dirty="0" err="1"/>
              <a:t>qo‘llash</a:t>
            </a:r>
            <a:r>
              <a:rPr lang="en-US" sz="1300" b="1" dirty="0"/>
              <a:t> </a:t>
            </a:r>
            <a:r>
              <a:rPr lang="en-US" sz="1300" b="1" dirty="0" err="1"/>
              <a:t>nutq</a:t>
            </a:r>
            <a:r>
              <a:rPr lang="en-US" sz="1300" b="1" dirty="0"/>
              <a:t> </a:t>
            </a:r>
            <a:r>
              <a:rPr lang="en-US" sz="1300" b="1" dirty="0" err="1"/>
              <a:t>madaniyatiga</a:t>
            </a:r>
            <a:r>
              <a:rPr lang="en-US" sz="1300" b="1" dirty="0"/>
              <a:t> </a:t>
            </a:r>
            <a:r>
              <a:rPr lang="en-US" sz="1300" b="1" dirty="0" err="1"/>
              <a:t>qay</a:t>
            </a:r>
            <a:r>
              <a:rPr lang="en-US" sz="1300" b="1" dirty="0"/>
              <a:t> </a:t>
            </a:r>
            <a:r>
              <a:rPr lang="en-US" sz="1300" b="1" dirty="0" err="1"/>
              <a:t>darajada</a:t>
            </a:r>
            <a:r>
              <a:rPr lang="en-US" sz="1300" b="1" dirty="0"/>
              <a:t> </a:t>
            </a:r>
            <a:r>
              <a:rPr lang="en-US" sz="1300" b="1" dirty="0" err="1"/>
              <a:t>ta’sir</a:t>
            </a:r>
            <a:r>
              <a:rPr lang="en-US" sz="1300" b="1" dirty="0"/>
              <a:t> </a:t>
            </a:r>
            <a:r>
              <a:rPr lang="en-US" sz="1300" b="1" dirty="0" err="1"/>
              <a:t>ko‘rsatadi</a:t>
            </a:r>
            <a:r>
              <a:rPr lang="en-US" sz="1300" b="1" dirty="0"/>
              <a:t>?</a:t>
            </a:r>
          </a:p>
          <a:p>
            <a:pPr marL="36000" indent="355600"/>
            <a:r>
              <a:rPr lang="en-US" sz="1300" b="1" dirty="0"/>
              <a:t>2</a:t>
            </a:r>
            <a:r>
              <a:rPr lang="en-US" sz="1300" b="1" dirty="0" smtClean="0"/>
              <a:t>. </a:t>
            </a:r>
            <a:r>
              <a:rPr lang="en-US" sz="1300" b="1" dirty="0" err="1" smtClean="0"/>
              <a:t>Tinish</a:t>
            </a:r>
            <a:r>
              <a:rPr lang="en-US" sz="1300" b="1" dirty="0" smtClean="0"/>
              <a:t> </a:t>
            </a:r>
            <a:r>
              <a:rPr lang="en-US" sz="1300" b="1" dirty="0" err="1"/>
              <a:t>belgilari</a:t>
            </a:r>
            <a:r>
              <a:rPr lang="en-US" sz="1300" b="1" dirty="0"/>
              <a:t> </a:t>
            </a:r>
            <a:r>
              <a:rPr lang="en-US" sz="1300" b="1" dirty="0" err="1"/>
              <a:t>bilan</a:t>
            </a:r>
            <a:r>
              <a:rPr lang="en-US" sz="1300" b="1" dirty="0"/>
              <a:t> </a:t>
            </a:r>
            <a:r>
              <a:rPr lang="en-US" sz="1300" b="1" dirty="0" err="1"/>
              <a:t>bog‘liq</a:t>
            </a:r>
            <a:r>
              <a:rPr lang="en-US" sz="1300" b="1" dirty="0"/>
              <a:t> </a:t>
            </a:r>
            <a:r>
              <a:rPr lang="en-US" sz="1300" b="1" dirty="0" err="1"/>
              <a:t>me’yorlaning</a:t>
            </a:r>
            <a:r>
              <a:rPr lang="en-US" sz="1300" b="1" dirty="0"/>
              <a:t> </a:t>
            </a:r>
            <a:r>
              <a:rPr lang="en-US" sz="1300" b="1" dirty="0" err="1"/>
              <a:t>ahamiyati</a:t>
            </a:r>
            <a:r>
              <a:rPr lang="en-US" sz="1300" b="1" dirty="0"/>
              <a:t> </a:t>
            </a:r>
            <a:r>
              <a:rPr lang="en-US" sz="1300" b="1" dirty="0" err="1"/>
              <a:t>nimada</a:t>
            </a:r>
            <a:r>
              <a:rPr lang="en-US" sz="1300" b="1" dirty="0"/>
              <a:t>?</a:t>
            </a:r>
          </a:p>
          <a:p>
            <a:pPr marL="36000" indent="355600"/>
            <a:r>
              <a:rPr lang="en-US" sz="1300" b="1" dirty="0"/>
              <a:t>3</a:t>
            </a:r>
            <a:r>
              <a:rPr lang="en-US" sz="1300" b="1" dirty="0" smtClean="0"/>
              <a:t>. Gap </a:t>
            </a:r>
            <a:r>
              <a:rPr lang="en-US" sz="1300" b="1" dirty="0" err="1"/>
              <a:t>juftliklari</a:t>
            </a:r>
            <a:r>
              <a:rPr lang="en-US" sz="1300" b="1" dirty="0"/>
              <a:t> </a:t>
            </a:r>
            <a:r>
              <a:rPr lang="en-US" sz="1300" b="1" dirty="0" err="1"/>
              <a:t>mazmunidagi</a:t>
            </a:r>
            <a:r>
              <a:rPr lang="en-US" sz="1300" b="1" dirty="0"/>
              <a:t> </a:t>
            </a:r>
            <a:r>
              <a:rPr lang="en-US" sz="1300" b="1" dirty="0" err="1"/>
              <a:t>farqni</a:t>
            </a:r>
            <a:r>
              <a:rPr lang="en-US" sz="1300" b="1" dirty="0"/>
              <a:t> </a:t>
            </a:r>
            <a:r>
              <a:rPr lang="en-US" sz="1300" b="1" dirty="0" err="1"/>
              <a:t>aniqlang</a:t>
            </a:r>
            <a:r>
              <a:rPr lang="en-US" sz="1300" b="1" dirty="0"/>
              <a:t>:</a:t>
            </a:r>
          </a:p>
          <a:p>
            <a:pPr marL="36000" indent="355600"/>
            <a:r>
              <a:rPr lang="en-US" sz="1300" dirty="0"/>
              <a:t>A</a:t>
            </a:r>
            <a:r>
              <a:rPr lang="en-US" sz="1300" dirty="0" smtClean="0"/>
              <a:t>. </a:t>
            </a:r>
            <a:r>
              <a:rPr lang="en-US" sz="1300" dirty="0" err="1" smtClean="0"/>
              <a:t>Anhor</a:t>
            </a:r>
            <a:r>
              <a:rPr lang="en-US" sz="1300" dirty="0" smtClean="0"/>
              <a:t> </a:t>
            </a:r>
            <a:r>
              <a:rPr lang="en-US" sz="1300" dirty="0" err="1"/>
              <a:t>suvi</a:t>
            </a:r>
            <a:r>
              <a:rPr lang="en-US" sz="1300" dirty="0"/>
              <a:t> oy </a:t>
            </a:r>
            <a:r>
              <a:rPr lang="en-US" sz="1300" dirty="0" err="1"/>
              <a:t>nurida</a:t>
            </a:r>
            <a:r>
              <a:rPr lang="en-US" sz="1300" dirty="0"/>
              <a:t> </a:t>
            </a:r>
            <a:r>
              <a:rPr lang="en-US" sz="1300" dirty="0" err="1"/>
              <a:t>jilvalanadi</a:t>
            </a:r>
            <a:r>
              <a:rPr lang="en-US" sz="1300" dirty="0"/>
              <a:t>. </a:t>
            </a:r>
            <a:r>
              <a:rPr lang="uz-Latn-UZ" sz="1300" dirty="0"/>
              <a:t> </a:t>
            </a:r>
            <a:r>
              <a:rPr lang="en-US" sz="1300" dirty="0"/>
              <a:t>–</a:t>
            </a:r>
            <a:r>
              <a:rPr lang="uz-Latn-UZ" sz="1300" dirty="0"/>
              <a:t> </a:t>
            </a:r>
            <a:r>
              <a:rPr lang="en-US" sz="1300" dirty="0" err="1"/>
              <a:t>Anhor</a:t>
            </a:r>
            <a:r>
              <a:rPr lang="en-US" sz="1300" dirty="0"/>
              <a:t> </a:t>
            </a:r>
            <a:r>
              <a:rPr lang="en-US" sz="1300" dirty="0" err="1"/>
              <a:t>suvida</a:t>
            </a:r>
            <a:r>
              <a:rPr lang="en-US" sz="1300" dirty="0"/>
              <a:t> oy </a:t>
            </a:r>
            <a:r>
              <a:rPr lang="en-US" sz="1300" dirty="0" err="1"/>
              <a:t>nuri</a:t>
            </a:r>
            <a:r>
              <a:rPr lang="en-US" sz="1300" dirty="0"/>
              <a:t> </a:t>
            </a:r>
            <a:r>
              <a:rPr lang="en-US" sz="1300" dirty="0" err="1"/>
              <a:t>jilvalanadi</a:t>
            </a:r>
            <a:r>
              <a:rPr lang="en-US" sz="1300" dirty="0"/>
              <a:t>;</a:t>
            </a:r>
          </a:p>
          <a:p>
            <a:pPr marL="36000" indent="355600"/>
            <a:r>
              <a:rPr lang="en-US" sz="1300" dirty="0"/>
              <a:t>B</a:t>
            </a:r>
            <a:r>
              <a:rPr lang="en-US" sz="1300" dirty="0" smtClean="0"/>
              <a:t>. </a:t>
            </a:r>
            <a:r>
              <a:rPr lang="en-US" sz="1300" dirty="0" err="1" smtClean="0"/>
              <a:t>Yomg‘irdan</a:t>
            </a:r>
            <a:r>
              <a:rPr lang="en-US" sz="1300" dirty="0" smtClean="0"/>
              <a:t> </a:t>
            </a:r>
            <a:r>
              <a:rPr lang="en-US" sz="1300" dirty="0" err="1"/>
              <a:t>so‘ng</a:t>
            </a:r>
            <a:r>
              <a:rPr lang="en-US" sz="1300" dirty="0"/>
              <a:t> </a:t>
            </a:r>
            <a:r>
              <a:rPr lang="en-US" sz="1300" dirty="0" err="1"/>
              <a:t>osmon</a:t>
            </a:r>
            <a:r>
              <a:rPr lang="en-US" sz="1300" dirty="0"/>
              <a:t> </a:t>
            </a:r>
            <a:r>
              <a:rPr lang="en-US" sz="1300" dirty="0" err="1"/>
              <a:t>moviy</a:t>
            </a:r>
            <a:r>
              <a:rPr lang="en-US" sz="1300" dirty="0"/>
              <a:t> </a:t>
            </a:r>
            <a:r>
              <a:rPr lang="en-US" sz="1300" dirty="0" err="1"/>
              <a:t>tusga</a:t>
            </a:r>
            <a:r>
              <a:rPr lang="en-US" sz="1300" dirty="0"/>
              <a:t> </a:t>
            </a:r>
            <a:r>
              <a:rPr lang="en-US" sz="1300" dirty="0" err="1"/>
              <a:t>kirdi</a:t>
            </a:r>
            <a:r>
              <a:rPr lang="en-US" sz="1300" dirty="0"/>
              <a:t>. – </a:t>
            </a:r>
            <a:r>
              <a:rPr lang="en-US" sz="1300" dirty="0" err="1"/>
              <a:t>Yomg‘irdan</a:t>
            </a:r>
            <a:r>
              <a:rPr lang="en-US" sz="1300" dirty="0"/>
              <a:t> </a:t>
            </a:r>
            <a:r>
              <a:rPr lang="en-US" sz="1300" dirty="0" err="1"/>
              <a:t>so‘ng</a:t>
            </a:r>
            <a:r>
              <a:rPr lang="en-US" sz="1300" dirty="0"/>
              <a:t> </a:t>
            </a:r>
            <a:r>
              <a:rPr lang="en-US" sz="1300" dirty="0" err="1"/>
              <a:t>osmonga</a:t>
            </a:r>
            <a:r>
              <a:rPr lang="en-US" sz="1300" dirty="0"/>
              <a:t> </a:t>
            </a:r>
            <a:r>
              <a:rPr lang="en-US" sz="1300" dirty="0" err="1"/>
              <a:t>moviv</a:t>
            </a:r>
            <a:r>
              <a:rPr lang="en-US" sz="1300" dirty="0"/>
              <a:t> </a:t>
            </a:r>
            <a:r>
              <a:rPr lang="en-US" sz="1300" dirty="0" err="1"/>
              <a:t>tus</a:t>
            </a:r>
            <a:r>
              <a:rPr lang="en-US" sz="1300" dirty="0"/>
              <a:t> </a:t>
            </a:r>
            <a:r>
              <a:rPr lang="en-US" sz="1300" dirty="0" err="1"/>
              <a:t>kirdi</a:t>
            </a:r>
            <a:r>
              <a:rPr lang="en-US" sz="1300" dirty="0"/>
              <a:t>;</a:t>
            </a:r>
          </a:p>
          <a:p>
            <a:pPr marL="36000" indent="355600"/>
            <a:r>
              <a:rPr lang="en-US" sz="1300" dirty="0"/>
              <a:t>C</a:t>
            </a:r>
            <a:r>
              <a:rPr lang="en-US" sz="1300" dirty="0" smtClean="0"/>
              <a:t>. </a:t>
            </a:r>
            <a:r>
              <a:rPr lang="en-US" sz="1300" dirty="0" err="1" smtClean="0"/>
              <a:t>Bog‘bon</a:t>
            </a:r>
            <a:r>
              <a:rPr lang="en-US" sz="1300" dirty="0" smtClean="0"/>
              <a:t> </a:t>
            </a:r>
            <a:r>
              <a:rPr lang="en-US" sz="1300" dirty="0" err="1"/>
              <a:t>nevarasining</a:t>
            </a:r>
            <a:r>
              <a:rPr lang="en-US" sz="1300" dirty="0"/>
              <a:t> </a:t>
            </a:r>
            <a:r>
              <a:rPr lang="en-US" sz="1300" dirty="0" err="1"/>
              <a:t>yelkasini</a:t>
            </a:r>
            <a:r>
              <a:rPr lang="en-US" sz="1300" dirty="0"/>
              <a:t> </a:t>
            </a:r>
            <a:r>
              <a:rPr lang="en-US" sz="1300" dirty="0" err="1"/>
              <a:t>qoqib</a:t>
            </a:r>
            <a:r>
              <a:rPr lang="en-US" sz="1300" dirty="0"/>
              <a:t> </a:t>
            </a:r>
            <a:r>
              <a:rPr lang="en-US" sz="1300" dirty="0" err="1"/>
              <a:t>qo‘ydi</a:t>
            </a:r>
            <a:r>
              <a:rPr lang="en-US" sz="1300" dirty="0"/>
              <a:t>.  – </a:t>
            </a:r>
            <a:r>
              <a:rPr lang="en-US" sz="1300" dirty="0" err="1"/>
              <a:t>Bog‘bon</a:t>
            </a:r>
            <a:r>
              <a:rPr lang="en-US" sz="1300" dirty="0"/>
              <a:t> </a:t>
            </a:r>
            <a:r>
              <a:rPr lang="en-US" sz="1300" dirty="0" err="1"/>
              <a:t>nevarasining</a:t>
            </a:r>
            <a:r>
              <a:rPr lang="en-US" sz="1300" dirty="0"/>
              <a:t> </a:t>
            </a:r>
            <a:r>
              <a:rPr lang="en-US" sz="1300" dirty="0" err="1"/>
              <a:t>yelkasiga</a:t>
            </a:r>
            <a:r>
              <a:rPr lang="en-US" sz="1300" dirty="0"/>
              <a:t> </a:t>
            </a:r>
            <a:r>
              <a:rPr lang="en-US" sz="1300" dirty="0" err="1"/>
              <a:t>qoqib</a:t>
            </a:r>
            <a:r>
              <a:rPr lang="en-US" sz="1300" dirty="0"/>
              <a:t> </a:t>
            </a:r>
            <a:r>
              <a:rPr lang="en-US" sz="1300" dirty="0" err="1"/>
              <a:t>qo‘ydi</a:t>
            </a:r>
            <a:r>
              <a:rPr lang="en-US" sz="1300" dirty="0"/>
              <a:t>;</a:t>
            </a:r>
          </a:p>
          <a:p>
            <a:pPr marL="36000" indent="355600"/>
            <a:r>
              <a:rPr lang="en-US" sz="1300" dirty="0"/>
              <a:t>D</a:t>
            </a:r>
            <a:r>
              <a:rPr lang="en-US" sz="1300" dirty="0" smtClean="0"/>
              <a:t>. </a:t>
            </a:r>
            <a:r>
              <a:rPr lang="en-US" sz="1300" dirty="0" err="1" smtClean="0"/>
              <a:t>Mehmon</a:t>
            </a:r>
            <a:r>
              <a:rPr lang="en-US" sz="1300" dirty="0" smtClean="0"/>
              <a:t> </a:t>
            </a:r>
            <a:r>
              <a:rPr lang="en-US" sz="1300" dirty="0" err="1"/>
              <a:t>eshikni</a:t>
            </a:r>
            <a:r>
              <a:rPr lang="en-US" sz="1300" dirty="0"/>
              <a:t> </a:t>
            </a:r>
            <a:r>
              <a:rPr lang="en-US" sz="1300" dirty="0" err="1"/>
              <a:t>astagina</a:t>
            </a:r>
            <a:r>
              <a:rPr lang="en-US" sz="1300" dirty="0"/>
              <a:t> </a:t>
            </a:r>
            <a:r>
              <a:rPr lang="en-US" sz="1300" dirty="0" err="1"/>
              <a:t>chertdi</a:t>
            </a:r>
            <a:r>
              <a:rPr lang="en-US" sz="1300" dirty="0"/>
              <a:t>. – </a:t>
            </a:r>
            <a:r>
              <a:rPr lang="en-US" sz="1300" dirty="0" err="1"/>
              <a:t>Mehmon</a:t>
            </a:r>
            <a:r>
              <a:rPr lang="en-US" sz="1300" dirty="0"/>
              <a:t> </a:t>
            </a:r>
            <a:r>
              <a:rPr lang="en-US" sz="1300" dirty="0" err="1"/>
              <a:t>eshikka</a:t>
            </a:r>
            <a:r>
              <a:rPr lang="en-US" sz="1300" dirty="0"/>
              <a:t> </a:t>
            </a:r>
            <a:r>
              <a:rPr lang="en-US" sz="1300" dirty="0" err="1"/>
              <a:t>astagina</a:t>
            </a:r>
            <a:r>
              <a:rPr lang="en-US" sz="1300" dirty="0"/>
              <a:t> </a:t>
            </a:r>
            <a:r>
              <a:rPr lang="en-US" sz="1300" dirty="0" err="1"/>
              <a:t>chertdi</a:t>
            </a:r>
            <a:r>
              <a:rPr lang="en-US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782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0E5856-7D0D-4538-8C2C-67746235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uz-Latn-UZ" sz="2400" b="0" dirty="0"/>
              <a:t>Mustaqil bajarish uchun topshiriqlar</a:t>
            </a:r>
            <a:endParaRPr lang="ru-RU" sz="2400" b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A4BBA12-0838-4DE2-934C-5CE76141D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3300" y="631825"/>
            <a:ext cx="3352800" cy="2438400"/>
          </a:xfr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marL="92075" indent="263525" algn="just"/>
            <a:r>
              <a:rPr lang="en-US" sz="1600" b="1" dirty="0">
                <a:solidFill>
                  <a:schemeClr val="tx1"/>
                </a:solidFill>
              </a:rPr>
              <a:t>1-vazifa.</a:t>
            </a:r>
            <a:r>
              <a:rPr lang="uz-Latn-UZ" sz="1600" b="1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Dinamit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ixtirosi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tufayli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boyib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ketgan</a:t>
            </a:r>
            <a:r>
              <a:rPr lang="en-US" sz="1600" dirty="0">
                <a:solidFill>
                  <a:srgbClr val="400239"/>
                </a:solidFill>
              </a:rPr>
              <a:t>, </a:t>
            </a:r>
            <a:r>
              <a:rPr lang="en-US" sz="1600" dirty="0" err="1">
                <a:solidFill>
                  <a:srgbClr val="400239"/>
                </a:solidFill>
              </a:rPr>
              <a:t>aslida</a:t>
            </a:r>
            <a:r>
              <a:rPr lang="en-US" sz="1600" dirty="0">
                <a:solidFill>
                  <a:srgbClr val="400239"/>
                </a:solidFill>
              </a:rPr>
              <a:t>, </a:t>
            </a:r>
            <a:r>
              <a:rPr lang="en-US" sz="1600" dirty="0" err="1">
                <a:solidFill>
                  <a:srgbClr val="400239"/>
                </a:solidFill>
              </a:rPr>
              <a:t>tinchliksevar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bo‘lgan</a:t>
            </a:r>
            <a:r>
              <a:rPr lang="en-US" sz="1600" dirty="0">
                <a:solidFill>
                  <a:srgbClr val="400239"/>
                </a:solidFill>
              </a:rPr>
              <a:t> Alfred Nobel </a:t>
            </a:r>
            <a:r>
              <a:rPr lang="en-US" sz="1600" dirty="0" err="1">
                <a:solidFill>
                  <a:srgbClr val="400239"/>
                </a:solidFill>
              </a:rPr>
              <a:t>mablag‘ini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nima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uchun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beshta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soha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vakillari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kashfiyotiga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bag‘ishladi</a:t>
            </a:r>
            <a:r>
              <a:rPr lang="en-US" sz="1600" dirty="0">
                <a:solidFill>
                  <a:srgbClr val="400239"/>
                </a:solidFill>
              </a:rPr>
              <a:t>, deb </a:t>
            </a:r>
            <a:r>
              <a:rPr lang="en-US" sz="1600" dirty="0" err="1">
                <a:solidFill>
                  <a:srgbClr val="400239"/>
                </a:solidFill>
              </a:rPr>
              <a:t>o‘ylaysiz</a:t>
            </a:r>
            <a:r>
              <a:rPr lang="en-US" sz="1600" dirty="0">
                <a:solidFill>
                  <a:srgbClr val="400239"/>
                </a:solidFill>
              </a:rPr>
              <a:t>?</a:t>
            </a:r>
          </a:p>
          <a:p>
            <a:pPr marL="92075" indent="263525" algn="just"/>
            <a:r>
              <a:rPr lang="en-US" sz="1600" b="1" dirty="0">
                <a:solidFill>
                  <a:schemeClr val="tx1"/>
                </a:solidFill>
              </a:rPr>
              <a:t>2-vazifa.</a:t>
            </a:r>
            <a:r>
              <a:rPr lang="uz-Latn-UZ" sz="1600" b="1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rgbClr val="400239"/>
                </a:solidFill>
              </a:rPr>
              <a:t>Nobel </a:t>
            </a:r>
            <a:r>
              <a:rPr lang="en-US" sz="1600" dirty="0" err="1">
                <a:solidFill>
                  <a:srgbClr val="400239"/>
                </a:solidFill>
              </a:rPr>
              <a:t>mukofotiga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sazovor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bo‘lgan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shoir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yoki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yozuvchilardan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bir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nafari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haqida</a:t>
            </a:r>
            <a:r>
              <a:rPr lang="en-US" sz="1600" dirty="0">
                <a:solidFill>
                  <a:srgbClr val="400239"/>
                </a:solidFill>
              </a:rPr>
              <a:t> </a:t>
            </a:r>
            <a:r>
              <a:rPr lang="en-US" sz="1600" dirty="0" err="1">
                <a:solidFill>
                  <a:srgbClr val="400239"/>
                </a:solidFill>
              </a:rPr>
              <a:t>ma’lumot</a:t>
            </a:r>
            <a:r>
              <a:rPr lang="en-US" sz="1600" dirty="0">
                <a:solidFill>
                  <a:srgbClr val="400239"/>
                </a:solidFill>
              </a:rPr>
              <a:t> toping.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045B0D3-C0AC-47E6-A8BE-9070504CE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1" y="950432"/>
            <a:ext cx="2033419" cy="18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12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20CCAB-5876-4748-969A-164C3ACA1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O‘tgan darsda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B9FCB1-D513-4E05-B340-70174520B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700" y="695836"/>
            <a:ext cx="5486400" cy="23698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92075" indent="263525"/>
            <a:r>
              <a:rPr lang="uz-Latn-UZ" sz="1400" b="1" dirty="0">
                <a:solidFill>
                  <a:srgbClr val="002060"/>
                </a:solidFill>
              </a:rPr>
              <a:t>20.1-topshiriq</a:t>
            </a:r>
            <a:r>
              <a:rPr lang="uz-Latn-UZ" sz="1400" dirty="0">
                <a:solidFill>
                  <a:srgbClr val="002060"/>
                </a:solidFill>
              </a:rPr>
              <a:t>. </a:t>
            </a:r>
            <a:r>
              <a:rPr lang="en-US" sz="1400" dirty="0" err="1">
                <a:solidFill>
                  <a:srgbClr val="002060"/>
                </a:solidFill>
              </a:rPr>
              <a:t>Matn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tahlili</a:t>
            </a:r>
            <a:r>
              <a:rPr lang="en-US" sz="1400" dirty="0">
                <a:solidFill>
                  <a:srgbClr val="002060"/>
                </a:solidFill>
              </a:rPr>
              <a:t>:</a:t>
            </a:r>
          </a:p>
          <a:p>
            <a:pPr marL="92075" indent="263525"/>
            <a:r>
              <a:rPr lang="en-US" sz="1400" dirty="0">
                <a:solidFill>
                  <a:srgbClr val="002060"/>
                </a:solidFill>
              </a:rPr>
              <a:t>1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</a:rPr>
              <a:t>Sarlavha</a:t>
            </a:r>
            <a:r>
              <a:rPr lang="en-US" sz="1400" dirty="0">
                <a:solidFill>
                  <a:srgbClr val="002060"/>
                </a:solidFill>
              </a:rPr>
              <a:t>: „</a:t>
            </a:r>
            <a:r>
              <a:rPr lang="en-US" sz="1400" dirty="0" err="1">
                <a:solidFill>
                  <a:srgbClr val="002060"/>
                </a:solidFill>
              </a:rPr>
              <a:t>Shaxsiy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kundalik</a:t>
            </a:r>
            <a:r>
              <a:rPr lang="en-US" sz="1400" dirty="0">
                <a:solidFill>
                  <a:srgbClr val="002060"/>
                </a:solidFill>
              </a:rPr>
              <a:t>“.</a:t>
            </a:r>
          </a:p>
          <a:p>
            <a:pPr marL="92075" indent="263525"/>
            <a:r>
              <a:rPr lang="en-US" sz="1400" dirty="0">
                <a:solidFill>
                  <a:srgbClr val="002060"/>
                </a:solidFill>
              </a:rPr>
              <a:t>2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</a:rPr>
              <a:t>Asosiy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fikr</a:t>
            </a:r>
            <a:r>
              <a:rPr lang="en-US" sz="1400" dirty="0" smtClean="0">
                <a:solidFill>
                  <a:srgbClr val="002060"/>
                </a:solidFill>
              </a:rPr>
              <a:t>(</a:t>
            </a:r>
            <a:r>
              <a:rPr lang="en-US" sz="1400" dirty="0" err="1" smtClean="0">
                <a:solidFill>
                  <a:srgbClr val="002060"/>
                </a:solidFill>
              </a:rPr>
              <a:t>lar</a:t>
            </a:r>
            <a:r>
              <a:rPr lang="en-US" sz="1400" dirty="0">
                <a:solidFill>
                  <a:srgbClr val="002060"/>
                </a:solidFill>
              </a:rPr>
              <a:t>): </a:t>
            </a:r>
            <a:r>
              <a:rPr lang="en-US" sz="1400" dirty="0" err="1">
                <a:solidFill>
                  <a:srgbClr val="002060"/>
                </a:solidFill>
              </a:rPr>
              <a:t>shaxsiy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kundalik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yuritishning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foydaliligi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yuzasidan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mushohada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yuritish</a:t>
            </a:r>
            <a:r>
              <a:rPr lang="en-US" sz="1400" dirty="0">
                <a:solidFill>
                  <a:srgbClr val="002060"/>
                </a:solidFill>
              </a:rPr>
              <a:t>; </a:t>
            </a:r>
            <a:r>
              <a:rPr lang="en-US" sz="1400" dirty="0" err="1">
                <a:solidFill>
                  <a:srgbClr val="002060"/>
                </a:solidFill>
              </a:rPr>
              <a:t>kundalik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inson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tasavvurini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boyitishga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yordam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beradi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xatolardan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to‘g‘ri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xulosa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chiqarishga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o‘rgatadi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92075" indent="263525"/>
            <a:r>
              <a:rPr lang="en-US" sz="1400" dirty="0">
                <a:solidFill>
                  <a:srgbClr val="002060"/>
                </a:solidFill>
              </a:rPr>
              <a:t>3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</a:rPr>
              <a:t>Matn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turi</a:t>
            </a:r>
            <a:r>
              <a:rPr lang="en-US" sz="1400" dirty="0">
                <a:solidFill>
                  <a:srgbClr val="002060"/>
                </a:solidFill>
              </a:rPr>
              <a:t>: </a:t>
            </a:r>
            <a:r>
              <a:rPr lang="en-US" sz="1400" dirty="0" err="1">
                <a:solidFill>
                  <a:srgbClr val="002060"/>
                </a:solidFill>
              </a:rPr>
              <a:t>muhokama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matni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92075" indent="263525"/>
            <a:r>
              <a:rPr lang="en-US" sz="1400" dirty="0">
                <a:solidFill>
                  <a:srgbClr val="002060"/>
                </a:solidFill>
              </a:rPr>
              <a:t>4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</a:rPr>
              <a:t>Ijodkor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mahorati</a:t>
            </a:r>
            <a:r>
              <a:rPr lang="en-US" sz="1400" dirty="0">
                <a:solidFill>
                  <a:srgbClr val="002060"/>
                </a:solidFill>
              </a:rPr>
              <a:t>: </a:t>
            </a:r>
            <a:r>
              <a:rPr lang="en-US" sz="1400" dirty="0" err="1">
                <a:solidFill>
                  <a:srgbClr val="002060"/>
                </a:solidFill>
              </a:rPr>
              <a:t>kundalik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yuritishning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foydali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jihatlarini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qiziqarli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bayon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qilgan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92075" indent="263525"/>
            <a:r>
              <a:rPr lang="en-US" sz="1400" dirty="0">
                <a:solidFill>
                  <a:srgbClr val="002060"/>
                </a:solidFill>
              </a:rPr>
              <a:t>5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</a:rPr>
              <a:t>Matnning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tili</a:t>
            </a:r>
            <a:r>
              <a:rPr lang="en-US" sz="1400" dirty="0">
                <a:solidFill>
                  <a:srgbClr val="002060"/>
                </a:solidFill>
              </a:rPr>
              <a:t> (</a:t>
            </a:r>
            <a:r>
              <a:rPr lang="en-US" sz="1400" dirty="0" err="1">
                <a:solidFill>
                  <a:srgbClr val="002060"/>
                </a:solidFill>
              </a:rPr>
              <a:t>lug‘at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bilan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ishlash</a:t>
            </a:r>
            <a:r>
              <a:rPr lang="en-US" sz="1400" dirty="0">
                <a:solidFill>
                  <a:srgbClr val="002060"/>
                </a:solidFill>
              </a:rPr>
              <a:t>): </a:t>
            </a:r>
            <a:r>
              <a:rPr lang="en-US" sz="1400" dirty="0" err="1">
                <a:solidFill>
                  <a:srgbClr val="002060"/>
                </a:solidFill>
              </a:rPr>
              <a:t>peshlaydigan</a:t>
            </a:r>
            <a:r>
              <a:rPr lang="en-US" sz="1400" dirty="0">
                <a:solidFill>
                  <a:srgbClr val="002060"/>
                </a:solidFill>
              </a:rPr>
              <a:t> - </a:t>
            </a:r>
            <a:r>
              <a:rPr lang="en-US" sz="1400" dirty="0" err="1">
                <a:solidFill>
                  <a:srgbClr val="002060"/>
                </a:solidFill>
              </a:rPr>
              <a:t>tartibga</a:t>
            </a:r>
            <a:r>
              <a:rPr lang="en-US" sz="1400" dirty="0">
                <a:solidFill>
                  <a:srgbClr val="002060"/>
                </a:solidFill>
              </a:rPr>
              <a:t> sola- </a:t>
            </a:r>
            <a:r>
              <a:rPr lang="en-US" sz="1400" dirty="0" err="1">
                <a:solidFill>
                  <a:srgbClr val="002060"/>
                </a:solidFill>
              </a:rPr>
              <a:t>digan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marL="92075" indent="263525"/>
            <a:r>
              <a:rPr lang="en-US" sz="1400" dirty="0">
                <a:solidFill>
                  <a:srgbClr val="002060"/>
                </a:solidFill>
              </a:rPr>
              <a:t>6</a:t>
            </a:r>
            <a:r>
              <a:rPr lang="en-US" sz="1400" dirty="0" smtClean="0">
                <a:solidFill>
                  <a:srgbClr val="002060"/>
                </a:solidFill>
              </a:rPr>
              <a:t>. </a:t>
            </a:r>
            <a:r>
              <a:rPr lang="en-US" sz="1400" dirty="0" err="1" smtClean="0">
                <a:solidFill>
                  <a:srgbClr val="002060"/>
                </a:solidFill>
              </a:rPr>
              <a:t>Xulosa</a:t>
            </a:r>
            <a:r>
              <a:rPr lang="en-US" sz="1400" dirty="0">
                <a:solidFill>
                  <a:srgbClr val="002060"/>
                </a:solidFill>
              </a:rPr>
              <a:t>: „</a:t>
            </a:r>
            <a:r>
              <a:rPr lang="en-US" sz="1400" dirty="0" err="1">
                <a:solidFill>
                  <a:srgbClr val="002060"/>
                </a:solidFill>
              </a:rPr>
              <a:t>Hayotingiz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o‘ylashga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arziydimi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demak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yozish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kerak</a:t>
            </a:r>
            <a:r>
              <a:rPr lang="en-US" sz="1400" dirty="0">
                <a:solidFill>
                  <a:srgbClr val="002060"/>
                </a:solidFill>
              </a:rPr>
              <a:t>“. </a:t>
            </a:r>
          </a:p>
        </p:txBody>
      </p:sp>
    </p:spTree>
    <p:extLst>
      <p:ext uri="{BB962C8B-B14F-4D97-AF65-F5344CB8AC3E}">
        <p14:creationId xmlns:p14="http://schemas.microsoft.com/office/powerpoint/2010/main" val="36138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2AF4E-24DF-4171-BB36-B8A99CA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017357A7-ABF8-4C16-A590-B1F62733B7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826384"/>
              </p:ext>
            </p:extLst>
          </p:nvPr>
        </p:nvGraphicFramePr>
        <p:xfrm>
          <a:off x="139700" y="533310"/>
          <a:ext cx="5486400" cy="2609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6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2AF4E-24DF-4171-BB36-B8A99CA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9EC36EC6-F714-48D8-BB21-A3454F0EF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4756820"/>
              </p:ext>
            </p:extLst>
          </p:nvPr>
        </p:nvGraphicFramePr>
        <p:xfrm>
          <a:off x="139700" y="631824"/>
          <a:ext cx="5486400" cy="251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9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2AF4E-24DF-4171-BB36-B8A99CAF6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670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1-topshiriq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C5BE5F0D-D742-4A99-925B-717AF6DED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113281"/>
              </p:ext>
            </p:extLst>
          </p:nvPr>
        </p:nvGraphicFramePr>
        <p:xfrm>
          <a:off x="139700" y="533311"/>
          <a:ext cx="4191000" cy="2536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8822090-7143-4A56-8CCA-60D045B107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7029" y="994476"/>
            <a:ext cx="1304829" cy="125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729C16-CD91-4E88-9886-ECE012F6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2-topshiriq</a:t>
            </a:r>
            <a:endParaRPr lang="ru-RU" sz="2800" b="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780EAA4-CA72-4D09-8DBE-ACD1963FB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6" y="631825"/>
            <a:ext cx="3611074" cy="2438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92075" indent="266700" algn="just"/>
            <a:r>
              <a:rPr lang="en-US" sz="1800" dirty="0" err="1">
                <a:solidFill>
                  <a:srgbClr val="002060"/>
                </a:solidFill>
              </a:rPr>
              <a:t>Dars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davomida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quyidagi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savollarga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javob</a:t>
            </a:r>
            <a:r>
              <a:rPr lang="en-US" sz="1800" dirty="0">
                <a:solidFill>
                  <a:srgbClr val="002060"/>
                </a:solidFill>
              </a:rPr>
              <a:t> toping:</a:t>
            </a:r>
          </a:p>
          <a:p>
            <a:pPr marL="92075" indent="266700" algn="just"/>
            <a:r>
              <a:rPr lang="en-US" sz="1800" dirty="0">
                <a:solidFill>
                  <a:srgbClr val="002060"/>
                </a:solidFill>
              </a:rPr>
              <a:t>1</a:t>
            </a:r>
            <a:r>
              <a:rPr lang="en-US" sz="1800" dirty="0" smtClean="0">
                <a:solidFill>
                  <a:srgbClr val="002060"/>
                </a:solidFill>
              </a:rPr>
              <a:t>. </a:t>
            </a:r>
            <a:r>
              <a:rPr lang="en-US" sz="1800" dirty="0" err="1" smtClean="0">
                <a:solidFill>
                  <a:srgbClr val="002060"/>
                </a:solidFill>
              </a:rPr>
              <a:t>Olim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o‘z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mukofoti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qaysi</a:t>
            </a:r>
            <a:r>
              <a:rPr lang="en-US" sz="1800" dirty="0">
                <a:solidFill>
                  <a:srgbClr val="002060"/>
                </a:solidFill>
              </a:rPr>
              <a:t> fan </a:t>
            </a:r>
            <a:r>
              <a:rPr lang="en-US" sz="1800" dirty="0" err="1">
                <a:solidFill>
                  <a:srgbClr val="002060"/>
                </a:solidFill>
              </a:rPr>
              <a:t>vakillariga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berilmasligini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vasiyat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qilgan</a:t>
            </a:r>
            <a:r>
              <a:rPr lang="en-US" sz="1800" dirty="0">
                <a:solidFill>
                  <a:srgbClr val="002060"/>
                </a:solidFill>
              </a:rPr>
              <a:t>?</a:t>
            </a:r>
          </a:p>
          <a:p>
            <a:pPr marL="92075" indent="266700" algn="just"/>
            <a:r>
              <a:rPr lang="en-US" sz="1800" dirty="0">
                <a:solidFill>
                  <a:srgbClr val="002060"/>
                </a:solidFill>
              </a:rPr>
              <a:t>2</a:t>
            </a:r>
            <a:r>
              <a:rPr lang="en-US" sz="1800" dirty="0" smtClean="0">
                <a:solidFill>
                  <a:srgbClr val="002060"/>
                </a:solidFill>
              </a:rPr>
              <a:t>. Nobel </a:t>
            </a:r>
            <a:r>
              <a:rPr lang="en-US" sz="1800" dirty="0" err="1">
                <a:solidFill>
                  <a:srgbClr val="002060"/>
                </a:solidFill>
              </a:rPr>
              <a:t>mukofotiga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sazovor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bo‘lgan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mashhur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insonlardan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kimlarni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bilasiz</a:t>
            </a:r>
            <a:r>
              <a:rPr lang="en-US" sz="1800" dirty="0" smtClean="0">
                <a:solidFill>
                  <a:srgbClr val="002060"/>
                </a:solidFill>
              </a:rPr>
              <a:t>?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5F8A15B2-092D-4D0B-9D5A-6F7595B3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7300" y="2308225"/>
            <a:ext cx="1748448" cy="692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8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6458D7-3FC8-498D-8EB9-249BCC32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3-topshiriq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C810E3CF-E7C7-4EC1-825C-6A4F5E2A5E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364588"/>
              </p:ext>
            </p:extLst>
          </p:nvPr>
        </p:nvGraphicFramePr>
        <p:xfrm>
          <a:off x="186226" y="555625"/>
          <a:ext cx="5439874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6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6458D7-3FC8-498D-8EB9-249BCC32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6432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3-topshiriq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D936DF87-ED9E-4B23-90FF-755FE01EC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704821"/>
              </p:ext>
            </p:extLst>
          </p:nvPr>
        </p:nvGraphicFramePr>
        <p:xfrm>
          <a:off x="186226" y="631824"/>
          <a:ext cx="5363674" cy="251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8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D7DB1D-8DFD-4AC7-B045-520536A9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52" y="56704"/>
            <a:ext cx="5164295" cy="430887"/>
          </a:xfrm>
        </p:spPr>
        <p:txBody>
          <a:bodyPr/>
          <a:lstStyle/>
          <a:p>
            <a:pPr algn="ctr"/>
            <a:r>
              <a:rPr lang="uz-Latn-UZ" sz="2800" b="0" dirty="0"/>
              <a:t>4-topshiriq</a:t>
            </a:r>
            <a:endParaRPr lang="ru-RU" sz="2800" b="0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A374AEB4-B30B-4B51-90B6-93E044A08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785297"/>
              </p:ext>
            </p:extLst>
          </p:nvPr>
        </p:nvGraphicFramePr>
        <p:xfrm>
          <a:off x="63500" y="533312"/>
          <a:ext cx="5638800" cy="2609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54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f831a3c1cdbce13dd7dd4ab442522346322c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6878</TotalTime>
  <Words>994</Words>
  <Application>Microsoft Office PowerPoint</Application>
  <PresentationFormat>Произвольный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ONA TILI</vt:lpstr>
      <vt:lpstr>O‘tgan darsda</vt:lpstr>
      <vt:lpstr>1-topshiriq</vt:lpstr>
      <vt:lpstr>1-topshiriq</vt:lpstr>
      <vt:lpstr>1-topshiriq</vt:lpstr>
      <vt:lpstr>2-topshiriq</vt:lpstr>
      <vt:lpstr>3-topshiriq</vt:lpstr>
      <vt:lpstr>3-topshiriq</vt:lpstr>
      <vt:lpstr>4-topshiriq</vt:lpstr>
      <vt:lpstr>Yechim</vt:lpstr>
      <vt:lpstr>5-topshiriq. Test</vt:lpstr>
      <vt:lpstr>5-topshiriq</vt:lpstr>
      <vt:lpstr>6-topshiriq</vt:lpstr>
      <vt:lpstr>Презентация PowerPoint</vt:lpstr>
      <vt:lpstr>Презентация PowerPoint</vt:lpstr>
      <vt:lpstr>Mustahkamlash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Teacher</cp:lastModifiedBy>
  <cp:revision>566</cp:revision>
  <dcterms:created xsi:type="dcterms:W3CDTF">2020-04-13T08:06:06Z</dcterms:created>
  <dcterms:modified xsi:type="dcterms:W3CDTF">2021-02-11T07:16:25Z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