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390" r:id="rId2"/>
    <p:sldId id="282" r:id="rId3"/>
    <p:sldId id="381" r:id="rId4"/>
    <p:sldId id="486" r:id="rId5"/>
    <p:sldId id="487" r:id="rId6"/>
    <p:sldId id="488" r:id="rId7"/>
    <p:sldId id="383" r:id="rId8"/>
    <p:sldId id="489" r:id="rId9"/>
    <p:sldId id="385" r:id="rId10"/>
    <p:sldId id="386" r:id="rId11"/>
    <p:sldId id="394" r:id="rId12"/>
    <p:sldId id="395" r:id="rId13"/>
    <p:sldId id="490" r:id="rId14"/>
    <p:sldId id="389" r:id="rId15"/>
    <p:sldId id="485" r:id="rId16"/>
    <p:sldId id="491" r:id="rId17"/>
    <p:sldId id="492" r:id="rId18"/>
    <p:sldId id="264" r:id="rId19"/>
  </p:sldIdLst>
  <p:sldSz cx="5765800" cy="3244850"/>
  <p:notesSz cx="5765800" cy="3244850"/>
  <p:custDataLst>
    <p:tags r:id="rId21"/>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765B"/>
    <a:srgbClr val="047B5E"/>
    <a:srgbClr val="0A765E"/>
    <a:srgbClr val="017D5B"/>
    <a:srgbClr val="FFCCFF"/>
    <a:srgbClr val="99ED85"/>
    <a:srgbClr val="CCFFCC"/>
    <a:srgbClr val="4002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28" autoAdjust="0"/>
    <p:restoredTop sz="94150" autoAdjust="0"/>
  </p:normalViewPr>
  <p:slideViewPr>
    <p:cSldViewPr>
      <p:cViewPr varScale="1">
        <p:scale>
          <a:sx n="132" d="100"/>
          <a:sy n="132" d="100"/>
        </p:scale>
        <p:origin x="972" y="114"/>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651B49-FC95-443D-92BA-00D0BE8F40B7}"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ru-RU"/>
        </a:p>
      </dgm:t>
    </dgm:pt>
    <dgm:pt modelId="{44A5D251-F703-4900-A4C0-FDBADD86672A}">
      <dgm:prSet phldrT="[Текст]" custT="1"/>
      <dgm:spPr>
        <a:solidFill>
          <a:schemeClr val="accent4">
            <a:lumMod val="75000"/>
          </a:schemeClr>
        </a:solidFill>
        <a:ln>
          <a:solidFill>
            <a:schemeClr val="tx1"/>
          </a:solidFill>
        </a:ln>
      </dgm:spPr>
      <dgm:t>
        <a:bodyPr/>
        <a:lstStyle/>
        <a:p>
          <a:pPr marL="0" indent="355600"/>
          <a:r>
            <a:rPr lang="uz-Latn-UZ" sz="1800" dirty="0">
              <a:latin typeface="Arial" panose="020B0604020202020204" pitchFamily="34" charset="0"/>
              <a:cs typeface="Arial" panose="020B0604020202020204" pitchFamily="34" charset="0"/>
            </a:rPr>
            <a:t>Ibora boshqa tilda aynan muqobilga ega emas. O‘zlashma ibora bo‘lmaydi. Iboralarni ko‘p qo‘llash til bilimi va nutqiy salohiyat yuqoriligidan dalolat beradi.</a:t>
          </a:r>
          <a:endParaRPr lang="ru-RU" sz="1800" dirty="0">
            <a:latin typeface="Arial" panose="020B0604020202020204" pitchFamily="34" charset="0"/>
            <a:cs typeface="Arial" panose="020B0604020202020204" pitchFamily="34" charset="0"/>
          </a:endParaRPr>
        </a:p>
      </dgm:t>
    </dgm:pt>
    <dgm:pt modelId="{84E007D5-EC14-4D55-912C-8813148EDC7C}" type="parTrans" cxnId="{E9846BC8-59EA-41A9-A1AA-49B0DC0FEAF9}">
      <dgm:prSet/>
      <dgm:spPr/>
      <dgm:t>
        <a:bodyPr/>
        <a:lstStyle/>
        <a:p>
          <a:endParaRPr lang="ru-RU"/>
        </a:p>
      </dgm:t>
    </dgm:pt>
    <dgm:pt modelId="{5F5423DC-4736-425C-AA6D-08CA6E5A5671}" type="sibTrans" cxnId="{E9846BC8-59EA-41A9-A1AA-49B0DC0FEAF9}">
      <dgm:prSet/>
      <dgm:spPr/>
      <dgm:t>
        <a:bodyPr/>
        <a:lstStyle/>
        <a:p>
          <a:endParaRPr lang="ru-RU"/>
        </a:p>
      </dgm:t>
    </dgm:pt>
    <dgm:pt modelId="{C11593E5-0CBE-46EF-A964-1489DE0FEE7C}" type="pres">
      <dgm:prSet presAssocID="{31651B49-FC95-443D-92BA-00D0BE8F40B7}" presName="outerComposite" presStyleCnt="0">
        <dgm:presLayoutVars>
          <dgm:chMax val="5"/>
          <dgm:dir/>
          <dgm:resizeHandles val="exact"/>
        </dgm:presLayoutVars>
      </dgm:prSet>
      <dgm:spPr/>
    </dgm:pt>
    <dgm:pt modelId="{E13DFB97-1AD3-4810-941E-F921B0E228D6}" type="pres">
      <dgm:prSet presAssocID="{31651B49-FC95-443D-92BA-00D0BE8F40B7}" presName="dummyMaxCanvas" presStyleCnt="0">
        <dgm:presLayoutVars/>
      </dgm:prSet>
      <dgm:spPr/>
    </dgm:pt>
    <dgm:pt modelId="{F7854997-684C-49A6-81C4-569687989FBB}" type="pres">
      <dgm:prSet presAssocID="{31651B49-FC95-443D-92BA-00D0BE8F40B7}" presName="OneNode_1" presStyleLbl="node1" presStyleIdx="0" presStyleCnt="1" custLinFactNeighborX="0" custLinFactNeighborY="59453">
        <dgm:presLayoutVars>
          <dgm:bulletEnabled val="1"/>
        </dgm:presLayoutVars>
      </dgm:prSet>
      <dgm:spPr/>
    </dgm:pt>
  </dgm:ptLst>
  <dgm:cxnLst>
    <dgm:cxn modelId="{E781871D-47DF-481E-AEAD-D7ED69E7ECB6}" type="presOf" srcId="{31651B49-FC95-443D-92BA-00D0BE8F40B7}" destId="{C11593E5-0CBE-46EF-A964-1489DE0FEE7C}" srcOrd="0" destOrd="0" presId="urn:microsoft.com/office/officeart/2005/8/layout/vProcess5"/>
    <dgm:cxn modelId="{A6571966-D6AE-4F2D-87E6-6DEE502F4B68}" type="presOf" srcId="{44A5D251-F703-4900-A4C0-FDBADD86672A}" destId="{F7854997-684C-49A6-81C4-569687989FBB}" srcOrd="0" destOrd="0" presId="urn:microsoft.com/office/officeart/2005/8/layout/vProcess5"/>
    <dgm:cxn modelId="{E9846BC8-59EA-41A9-A1AA-49B0DC0FEAF9}" srcId="{31651B49-FC95-443D-92BA-00D0BE8F40B7}" destId="{44A5D251-F703-4900-A4C0-FDBADD86672A}" srcOrd="0" destOrd="0" parTransId="{84E007D5-EC14-4D55-912C-8813148EDC7C}" sibTransId="{5F5423DC-4736-425C-AA6D-08CA6E5A5671}"/>
    <dgm:cxn modelId="{BF46E69B-F419-4AF4-A794-3CA2ED185020}" type="presParOf" srcId="{C11593E5-0CBE-46EF-A964-1489DE0FEE7C}" destId="{E13DFB97-1AD3-4810-941E-F921B0E228D6}" srcOrd="0" destOrd="0" presId="urn:microsoft.com/office/officeart/2005/8/layout/vProcess5"/>
    <dgm:cxn modelId="{0D60BD90-4484-4776-83B5-1E5E9973C7EF}" type="presParOf" srcId="{C11593E5-0CBE-46EF-A964-1489DE0FEE7C}" destId="{F7854997-684C-49A6-81C4-569687989FBB}" srcOrd="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854997-684C-49A6-81C4-569687989FBB}">
      <dsp:nvSpPr>
        <dsp:cNvPr id="0" name=""/>
        <dsp:cNvSpPr/>
      </dsp:nvSpPr>
      <dsp:spPr>
        <a:xfrm>
          <a:off x="0" y="1293400"/>
          <a:ext cx="5486400" cy="1293400"/>
        </a:xfrm>
        <a:prstGeom prst="roundRect">
          <a:avLst>
            <a:gd name="adj" fmla="val 10000"/>
          </a:avLst>
        </a:prstGeom>
        <a:solidFill>
          <a:schemeClr val="accent4">
            <a:lumMod val="75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355600" algn="ctr" defTabSz="800100">
            <a:lnSpc>
              <a:spcPct val="90000"/>
            </a:lnSpc>
            <a:spcBef>
              <a:spcPct val="0"/>
            </a:spcBef>
            <a:spcAft>
              <a:spcPct val="35000"/>
            </a:spcAft>
            <a:buNone/>
          </a:pPr>
          <a:r>
            <a:rPr lang="uz-Latn-UZ" sz="1800" kern="1200" dirty="0">
              <a:latin typeface="Arial" panose="020B0604020202020204" pitchFamily="34" charset="0"/>
              <a:cs typeface="Arial" panose="020B0604020202020204" pitchFamily="34" charset="0"/>
            </a:rPr>
            <a:t>Ibora boshqa tilda aynan muqobilga ega emas. O‘zlashma ibora bo‘lmaydi. Iboralarni ko‘p qo‘llash til bilimi va nutqiy salohiyat yuqoriligidan dalolat beradi.</a:t>
          </a:r>
          <a:endParaRPr lang="ru-RU" sz="1800" kern="1200" dirty="0">
            <a:latin typeface="Arial" panose="020B0604020202020204" pitchFamily="34" charset="0"/>
            <a:cs typeface="Arial" panose="020B0604020202020204" pitchFamily="34" charset="0"/>
          </a:endParaRPr>
        </a:p>
      </dsp:txBody>
      <dsp:txXfrm>
        <a:off x="37882" y="1331282"/>
        <a:ext cx="5410636" cy="1217636"/>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498725" cy="16192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265488" y="0"/>
            <a:ext cx="2498725" cy="161925"/>
          </a:xfrm>
          <a:prstGeom prst="rect">
            <a:avLst/>
          </a:prstGeom>
        </p:spPr>
        <p:txBody>
          <a:bodyPr vert="horz" lIns="91440" tIns="45720" rIns="91440" bIns="45720" rtlCol="0"/>
          <a:lstStyle>
            <a:lvl1pPr algn="r">
              <a:defRPr sz="1200"/>
            </a:lvl1pPr>
          </a:lstStyle>
          <a:p>
            <a:fld id="{BABC7B9F-CF58-4E55-B55B-710E01FEC8D9}" type="datetimeFigureOut">
              <a:rPr lang="ru-RU" smtClean="0"/>
              <a:t>18.02.2021</a:t>
            </a:fld>
            <a:endParaRPr lang="ru-RU"/>
          </a:p>
        </p:txBody>
      </p:sp>
      <p:sp>
        <p:nvSpPr>
          <p:cNvPr id="4" name="Образ слайда 3"/>
          <p:cNvSpPr>
            <a:spLocks noGrp="1" noRot="1" noChangeAspect="1"/>
          </p:cNvSpPr>
          <p:nvPr>
            <p:ph type="sldImg" idx="2"/>
          </p:nvPr>
        </p:nvSpPr>
        <p:spPr>
          <a:xfrm>
            <a:off x="1911350" y="406400"/>
            <a:ext cx="1943100" cy="1093788"/>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576263" y="1562100"/>
            <a:ext cx="4613275" cy="1277938"/>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3082925"/>
            <a:ext cx="2498725" cy="16192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265488" y="3082925"/>
            <a:ext cx="2498725" cy="161925"/>
          </a:xfrm>
          <a:prstGeom prst="rect">
            <a:avLst/>
          </a:prstGeom>
        </p:spPr>
        <p:txBody>
          <a:bodyPr vert="horz" lIns="91440" tIns="45720" rIns="91440" bIns="45720" rtlCol="0" anchor="b"/>
          <a:lstStyle>
            <a:lvl1pPr algn="r">
              <a:defRPr sz="1200"/>
            </a:lvl1pPr>
          </a:lstStyle>
          <a:p>
            <a:fld id="{B9474D3D-D129-4517-98CF-316D724B133F}" type="slidenum">
              <a:rPr lang="ru-RU" smtClean="0"/>
              <a:t>‹#›</a:t>
            </a:fld>
            <a:endParaRPr lang="ru-RU"/>
          </a:p>
        </p:txBody>
      </p:sp>
    </p:spTree>
    <p:extLst>
      <p:ext uri="{BB962C8B-B14F-4D97-AF65-F5344CB8AC3E}">
        <p14:creationId xmlns:p14="http://schemas.microsoft.com/office/powerpoint/2010/main" val="548864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32435" y="1005903"/>
            <a:ext cx="4900930" cy="68141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864870" y="1817116"/>
            <a:ext cx="4036060" cy="8112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200" b="0" i="0">
                <a:solidFill>
                  <a:srgbClr val="231F20"/>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sz="half" idx="2"/>
          </p:nvPr>
        </p:nvSpPr>
        <p:spPr>
          <a:xfrm>
            <a:off x="288290" y="746315"/>
            <a:ext cx="2508123" cy="214160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969387" y="746315"/>
            <a:ext cx="2508123" cy="214160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2437" y="132463"/>
            <a:ext cx="4900931" cy="315471"/>
          </a:xfrm>
        </p:spPr>
        <p:txBody>
          <a:bodyPr/>
          <a:lstStyle/>
          <a:p>
            <a:r>
              <a:rPr lang="en-US"/>
              <a:t>Click to edit Master title style</a:t>
            </a:r>
          </a:p>
        </p:txBody>
      </p:sp>
      <p:sp>
        <p:nvSpPr>
          <p:cNvPr id="4" name="Picture Placeholder 3"/>
          <p:cNvSpPr>
            <a:spLocks noGrp="1"/>
          </p:cNvSpPr>
          <p:nvPr>
            <p:ph type="pic" sz="quarter" idx="10"/>
          </p:nvPr>
        </p:nvSpPr>
        <p:spPr>
          <a:xfrm>
            <a:off x="432435"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700"/>
            </a:lvl1pPr>
          </a:lstStyle>
          <a:p>
            <a:pPr lvl="0"/>
            <a:endParaRPr lang="en-US"/>
          </a:p>
        </p:txBody>
      </p:sp>
      <p:sp>
        <p:nvSpPr>
          <p:cNvPr id="5" name="Picture Placeholder 3"/>
          <p:cNvSpPr>
            <a:spLocks noGrp="1"/>
          </p:cNvSpPr>
          <p:nvPr>
            <p:ph type="pic" sz="quarter" idx="11"/>
          </p:nvPr>
        </p:nvSpPr>
        <p:spPr>
          <a:xfrm>
            <a:off x="2095868"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700"/>
            </a:lvl1pPr>
          </a:lstStyle>
          <a:p>
            <a:pPr lvl="0"/>
            <a:endParaRPr lang="en-US"/>
          </a:p>
        </p:txBody>
      </p:sp>
      <p:sp>
        <p:nvSpPr>
          <p:cNvPr id="6" name="Picture Placeholder 3"/>
          <p:cNvSpPr>
            <a:spLocks noGrp="1"/>
          </p:cNvSpPr>
          <p:nvPr>
            <p:ph type="pic" sz="quarter" idx="12"/>
          </p:nvPr>
        </p:nvSpPr>
        <p:spPr>
          <a:xfrm>
            <a:off x="3759301"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700"/>
            </a:lvl1pPr>
          </a:lstStyle>
          <a:p>
            <a:pPr lvl="0"/>
            <a:endParaRPr lang="en-US"/>
          </a:p>
        </p:txBody>
      </p:sp>
      <p:sp>
        <p:nvSpPr>
          <p:cNvPr id="8" name="Text Placeholder 9"/>
          <p:cNvSpPr>
            <a:spLocks noGrp="1"/>
          </p:cNvSpPr>
          <p:nvPr>
            <p:ph type="body" sz="quarter" idx="14"/>
          </p:nvPr>
        </p:nvSpPr>
        <p:spPr>
          <a:xfrm>
            <a:off x="432435" y="2356547"/>
            <a:ext cx="1574064" cy="453679"/>
          </a:xfrm>
        </p:spPr>
        <p:txBody>
          <a:bodyPr>
            <a:noAutofit/>
          </a:bodyPr>
          <a:lstStyle>
            <a:lvl1pPr marL="0" indent="0">
              <a:buNone/>
              <a:defRPr sz="700"/>
            </a:lvl1pPr>
            <a:lvl2pPr marL="72078" indent="-72078">
              <a:buFont typeface="Arial" panose="020B0604020202020204" pitchFamily="34" charset="0"/>
              <a:buChar char="•"/>
              <a:defRPr sz="700"/>
            </a:lvl2pPr>
            <a:lvl3pPr marL="144157" indent="-72078">
              <a:defRPr sz="700"/>
            </a:lvl3pPr>
            <a:lvl4pPr marL="252274" indent="-108118">
              <a:defRPr sz="700"/>
            </a:lvl4pPr>
            <a:lvl5pPr marL="360392" indent="-108118">
              <a:defRPr sz="7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095868" y="2356547"/>
            <a:ext cx="1574064" cy="453679"/>
          </a:xfrm>
        </p:spPr>
        <p:txBody>
          <a:bodyPr>
            <a:noAutofit/>
          </a:bodyPr>
          <a:lstStyle>
            <a:lvl1pPr marL="0" indent="0">
              <a:buNone/>
              <a:defRPr sz="700"/>
            </a:lvl1pPr>
            <a:lvl2pPr marL="72078" indent="-72078">
              <a:buFont typeface="Arial" panose="020B0604020202020204" pitchFamily="34" charset="0"/>
              <a:buChar char="•"/>
              <a:defRPr sz="700"/>
            </a:lvl2pPr>
            <a:lvl3pPr marL="144157" indent="-72078">
              <a:defRPr sz="700"/>
            </a:lvl3pPr>
            <a:lvl4pPr marL="252274" indent="-108118">
              <a:defRPr sz="700"/>
            </a:lvl4pPr>
            <a:lvl5pPr marL="360392" indent="-108118">
              <a:defRPr sz="7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3759301" y="2356547"/>
            <a:ext cx="1574064" cy="453679"/>
          </a:xfrm>
        </p:spPr>
        <p:txBody>
          <a:bodyPr>
            <a:noAutofit/>
          </a:bodyPr>
          <a:lstStyle>
            <a:lvl1pPr marL="0" indent="0">
              <a:buNone/>
              <a:defRPr sz="700"/>
            </a:lvl1pPr>
            <a:lvl2pPr marL="72078" indent="-72078">
              <a:buFont typeface="Arial" panose="020B0604020202020204" pitchFamily="34" charset="0"/>
              <a:buChar char="•"/>
              <a:defRPr sz="700"/>
            </a:lvl2pPr>
            <a:lvl3pPr marL="144157" indent="-72078">
              <a:defRPr sz="700"/>
            </a:lvl3pPr>
            <a:lvl4pPr marL="252274" indent="-108118">
              <a:defRPr sz="700"/>
            </a:lvl4pPr>
            <a:lvl5pPr marL="360392" indent="-108118">
              <a:defRPr sz="7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432437" y="441662"/>
            <a:ext cx="4900931" cy="192287"/>
          </a:xfrm>
        </p:spPr>
        <p:txBody>
          <a:bodyPr>
            <a:normAutofit/>
          </a:bodyPr>
          <a:lstStyle>
            <a:lvl1pPr marL="0" indent="0" algn="ctr">
              <a:lnSpc>
                <a:spcPct val="86000"/>
              </a:lnSpc>
              <a:spcBef>
                <a:spcPts val="0"/>
              </a:spcBef>
              <a:buNone/>
              <a:defRPr sz="900" baseline="0"/>
            </a:lvl1pPr>
          </a:lstStyle>
          <a:p>
            <a:pPr lvl="0"/>
            <a:r>
              <a:rPr lang="en-US" dirty="0"/>
              <a:t>Click here to edit subtitle</a:t>
            </a:r>
          </a:p>
        </p:txBody>
      </p:sp>
    </p:spTree>
    <p:extLst>
      <p:ext uri="{BB962C8B-B14F-4D97-AF65-F5344CB8AC3E}">
        <p14:creationId xmlns:p14="http://schemas.microsoft.com/office/powerpoint/2010/main" val="23933807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6840" y="536168"/>
            <a:ext cx="5650865" cy="2649220"/>
          </a:xfrm>
          <a:custGeom>
            <a:avLst/>
            <a:gdLst/>
            <a:ahLst/>
            <a:cxnLst/>
            <a:rect l="l" t="t" r="r" b="b"/>
            <a:pathLst>
              <a:path w="5650865" h="2649220">
                <a:moveTo>
                  <a:pt x="5650712" y="24434"/>
                </a:moveTo>
                <a:lnTo>
                  <a:pt x="5626328" y="24434"/>
                </a:lnTo>
                <a:lnTo>
                  <a:pt x="5626328" y="2624975"/>
                </a:lnTo>
                <a:lnTo>
                  <a:pt x="5650712" y="2624975"/>
                </a:lnTo>
                <a:lnTo>
                  <a:pt x="5650712" y="24434"/>
                </a:lnTo>
                <a:close/>
              </a:path>
              <a:path w="5650865" h="2649220">
                <a:moveTo>
                  <a:pt x="5650712" y="0"/>
                </a:moveTo>
                <a:lnTo>
                  <a:pt x="0" y="0"/>
                </a:lnTo>
                <a:lnTo>
                  <a:pt x="0" y="24130"/>
                </a:lnTo>
                <a:lnTo>
                  <a:pt x="0" y="2625090"/>
                </a:lnTo>
                <a:lnTo>
                  <a:pt x="0" y="2649220"/>
                </a:lnTo>
                <a:lnTo>
                  <a:pt x="5650712" y="2649220"/>
                </a:lnTo>
                <a:lnTo>
                  <a:pt x="5650712" y="2625090"/>
                </a:lnTo>
                <a:lnTo>
                  <a:pt x="24384" y="2625090"/>
                </a:lnTo>
                <a:lnTo>
                  <a:pt x="24384" y="24130"/>
                </a:lnTo>
                <a:lnTo>
                  <a:pt x="5650712" y="24130"/>
                </a:lnTo>
                <a:lnTo>
                  <a:pt x="5650712" y="0"/>
                </a:lnTo>
                <a:close/>
              </a:path>
            </a:pathLst>
          </a:custGeom>
          <a:solidFill>
            <a:srgbClr val="00A650"/>
          </a:solidFill>
        </p:spPr>
        <p:txBody>
          <a:bodyPr wrap="square" lIns="0" tIns="0" rIns="0" bIns="0" rtlCol="0"/>
          <a:lstStyle/>
          <a:p>
            <a:endParaRPr/>
          </a:p>
        </p:txBody>
      </p:sp>
      <p:sp>
        <p:nvSpPr>
          <p:cNvPr id="17" name="bg object 17"/>
          <p:cNvSpPr/>
          <p:nvPr/>
        </p:nvSpPr>
        <p:spPr>
          <a:xfrm>
            <a:off x="66848" y="71163"/>
            <a:ext cx="5650865" cy="429259"/>
          </a:xfrm>
          <a:custGeom>
            <a:avLst/>
            <a:gdLst/>
            <a:ahLst/>
            <a:cxnLst/>
            <a:rect l="l" t="t" r="r" b="b"/>
            <a:pathLst>
              <a:path w="5650865" h="429259">
                <a:moveTo>
                  <a:pt x="5650710" y="0"/>
                </a:moveTo>
                <a:lnTo>
                  <a:pt x="0" y="0"/>
                </a:lnTo>
                <a:lnTo>
                  <a:pt x="0" y="428871"/>
                </a:lnTo>
                <a:lnTo>
                  <a:pt x="5650710" y="428871"/>
                </a:lnTo>
                <a:lnTo>
                  <a:pt x="5650710" y="0"/>
                </a:lnTo>
                <a:close/>
              </a:path>
            </a:pathLst>
          </a:custGeom>
          <a:solidFill>
            <a:srgbClr val="2365C7"/>
          </a:solidFill>
        </p:spPr>
        <p:txBody>
          <a:bodyPr wrap="square" lIns="0" tIns="0" rIns="0" bIns="0" rtlCol="0"/>
          <a:lstStyle/>
          <a:p>
            <a:endParaRPr/>
          </a:p>
        </p:txBody>
      </p:sp>
      <p:sp>
        <p:nvSpPr>
          <p:cNvPr id="2" name="Holder 2"/>
          <p:cNvSpPr>
            <a:spLocks noGrp="1"/>
          </p:cNvSpPr>
          <p:nvPr>
            <p:ph type="title"/>
          </p:nvPr>
        </p:nvSpPr>
        <p:spPr>
          <a:xfrm>
            <a:off x="300752" y="102424"/>
            <a:ext cx="5164295" cy="638810"/>
          </a:xfrm>
          <a:prstGeom prst="rect">
            <a:avLst/>
          </a:prstGeom>
        </p:spPr>
        <p:txBody>
          <a:bodyPr wrap="square" lIns="0" tIns="0" rIns="0" bIns="0">
            <a:spAutoFit/>
          </a:bodyPr>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a:xfrm>
            <a:off x="415278" y="1083504"/>
            <a:ext cx="4935243" cy="1424939"/>
          </a:xfrm>
          <a:prstGeom prst="rect">
            <a:avLst/>
          </a:prstGeom>
        </p:spPr>
        <p:txBody>
          <a:bodyPr wrap="square" lIns="0" tIns="0" rIns="0" bIns="0">
            <a:spAutoFit/>
          </a:bodyPr>
          <a:lstStyle>
            <a:lvl1pPr>
              <a:defRPr sz="1200" b="0" i="0">
                <a:solidFill>
                  <a:srgbClr val="231F20"/>
                </a:solidFill>
                <a:latin typeface="Arial"/>
                <a:cs typeface="Arial"/>
              </a:defRPr>
            </a:lvl1pPr>
          </a:lstStyle>
          <a:p>
            <a:endParaRPr/>
          </a:p>
        </p:txBody>
      </p:sp>
      <p:sp>
        <p:nvSpPr>
          <p:cNvPr id="4" name="Holder 4"/>
          <p:cNvSpPr>
            <a:spLocks noGrp="1"/>
          </p:cNvSpPr>
          <p:nvPr>
            <p:ph type="ftr" sz="quarter" idx="5"/>
          </p:nvPr>
        </p:nvSpPr>
        <p:spPr>
          <a:xfrm>
            <a:off x="1960372" y="3017710"/>
            <a:ext cx="1845056" cy="1622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88290" y="3017710"/>
            <a:ext cx="1326134" cy="1622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6" name="Holder 6"/>
          <p:cNvSpPr>
            <a:spLocks noGrp="1"/>
          </p:cNvSpPr>
          <p:nvPr>
            <p:ph type="sldNum" sz="quarter" idx="7"/>
          </p:nvPr>
        </p:nvSpPr>
        <p:spPr>
          <a:xfrm>
            <a:off x="4151376" y="3017710"/>
            <a:ext cx="1326134" cy="1622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69F96E-E95D-4472-B37A-1F55787D7F60}"/>
              </a:ext>
            </a:extLst>
          </p:cNvPr>
          <p:cNvSpPr>
            <a:spLocks noGrp="1"/>
          </p:cNvSpPr>
          <p:nvPr>
            <p:ph type="title"/>
          </p:nvPr>
        </p:nvSpPr>
        <p:spPr>
          <a:xfrm>
            <a:off x="300752" y="102424"/>
            <a:ext cx="5164295" cy="430887"/>
          </a:xfrm>
        </p:spPr>
        <p:txBody>
          <a:bodyPr/>
          <a:lstStyle/>
          <a:p>
            <a:pPr algn="ctr"/>
            <a:r>
              <a:rPr lang="uz-Latn-UZ" sz="2800" b="0" dirty="0"/>
              <a:t>11-sinf ona tili</a:t>
            </a:r>
            <a:endParaRPr lang="ru-RU" sz="2800" b="0" dirty="0"/>
          </a:p>
        </p:txBody>
      </p:sp>
      <p:sp>
        <p:nvSpPr>
          <p:cNvPr id="3" name="Текст 2">
            <a:extLst>
              <a:ext uri="{FF2B5EF4-FFF2-40B4-BE49-F238E27FC236}">
                <a16:creationId xmlns:a16="http://schemas.microsoft.com/office/drawing/2014/main" id="{6FCD2978-4DED-466D-915F-0A513AE24194}"/>
              </a:ext>
            </a:extLst>
          </p:cNvPr>
          <p:cNvSpPr>
            <a:spLocks noGrp="1"/>
          </p:cNvSpPr>
          <p:nvPr>
            <p:ph type="body" idx="1"/>
          </p:nvPr>
        </p:nvSpPr>
        <p:spPr>
          <a:xfrm>
            <a:off x="415278" y="784226"/>
            <a:ext cx="4935243" cy="1538883"/>
          </a:xfrm>
          <a:solidFill>
            <a:srgbClr val="FFCCFF"/>
          </a:solidFill>
          <a:ln>
            <a:solidFill>
              <a:srgbClr val="002060"/>
            </a:solidFill>
          </a:ln>
        </p:spPr>
        <p:txBody>
          <a:bodyPr/>
          <a:lstStyle/>
          <a:p>
            <a:pPr algn="ctr"/>
            <a:r>
              <a:rPr lang="uz-Latn-UZ" sz="2000" dirty="0"/>
              <a:t>Toshkent viloyati Toshkent tumani </a:t>
            </a:r>
          </a:p>
          <a:p>
            <a:pPr algn="ctr"/>
            <a:r>
              <a:rPr lang="uz-Latn-UZ" sz="2000" dirty="0"/>
              <a:t>16-umumiy o‘rta ta’lim maktabi ona tili va adabiyot fani o‘qituvchisi Baymanova Munojot Daniyarovnaning 11-sinf ona tili fani uchun tayyorlagan taqdimoti</a:t>
            </a:r>
            <a:endParaRPr lang="ru-RU" sz="2000" dirty="0"/>
          </a:p>
        </p:txBody>
      </p:sp>
    </p:spTree>
    <p:extLst>
      <p:ext uri="{BB962C8B-B14F-4D97-AF65-F5344CB8AC3E}">
        <p14:creationId xmlns:p14="http://schemas.microsoft.com/office/powerpoint/2010/main" val="2251922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B294DB-9D7C-4563-8EE5-9E420DF85AF9}"/>
              </a:ext>
            </a:extLst>
          </p:cNvPr>
          <p:cNvSpPr>
            <a:spLocks noGrp="1"/>
          </p:cNvSpPr>
          <p:nvPr>
            <p:ph type="title"/>
          </p:nvPr>
        </p:nvSpPr>
        <p:spPr>
          <a:xfrm>
            <a:off x="300752" y="102424"/>
            <a:ext cx="5164295" cy="369332"/>
          </a:xfrm>
        </p:spPr>
        <p:txBody>
          <a:bodyPr/>
          <a:lstStyle/>
          <a:p>
            <a:pPr algn="ctr"/>
            <a:r>
              <a:rPr lang="uz-Latn-UZ" sz="2400" b="0" dirty="0"/>
              <a:t>Evfemizm</a:t>
            </a:r>
            <a:endParaRPr lang="ru-RU" sz="2400" b="0" dirty="0"/>
          </a:p>
        </p:txBody>
      </p:sp>
      <p:sp>
        <p:nvSpPr>
          <p:cNvPr id="3" name="Текст 2">
            <a:extLst>
              <a:ext uri="{FF2B5EF4-FFF2-40B4-BE49-F238E27FC236}">
                <a16:creationId xmlns:a16="http://schemas.microsoft.com/office/drawing/2014/main" id="{154B4B09-8F41-4C3F-AF96-CAB058A37C95}"/>
              </a:ext>
            </a:extLst>
          </p:cNvPr>
          <p:cNvSpPr>
            <a:spLocks noGrp="1"/>
          </p:cNvSpPr>
          <p:nvPr>
            <p:ph type="body" idx="1"/>
          </p:nvPr>
        </p:nvSpPr>
        <p:spPr>
          <a:xfrm>
            <a:off x="162962" y="631825"/>
            <a:ext cx="4015338" cy="2362200"/>
          </a:xfrm>
          <a:solidFill>
            <a:srgbClr val="CCFFCC"/>
          </a:solidFill>
          <a:ln>
            <a:solidFill>
              <a:srgbClr val="0070C0"/>
            </a:solidFill>
          </a:ln>
        </p:spPr>
        <p:txBody>
          <a:bodyPr/>
          <a:lstStyle/>
          <a:p>
            <a:pPr marL="36000" indent="361950" algn="just"/>
            <a:r>
              <a:rPr lang="en-US" sz="1800" dirty="0" err="1">
                <a:solidFill>
                  <a:srgbClr val="400239"/>
                </a:solidFill>
              </a:rPr>
              <a:t>Madaniy</a:t>
            </a:r>
            <a:r>
              <a:rPr lang="en-US" sz="1800" dirty="0">
                <a:solidFill>
                  <a:srgbClr val="400239"/>
                </a:solidFill>
              </a:rPr>
              <a:t> </a:t>
            </a:r>
            <a:r>
              <a:rPr lang="en-US" sz="1800" dirty="0" err="1">
                <a:solidFill>
                  <a:srgbClr val="400239"/>
                </a:solidFill>
              </a:rPr>
              <a:t>nutq</a:t>
            </a:r>
            <a:r>
              <a:rPr lang="en-US" sz="1800" dirty="0">
                <a:solidFill>
                  <a:srgbClr val="400239"/>
                </a:solidFill>
              </a:rPr>
              <a:t> </a:t>
            </a:r>
            <a:r>
              <a:rPr lang="en-US" sz="1800" dirty="0" err="1">
                <a:solidFill>
                  <a:srgbClr val="400239"/>
                </a:solidFill>
              </a:rPr>
              <a:t>sohibi</a:t>
            </a:r>
            <a:r>
              <a:rPr lang="en-US" sz="1800" dirty="0">
                <a:solidFill>
                  <a:srgbClr val="400239"/>
                </a:solidFill>
              </a:rPr>
              <a:t> </a:t>
            </a:r>
            <a:r>
              <a:rPr lang="en-US" sz="1800" dirty="0" err="1">
                <a:solidFill>
                  <a:srgbClr val="400239"/>
                </a:solidFill>
              </a:rPr>
              <a:t>o‘z</a:t>
            </a:r>
            <a:r>
              <a:rPr lang="en-US" sz="1800" dirty="0">
                <a:solidFill>
                  <a:srgbClr val="400239"/>
                </a:solidFill>
              </a:rPr>
              <a:t> </a:t>
            </a:r>
            <a:r>
              <a:rPr lang="en-US" sz="1800" dirty="0" err="1">
                <a:solidFill>
                  <a:srgbClr val="400239"/>
                </a:solidFill>
              </a:rPr>
              <a:t>fikrini</a:t>
            </a:r>
            <a:r>
              <a:rPr lang="en-US" sz="1800" dirty="0">
                <a:solidFill>
                  <a:srgbClr val="400239"/>
                </a:solidFill>
              </a:rPr>
              <a:t> </a:t>
            </a:r>
            <a:r>
              <a:rPr lang="en-US" sz="1800" dirty="0" err="1">
                <a:solidFill>
                  <a:srgbClr val="400239"/>
                </a:solidFill>
              </a:rPr>
              <a:t>chiroyli</a:t>
            </a:r>
            <a:r>
              <a:rPr lang="en-US" sz="1800" dirty="0">
                <a:solidFill>
                  <a:srgbClr val="400239"/>
                </a:solidFill>
              </a:rPr>
              <a:t> </a:t>
            </a:r>
            <a:r>
              <a:rPr lang="en-US" sz="1800" dirty="0" err="1">
                <a:solidFill>
                  <a:srgbClr val="400239"/>
                </a:solidFill>
              </a:rPr>
              <a:t>va</a:t>
            </a:r>
            <a:r>
              <a:rPr lang="en-US" sz="1800" dirty="0">
                <a:solidFill>
                  <a:srgbClr val="400239"/>
                </a:solidFill>
              </a:rPr>
              <a:t> </a:t>
            </a:r>
            <a:r>
              <a:rPr lang="en-US" sz="1800" dirty="0" err="1">
                <a:solidFill>
                  <a:srgbClr val="400239"/>
                </a:solidFill>
              </a:rPr>
              <a:t>kishi</a:t>
            </a:r>
            <a:r>
              <a:rPr lang="en-US" sz="1800" dirty="0">
                <a:solidFill>
                  <a:srgbClr val="400239"/>
                </a:solidFill>
              </a:rPr>
              <a:t> </a:t>
            </a:r>
            <a:r>
              <a:rPr lang="en-US" sz="1800" dirty="0" err="1">
                <a:solidFill>
                  <a:srgbClr val="400239"/>
                </a:solidFill>
              </a:rPr>
              <a:t>ko‘ngliga</a:t>
            </a:r>
            <a:r>
              <a:rPr lang="en-US" sz="1800" dirty="0">
                <a:solidFill>
                  <a:srgbClr val="400239"/>
                </a:solidFill>
              </a:rPr>
              <a:t> </a:t>
            </a:r>
            <a:r>
              <a:rPr lang="en-US" sz="1800" dirty="0" err="1">
                <a:solidFill>
                  <a:srgbClr val="400239"/>
                </a:solidFill>
              </a:rPr>
              <a:t>og‘ir</a:t>
            </a:r>
            <a:r>
              <a:rPr lang="en-US" sz="1800" dirty="0">
                <a:solidFill>
                  <a:srgbClr val="400239"/>
                </a:solidFill>
              </a:rPr>
              <a:t> </a:t>
            </a:r>
            <a:r>
              <a:rPr lang="en-US" sz="1800" dirty="0" err="1">
                <a:solidFill>
                  <a:srgbClr val="400239"/>
                </a:solidFill>
              </a:rPr>
              <a:t>botmaydigan</a:t>
            </a:r>
            <a:r>
              <a:rPr lang="en-US" sz="1800" dirty="0">
                <a:solidFill>
                  <a:srgbClr val="400239"/>
                </a:solidFill>
              </a:rPr>
              <a:t> </a:t>
            </a:r>
            <a:r>
              <a:rPr lang="en-US" sz="1800" dirty="0" err="1">
                <a:solidFill>
                  <a:srgbClr val="400239"/>
                </a:solidFill>
              </a:rPr>
              <a:t>qilib</a:t>
            </a:r>
            <a:r>
              <a:rPr lang="en-US" sz="1800" dirty="0">
                <a:solidFill>
                  <a:srgbClr val="400239"/>
                </a:solidFill>
              </a:rPr>
              <a:t> </a:t>
            </a:r>
            <a:r>
              <a:rPr lang="en-US" sz="1800" dirty="0" err="1">
                <a:solidFill>
                  <a:srgbClr val="400239"/>
                </a:solidFill>
              </a:rPr>
              <a:t>ifoda</a:t>
            </a:r>
            <a:r>
              <a:rPr lang="en-US" sz="1800" dirty="0">
                <a:solidFill>
                  <a:srgbClr val="400239"/>
                </a:solidFill>
              </a:rPr>
              <a:t> </a:t>
            </a:r>
            <a:r>
              <a:rPr lang="en-US" sz="1800" dirty="0" err="1">
                <a:solidFill>
                  <a:srgbClr val="400239"/>
                </a:solidFill>
              </a:rPr>
              <a:t>etadi</a:t>
            </a:r>
            <a:r>
              <a:rPr lang="en-US" sz="1800" dirty="0">
                <a:solidFill>
                  <a:srgbClr val="400239"/>
                </a:solidFill>
              </a:rPr>
              <a:t>. </a:t>
            </a:r>
            <a:r>
              <a:rPr lang="en-US" sz="1800" dirty="0" err="1">
                <a:solidFill>
                  <a:srgbClr val="400239"/>
                </a:solidFill>
              </a:rPr>
              <a:t>Fikrni</a:t>
            </a:r>
            <a:r>
              <a:rPr lang="en-US" sz="1800" dirty="0">
                <a:solidFill>
                  <a:srgbClr val="400239"/>
                </a:solidFill>
              </a:rPr>
              <a:t> </a:t>
            </a:r>
            <a:r>
              <a:rPr lang="en-US" sz="1800" dirty="0" err="1">
                <a:solidFill>
                  <a:srgbClr val="400239"/>
                </a:solidFill>
              </a:rPr>
              <a:t>og‘ir</a:t>
            </a:r>
            <a:r>
              <a:rPr lang="en-US" sz="1800" dirty="0">
                <a:solidFill>
                  <a:srgbClr val="400239"/>
                </a:solidFill>
              </a:rPr>
              <a:t> </a:t>
            </a:r>
            <a:r>
              <a:rPr lang="en-US" sz="1800" dirty="0" err="1">
                <a:solidFill>
                  <a:srgbClr val="400239"/>
                </a:solidFill>
              </a:rPr>
              <a:t>botmaydigan</a:t>
            </a:r>
            <a:r>
              <a:rPr lang="en-US" sz="1800" dirty="0">
                <a:solidFill>
                  <a:srgbClr val="400239"/>
                </a:solidFill>
              </a:rPr>
              <a:t>, </a:t>
            </a:r>
            <a:r>
              <a:rPr lang="en-US" sz="1800" dirty="0" err="1">
                <a:solidFill>
                  <a:srgbClr val="400239"/>
                </a:solidFill>
              </a:rPr>
              <a:t>tinglovchiga</a:t>
            </a:r>
            <a:r>
              <a:rPr lang="en-US" sz="1800" dirty="0">
                <a:solidFill>
                  <a:srgbClr val="400239"/>
                </a:solidFill>
              </a:rPr>
              <a:t> </a:t>
            </a:r>
            <a:r>
              <a:rPr lang="en-US" sz="1800" dirty="0" err="1">
                <a:solidFill>
                  <a:srgbClr val="400239"/>
                </a:solidFill>
              </a:rPr>
              <a:t>malol</a:t>
            </a:r>
            <a:r>
              <a:rPr lang="en-US" sz="1800" dirty="0">
                <a:solidFill>
                  <a:srgbClr val="400239"/>
                </a:solidFill>
              </a:rPr>
              <a:t> </a:t>
            </a:r>
            <a:r>
              <a:rPr lang="en-US" sz="1800" dirty="0" err="1">
                <a:solidFill>
                  <a:srgbClr val="400239"/>
                </a:solidFill>
              </a:rPr>
              <a:t>kelmaydigan</a:t>
            </a:r>
            <a:r>
              <a:rPr lang="en-US" sz="1800" dirty="0">
                <a:solidFill>
                  <a:srgbClr val="400239"/>
                </a:solidFill>
              </a:rPr>
              <a:t> </a:t>
            </a:r>
            <a:r>
              <a:rPr lang="en-US" sz="1800" dirty="0" err="1">
                <a:solidFill>
                  <a:srgbClr val="400239"/>
                </a:solidFill>
              </a:rPr>
              <a:t>qilib</a:t>
            </a:r>
            <a:r>
              <a:rPr lang="en-US" sz="1800" dirty="0">
                <a:solidFill>
                  <a:srgbClr val="400239"/>
                </a:solidFill>
              </a:rPr>
              <a:t> </a:t>
            </a:r>
            <a:r>
              <a:rPr lang="en-US" sz="1800" dirty="0" err="1">
                <a:solidFill>
                  <a:srgbClr val="400239"/>
                </a:solidFill>
              </a:rPr>
              <a:t>ifodalash</a:t>
            </a:r>
            <a:r>
              <a:rPr lang="en-US" sz="1800" dirty="0">
                <a:solidFill>
                  <a:srgbClr val="400239"/>
                </a:solidFill>
              </a:rPr>
              <a:t> </a:t>
            </a:r>
            <a:r>
              <a:rPr lang="en-US" sz="1800" dirty="0" err="1">
                <a:solidFill>
                  <a:srgbClr val="400239"/>
                </a:solidFill>
              </a:rPr>
              <a:t>vositalari</a:t>
            </a:r>
            <a:r>
              <a:rPr lang="en-US" sz="1800" dirty="0">
                <a:solidFill>
                  <a:srgbClr val="400239"/>
                </a:solidFill>
              </a:rPr>
              <a:t> </a:t>
            </a:r>
            <a:r>
              <a:rPr lang="en-US" sz="1800" dirty="0" err="1">
                <a:solidFill>
                  <a:srgbClr val="400239"/>
                </a:solidFill>
              </a:rPr>
              <a:t>evfemizm</a:t>
            </a:r>
            <a:r>
              <a:rPr lang="en-US" sz="1800" dirty="0">
                <a:solidFill>
                  <a:srgbClr val="400239"/>
                </a:solidFill>
              </a:rPr>
              <a:t> (</a:t>
            </a:r>
            <a:r>
              <a:rPr lang="en-US" sz="1800" dirty="0" err="1">
                <a:solidFill>
                  <a:srgbClr val="400239"/>
                </a:solidFill>
              </a:rPr>
              <a:t>grek</a:t>
            </a:r>
            <a:r>
              <a:rPr lang="en-US" sz="1800" dirty="0">
                <a:solidFill>
                  <a:srgbClr val="400239"/>
                </a:solidFill>
              </a:rPr>
              <a:t> </a:t>
            </a:r>
            <a:r>
              <a:rPr lang="en-US" sz="1800" dirty="0" err="1">
                <a:solidFill>
                  <a:srgbClr val="400239"/>
                </a:solidFill>
              </a:rPr>
              <a:t>tilida</a:t>
            </a:r>
            <a:r>
              <a:rPr lang="en-US" sz="1800" dirty="0">
                <a:solidFill>
                  <a:srgbClr val="400239"/>
                </a:solidFill>
              </a:rPr>
              <a:t> </a:t>
            </a:r>
            <a:r>
              <a:rPr lang="en-US" sz="1800" dirty="0" err="1">
                <a:solidFill>
                  <a:srgbClr val="400239"/>
                </a:solidFill>
              </a:rPr>
              <a:t>bu</a:t>
            </a:r>
            <a:r>
              <a:rPr lang="en-US" sz="1800" dirty="0">
                <a:solidFill>
                  <a:srgbClr val="400239"/>
                </a:solidFill>
              </a:rPr>
              <a:t> </a:t>
            </a:r>
            <a:r>
              <a:rPr lang="en-US" sz="1800" dirty="0" err="1">
                <a:solidFill>
                  <a:srgbClr val="400239"/>
                </a:solidFill>
              </a:rPr>
              <a:t>so‘z</a:t>
            </a:r>
            <a:r>
              <a:rPr lang="en-US" sz="1800" dirty="0">
                <a:solidFill>
                  <a:srgbClr val="400239"/>
                </a:solidFill>
              </a:rPr>
              <a:t> „</a:t>
            </a:r>
            <a:r>
              <a:rPr lang="en-US" sz="1800" dirty="0" err="1">
                <a:solidFill>
                  <a:srgbClr val="400239"/>
                </a:solidFill>
              </a:rPr>
              <a:t>yumshoq</a:t>
            </a:r>
            <a:r>
              <a:rPr lang="en-US" sz="1800" dirty="0">
                <a:solidFill>
                  <a:srgbClr val="400239"/>
                </a:solidFill>
              </a:rPr>
              <a:t> </a:t>
            </a:r>
            <a:r>
              <a:rPr lang="en-US" sz="1800" dirty="0" err="1">
                <a:solidFill>
                  <a:srgbClr val="400239"/>
                </a:solidFill>
              </a:rPr>
              <a:t>gapirmoq</a:t>
            </a:r>
            <a:r>
              <a:rPr lang="en-US" sz="1800" dirty="0">
                <a:solidFill>
                  <a:srgbClr val="400239"/>
                </a:solidFill>
              </a:rPr>
              <a:t>“ </a:t>
            </a:r>
            <a:r>
              <a:rPr lang="en-US" sz="1800" dirty="0" err="1">
                <a:solidFill>
                  <a:srgbClr val="400239"/>
                </a:solidFill>
              </a:rPr>
              <a:t>ma’nosida</a:t>
            </a:r>
            <a:r>
              <a:rPr lang="en-US" sz="1800" dirty="0">
                <a:solidFill>
                  <a:srgbClr val="400239"/>
                </a:solidFill>
              </a:rPr>
              <a:t> </a:t>
            </a:r>
            <a:r>
              <a:rPr lang="en-US" sz="1800" dirty="0" err="1">
                <a:solidFill>
                  <a:srgbClr val="400239"/>
                </a:solidFill>
              </a:rPr>
              <a:t>qo‘llangan</a:t>
            </a:r>
            <a:r>
              <a:rPr lang="en-US" sz="1800" dirty="0">
                <a:solidFill>
                  <a:srgbClr val="400239"/>
                </a:solidFill>
              </a:rPr>
              <a:t>) </a:t>
            </a:r>
            <a:r>
              <a:rPr lang="en-US" sz="1800" dirty="0" err="1">
                <a:solidFill>
                  <a:srgbClr val="400239"/>
                </a:solidFill>
              </a:rPr>
              <a:t>deyiladi</a:t>
            </a:r>
            <a:r>
              <a:rPr lang="en-US" sz="1800" dirty="0">
                <a:solidFill>
                  <a:srgbClr val="400239"/>
                </a:solidFill>
              </a:rPr>
              <a:t>. </a:t>
            </a:r>
          </a:p>
        </p:txBody>
      </p:sp>
      <p:pic>
        <p:nvPicPr>
          <p:cNvPr id="6" name="Рисунок 5">
            <a:extLst>
              <a:ext uri="{FF2B5EF4-FFF2-40B4-BE49-F238E27FC236}">
                <a16:creationId xmlns:a16="http://schemas.microsoft.com/office/drawing/2014/main" id="{D8BEB4AD-87BF-4B84-A8AC-5DF03F7E057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4499" y="963613"/>
            <a:ext cx="1379181" cy="1698624"/>
          </a:xfrm>
          <a:prstGeom prst="rect">
            <a:avLst/>
          </a:prstGeom>
        </p:spPr>
      </p:pic>
    </p:spTree>
    <p:extLst>
      <p:ext uri="{BB962C8B-B14F-4D97-AF65-F5344CB8AC3E}">
        <p14:creationId xmlns:p14="http://schemas.microsoft.com/office/powerpoint/2010/main" val="2285441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87512C-8D2C-442A-82E1-F45680FC4635}"/>
              </a:ext>
            </a:extLst>
          </p:cNvPr>
          <p:cNvSpPr>
            <a:spLocks noGrp="1"/>
          </p:cNvSpPr>
          <p:nvPr>
            <p:ph type="title"/>
          </p:nvPr>
        </p:nvSpPr>
        <p:spPr>
          <a:xfrm>
            <a:off x="300752" y="102424"/>
            <a:ext cx="5164295" cy="430887"/>
          </a:xfrm>
        </p:spPr>
        <p:txBody>
          <a:bodyPr/>
          <a:lstStyle/>
          <a:p>
            <a:pPr algn="ctr"/>
            <a:r>
              <a:rPr lang="uz-Latn-UZ" sz="2800" b="0" dirty="0"/>
              <a:t>Masalan</a:t>
            </a:r>
            <a:endParaRPr lang="ru-RU" sz="2800" b="0" dirty="0"/>
          </a:p>
        </p:txBody>
      </p:sp>
      <p:sp>
        <p:nvSpPr>
          <p:cNvPr id="4" name="Текст 2">
            <a:extLst>
              <a:ext uri="{FF2B5EF4-FFF2-40B4-BE49-F238E27FC236}">
                <a16:creationId xmlns:a16="http://schemas.microsoft.com/office/drawing/2014/main" id="{E845F16F-08B5-49C6-9F04-42263E2DF40D}"/>
              </a:ext>
            </a:extLst>
          </p:cNvPr>
          <p:cNvSpPr>
            <a:spLocks noGrp="1"/>
          </p:cNvSpPr>
          <p:nvPr>
            <p:ph type="body" idx="1"/>
          </p:nvPr>
        </p:nvSpPr>
        <p:spPr>
          <a:xfrm>
            <a:off x="1640987" y="631825"/>
            <a:ext cx="3985113" cy="2438400"/>
          </a:xfrm>
          <a:solidFill>
            <a:schemeClr val="accent4">
              <a:lumMod val="20000"/>
              <a:lumOff val="80000"/>
            </a:schemeClr>
          </a:solidFill>
          <a:ln>
            <a:solidFill>
              <a:schemeClr val="tx1">
                <a:lumMod val="95000"/>
                <a:lumOff val="5000"/>
              </a:schemeClr>
            </a:solidFill>
          </a:ln>
        </p:spPr>
        <p:txBody>
          <a:bodyPr/>
          <a:lstStyle/>
          <a:p>
            <a:pPr marL="36000" indent="361950" algn="just"/>
            <a:r>
              <a:rPr lang="uz-Latn-UZ" sz="1600" b="1" dirty="0">
                <a:solidFill>
                  <a:srgbClr val="400239"/>
                </a:solidFill>
              </a:rPr>
              <a:t>Y</a:t>
            </a:r>
            <a:r>
              <a:rPr lang="en-US" sz="1600" b="1" dirty="0" err="1">
                <a:solidFill>
                  <a:srgbClr val="400239"/>
                </a:solidFill>
              </a:rPr>
              <a:t>omon</a:t>
            </a:r>
            <a:r>
              <a:rPr lang="en-US" sz="1600" b="1" dirty="0">
                <a:solidFill>
                  <a:srgbClr val="400239"/>
                </a:solidFill>
              </a:rPr>
              <a:t> </a:t>
            </a:r>
            <a:r>
              <a:rPr lang="en-US" sz="1600" b="1" dirty="0" err="1">
                <a:solidFill>
                  <a:srgbClr val="400239"/>
                </a:solidFill>
              </a:rPr>
              <a:t>bo‘libdi</a:t>
            </a:r>
            <a:r>
              <a:rPr lang="en-US" sz="1600" b="1" dirty="0">
                <a:solidFill>
                  <a:srgbClr val="400239"/>
                </a:solidFill>
              </a:rPr>
              <a:t> </a:t>
            </a:r>
            <a:r>
              <a:rPr lang="en-US" sz="1600" dirty="0" err="1">
                <a:solidFill>
                  <a:srgbClr val="400239"/>
                </a:solidFill>
              </a:rPr>
              <a:t>degandan</a:t>
            </a:r>
            <a:r>
              <a:rPr lang="en-US" sz="1600" dirty="0">
                <a:solidFill>
                  <a:srgbClr val="400239"/>
                </a:solidFill>
              </a:rPr>
              <a:t> </a:t>
            </a:r>
            <a:r>
              <a:rPr lang="en-US" sz="1600" dirty="0" err="1">
                <a:solidFill>
                  <a:srgbClr val="400239"/>
                </a:solidFill>
              </a:rPr>
              <a:t>ko‘ra</a:t>
            </a:r>
            <a:r>
              <a:rPr lang="en-US" sz="1600" dirty="0">
                <a:solidFill>
                  <a:srgbClr val="400239"/>
                </a:solidFill>
              </a:rPr>
              <a:t> </a:t>
            </a:r>
            <a:r>
              <a:rPr lang="en-US" sz="1600" b="1" dirty="0" err="1">
                <a:solidFill>
                  <a:srgbClr val="400239"/>
                </a:solidFill>
              </a:rPr>
              <a:t>yaxshi</a:t>
            </a:r>
            <a:r>
              <a:rPr lang="en-US" sz="1600" b="1" dirty="0">
                <a:solidFill>
                  <a:srgbClr val="400239"/>
                </a:solidFill>
              </a:rPr>
              <a:t> </a:t>
            </a:r>
            <a:r>
              <a:rPr lang="en-US" sz="1600" b="1" dirty="0" err="1">
                <a:solidFill>
                  <a:srgbClr val="400239"/>
                </a:solidFill>
              </a:rPr>
              <a:t>bo‘lmabdi</a:t>
            </a:r>
            <a:r>
              <a:rPr lang="en-US" sz="1600" dirty="0">
                <a:solidFill>
                  <a:srgbClr val="400239"/>
                </a:solidFill>
              </a:rPr>
              <a:t> </a:t>
            </a:r>
            <a:r>
              <a:rPr lang="en-US" sz="1600" dirty="0" err="1">
                <a:solidFill>
                  <a:srgbClr val="400239"/>
                </a:solidFill>
              </a:rPr>
              <a:t>deyish</a:t>
            </a:r>
            <a:r>
              <a:rPr lang="en-US" sz="1600" dirty="0">
                <a:solidFill>
                  <a:srgbClr val="400239"/>
                </a:solidFill>
              </a:rPr>
              <a:t>, </a:t>
            </a:r>
            <a:r>
              <a:rPr lang="en-US" sz="1600" b="1" dirty="0" err="1">
                <a:solidFill>
                  <a:srgbClr val="400239"/>
                </a:solidFill>
              </a:rPr>
              <a:t>kasal</a:t>
            </a:r>
            <a:r>
              <a:rPr lang="en-US" sz="1600" dirty="0">
                <a:solidFill>
                  <a:srgbClr val="400239"/>
                </a:solidFill>
              </a:rPr>
              <a:t> </a:t>
            </a:r>
            <a:r>
              <a:rPr lang="en-US" sz="1600" dirty="0" err="1">
                <a:solidFill>
                  <a:srgbClr val="400239"/>
                </a:solidFill>
              </a:rPr>
              <a:t>ifodasidan</a:t>
            </a:r>
            <a:r>
              <a:rPr lang="en-US" sz="1600" dirty="0">
                <a:solidFill>
                  <a:srgbClr val="400239"/>
                </a:solidFill>
              </a:rPr>
              <a:t> </a:t>
            </a:r>
            <a:r>
              <a:rPr lang="en-US" sz="1600" dirty="0" err="1">
                <a:solidFill>
                  <a:srgbClr val="400239"/>
                </a:solidFill>
              </a:rPr>
              <a:t>ko‘ra</a:t>
            </a:r>
            <a:r>
              <a:rPr lang="en-US" sz="1600" dirty="0">
                <a:solidFill>
                  <a:srgbClr val="400239"/>
                </a:solidFill>
              </a:rPr>
              <a:t> </a:t>
            </a:r>
            <a:r>
              <a:rPr lang="en-US" sz="1600" b="1" dirty="0" err="1">
                <a:solidFill>
                  <a:srgbClr val="400239"/>
                </a:solidFill>
              </a:rPr>
              <a:t>mazasi</a:t>
            </a:r>
            <a:r>
              <a:rPr lang="en-US" sz="1600" b="1" dirty="0">
                <a:solidFill>
                  <a:srgbClr val="400239"/>
                </a:solidFill>
              </a:rPr>
              <a:t> </a:t>
            </a:r>
            <a:r>
              <a:rPr lang="en-US" sz="1600" b="1" dirty="0" err="1">
                <a:solidFill>
                  <a:srgbClr val="400239"/>
                </a:solidFill>
              </a:rPr>
              <a:t>yo‘q</a:t>
            </a:r>
            <a:r>
              <a:rPr lang="en-US" sz="1600" dirty="0">
                <a:solidFill>
                  <a:srgbClr val="400239"/>
                </a:solidFill>
              </a:rPr>
              <a:t> </a:t>
            </a:r>
            <a:r>
              <a:rPr lang="en-US" sz="1600" dirty="0" err="1">
                <a:solidFill>
                  <a:srgbClr val="400239"/>
                </a:solidFill>
              </a:rPr>
              <a:t>deyilsa</a:t>
            </a:r>
            <a:r>
              <a:rPr lang="en-US" sz="1600" dirty="0">
                <a:solidFill>
                  <a:srgbClr val="400239"/>
                </a:solidFill>
              </a:rPr>
              <a:t>, </a:t>
            </a:r>
            <a:r>
              <a:rPr lang="en-US" sz="1600" dirty="0" err="1">
                <a:solidFill>
                  <a:srgbClr val="400239"/>
                </a:solidFill>
              </a:rPr>
              <a:t>kishi</a:t>
            </a:r>
            <a:r>
              <a:rPr lang="en-US" sz="1600" dirty="0">
                <a:solidFill>
                  <a:srgbClr val="400239"/>
                </a:solidFill>
              </a:rPr>
              <a:t> </a:t>
            </a:r>
            <a:r>
              <a:rPr lang="en-US" sz="1600" dirty="0" err="1">
                <a:solidFill>
                  <a:srgbClr val="400239"/>
                </a:solidFill>
              </a:rPr>
              <a:t>ko‘ngliga</a:t>
            </a:r>
            <a:r>
              <a:rPr lang="en-US" sz="1600" dirty="0">
                <a:solidFill>
                  <a:srgbClr val="400239"/>
                </a:solidFill>
              </a:rPr>
              <a:t> </a:t>
            </a:r>
            <a:r>
              <a:rPr lang="en-US" sz="1600" dirty="0" err="1">
                <a:solidFill>
                  <a:srgbClr val="400239"/>
                </a:solidFill>
              </a:rPr>
              <a:t>qattiq</a:t>
            </a:r>
            <a:r>
              <a:rPr lang="en-US" sz="1600" dirty="0">
                <a:solidFill>
                  <a:srgbClr val="400239"/>
                </a:solidFill>
              </a:rPr>
              <a:t> </a:t>
            </a:r>
            <a:r>
              <a:rPr lang="en-US" sz="1600" dirty="0" err="1">
                <a:solidFill>
                  <a:srgbClr val="400239"/>
                </a:solidFill>
              </a:rPr>
              <a:t>botmaydi</a:t>
            </a:r>
            <a:r>
              <a:rPr lang="en-US" sz="1600" dirty="0">
                <a:solidFill>
                  <a:srgbClr val="400239"/>
                </a:solidFill>
              </a:rPr>
              <a:t>. </a:t>
            </a:r>
            <a:r>
              <a:rPr lang="en-US" sz="1600" dirty="0" err="1">
                <a:solidFill>
                  <a:srgbClr val="400239"/>
                </a:solidFill>
              </a:rPr>
              <a:t>Evfemizmni</a:t>
            </a:r>
            <a:r>
              <a:rPr lang="en-US" sz="1600" dirty="0">
                <a:solidFill>
                  <a:srgbClr val="400239"/>
                </a:solidFill>
              </a:rPr>
              <a:t> </a:t>
            </a:r>
            <a:r>
              <a:rPr lang="en-US" sz="1600" dirty="0" err="1">
                <a:solidFill>
                  <a:srgbClr val="400239"/>
                </a:solidFill>
              </a:rPr>
              <a:t>o‘rinli</a:t>
            </a:r>
            <a:r>
              <a:rPr lang="en-US" sz="1600" dirty="0">
                <a:solidFill>
                  <a:srgbClr val="400239"/>
                </a:solidFill>
              </a:rPr>
              <a:t> </a:t>
            </a:r>
            <a:r>
              <a:rPr lang="en-US" sz="1600" dirty="0" err="1">
                <a:solidFill>
                  <a:srgbClr val="400239"/>
                </a:solidFill>
              </a:rPr>
              <a:t>qo‘llash</a:t>
            </a:r>
            <a:r>
              <a:rPr lang="en-US" sz="1600" dirty="0">
                <a:solidFill>
                  <a:srgbClr val="400239"/>
                </a:solidFill>
              </a:rPr>
              <a:t> </a:t>
            </a:r>
            <a:r>
              <a:rPr lang="en-US" sz="1600" dirty="0" err="1">
                <a:solidFill>
                  <a:srgbClr val="400239"/>
                </a:solidFill>
              </a:rPr>
              <a:t>kishining</a:t>
            </a:r>
            <a:r>
              <a:rPr lang="en-US" sz="1600" dirty="0">
                <a:solidFill>
                  <a:srgbClr val="400239"/>
                </a:solidFill>
              </a:rPr>
              <a:t> </a:t>
            </a:r>
            <a:r>
              <a:rPr lang="en-US" sz="1600" dirty="0" err="1">
                <a:solidFill>
                  <a:srgbClr val="400239"/>
                </a:solidFill>
              </a:rPr>
              <a:t>madaniyatliligini</a:t>
            </a:r>
            <a:r>
              <a:rPr lang="en-US" sz="1600" dirty="0">
                <a:solidFill>
                  <a:srgbClr val="400239"/>
                </a:solidFill>
              </a:rPr>
              <a:t> </a:t>
            </a:r>
            <a:r>
              <a:rPr lang="en-US" sz="1600" dirty="0" err="1">
                <a:solidFill>
                  <a:srgbClr val="400239"/>
                </a:solidFill>
              </a:rPr>
              <a:t>bildiradi</a:t>
            </a:r>
            <a:r>
              <a:rPr lang="en-US" sz="1600" dirty="0">
                <a:solidFill>
                  <a:srgbClr val="400239"/>
                </a:solidFill>
              </a:rPr>
              <a:t>. </a:t>
            </a:r>
            <a:r>
              <a:rPr lang="en-US" sz="1600" dirty="0" err="1">
                <a:solidFill>
                  <a:srgbClr val="400239"/>
                </a:solidFill>
              </a:rPr>
              <a:t>Turmush</a:t>
            </a:r>
            <a:r>
              <a:rPr lang="en-US" sz="1600" dirty="0">
                <a:solidFill>
                  <a:srgbClr val="400239"/>
                </a:solidFill>
              </a:rPr>
              <a:t> </a:t>
            </a:r>
            <a:r>
              <a:rPr lang="en-US" sz="1600" dirty="0" err="1">
                <a:solidFill>
                  <a:srgbClr val="400239"/>
                </a:solidFill>
              </a:rPr>
              <a:t>o‘rtog‘ining</a:t>
            </a:r>
            <a:r>
              <a:rPr lang="en-US" sz="1600" dirty="0">
                <a:solidFill>
                  <a:srgbClr val="400239"/>
                </a:solidFill>
              </a:rPr>
              <a:t> </a:t>
            </a:r>
            <a:r>
              <a:rPr lang="en-US" sz="1600" dirty="0" err="1">
                <a:solidFill>
                  <a:srgbClr val="400239"/>
                </a:solidFill>
              </a:rPr>
              <a:t>ismini</a:t>
            </a:r>
            <a:r>
              <a:rPr lang="en-US" sz="1600" dirty="0">
                <a:solidFill>
                  <a:srgbClr val="400239"/>
                </a:solidFill>
              </a:rPr>
              <a:t> </a:t>
            </a:r>
            <a:r>
              <a:rPr lang="en-US" sz="1600" dirty="0" err="1">
                <a:solidFill>
                  <a:srgbClr val="400239"/>
                </a:solidFill>
              </a:rPr>
              <a:t>aytmaslik</a:t>
            </a:r>
            <a:r>
              <a:rPr lang="en-US" sz="1600" dirty="0">
                <a:solidFill>
                  <a:srgbClr val="400239"/>
                </a:solidFill>
              </a:rPr>
              <a:t> (</a:t>
            </a:r>
            <a:r>
              <a:rPr lang="en-US" sz="1600" dirty="0" err="1">
                <a:solidFill>
                  <a:srgbClr val="400239"/>
                </a:solidFill>
              </a:rPr>
              <a:t>masalan</a:t>
            </a:r>
            <a:r>
              <a:rPr lang="en-US" sz="1600" dirty="0">
                <a:solidFill>
                  <a:srgbClr val="400239"/>
                </a:solidFill>
              </a:rPr>
              <a:t>, </a:t>
            </a:r>
            <a:r>
              <a:rPr lang="en-US" sz="1600" b="1" dirty="0" err="1">
                <a:solidFill>
                  <a:srgbClr val="400239"/>
                </a:solidFill>
              </a:rPr>
              <a:t>dadasi</a:t>
            </a:r>
            <a:r>
              <a:rPr lang="en-US" sz="1600" b="1" dirty="0">
                <a:solidFill>
                  <a:srgbClr val="400239"/>
                </a:solidFill>
              </a:rPr>
              <a:t>, </a:t>
            </a:r>
            <a:r>
              <a:rPr lang="en-US" sz="1600" b="1" dirty="0" err="1">
                <a:solidFill>
                  <a:srgbClr val="400239"/>
                </a:solidFill>
              </a:rPr>
              <a:t>dadajonisi</a:t>
            </a:r>
            <a:r>
              <a:rPr lang="en-US" sz="1600" b="1" dirty="0">
                <a:solidFill>
                  <a:srgbClr val="400239"/>
                </a:solidFill>
              </a:rPr>
              <a:t>, </a:t>
            </a:r>
            <a:r>
              <a:rPr lang="en-US" sz="1600" b="1" dirty="0" err="1">
                <a:solidFill>
                  <a:srgbClr val="400239"/>
                </a:solidFill>
              </a:rPr>
              <a:t>oyisi</a:t>
            </a:r>
            <a:r>
              <a:rPr lang="en-US" sz="1600" b="1" dirty="0">
                <a:solidFill>
                  <a:srgbClr val="400239"/>
                </a:solidFill>
              </a:rPr>
              <a:t> </a:t>
            </a:r>
            <a:r>
              <a:rPr lang="en-US" sz="1600" dirty="0" err="1">
                <a:solidFill>
                  <a:srgbClr val="400239"/>
                </a:solidFill>
              </a:rPr>
              <a:t>deyish</a:t>
            </a:r>
            <a:r>
              <a:rPr lang="en-US" sz="1600" dirty="0">
                <a:solidFill>
                  <a:srgbClr val="400239"/>
                </a:solidFill>
              </a:rPr>
              <a:t> </a:t>
            </a:r>
            <a:r>
              <a:rPr lang="en-US" sz="1600" dirty="0" err="1">
                <a:solidFill>
                  <a:srgbClr val="400239"/>
                </a:solidFill>
              </a:rPr>
              <a:t>yoki</a:t>
            </a:r>
            <a:r>
              <a:rPr lang="en-US" sz="1600" dirty="0">
                <a:solidFill>
                  <a:srgbClr val="400239"/>
                </a:solidFill>
              </a:rPr>
              <a:t> </a:t>
            </a:r>
            <a:r>
              <a:rPr lang="en-US" sz="1600" dirty="0" err="1">
                <a:solidFill>
                  <a:srgbClr val="400239"/>
                </a:solidFill>
              </a:rPr>
              <a:t>katta</a:t>
            </a:r>
            <a:r>
              <a:rPr lang="en-US" sz="1600" dirty="0">
                <a:solidFill>
                  <a:srgbClr val="400239"/>
                </a:solidFill>
              </a:rPr>
              <a:t> </a:t>
            </a:r>
            <a:r>
              <a:rPr lang="en-US" sz="1600" dirty="0" err="1">
                <a:solidFill>
                  <a:srgbClr val="400239"/>
                </a:solidFill>
              </a:rPr>
              <a:t>farzandining</a:t>
            </a:r>
            <a:r>
              <a:rPr lang="en-US" sz="1600" dirty="0">
                <a:solidFill>
                  <a:srgbClr val="400239"/>
                </a:solidFill>
              </a:rPr>
              <a:t> </a:t>
            </a:r>
            <a:r>
              <a:rPr lang="en-US" sz="1600" dirty="0" err="1">
                <a:solidFill>
                  <a:srgbClr val="400239"/>
                </a:solidFill>
              </a:rPr>
              <a:t>ismi</a:t>
            </a:r>
            <a:r>
              <a:rPr lang="en-US" sz="1600" dirty="0">
                <a:solidFill>
                  <a:srgbClr val="400239"/>
                </a:solidFill>
              </a:rPr>
              <a:t> </a:t>
            </a:r>
            <a:r>
              <a:rPr lang="en-US" sz="1600" dirty="0" err="1">
                <a:solidFill>
                  <a:srgbClr val="400239"/>
                </a:solidFill>
              </a:rPr>
              <a:t>bilan</a:t>
            </a:r>
            <a:r>
              <a:rPr lang="en-US" sz="1600" dirty="0">
                <a:solidFill>
                  <a:srgbClr val="400239"/>
                </a:solidFill>
              </a:rPr>
              <a:t> </a:t>
            </a:r>
            <a:r>
              <a:rPr lang="en-US" sz="1600" dirty="0" err="1">
                <a:solidFill>
                  <a:srgbClr val="400239"/>
                </a:solidFill>
              </a:rPr>
              <a:t>chaqirish</a:t>
            </a:r>
            <a:r>
              <a:rPr lang="en-US" sz="1600" dirty="0">
                <a:solidFill>
                  <a:srgbClr val="400239"/>
                </a:solidFill>
              </a:rPr>
              <a:t>), </a:t>
            </a:r>
            <a:r>
              <a:rPr lang="en-US" sz="1600" dirty="0" err="1">
                <a:solidFill>
                  <a:srgbClr val="400239"/>
                </a:solidFill>
              </a:rPr>
              <a:t>sizlash</a:t>
            </a:r>
            <a:r>
              <a:rPr lang="en-US" sz="1600" dirty="0">
                <a:solidFill>
                  <a:srgbClr val="400239"/>
                </a:solidFill>
              </a:rPr>
              <a:t> </a:t>
            </a:r>
            <a:r>
              <a:rPr lang="en-US" sz="1600" dirty="0" err="1">
                <a:solidFill>
                  <a:srgbClr val="400239"/>
                </a:solidFill>
              </a:rPr>
              <a:t>kabilarni</a:t>
            </a:r>
            <a:r>
              <a:rPr lang="en-US" sz="1600" dirty="0">
                <a:solidFill>
                  <a:srgbClr val="400239"/>
                </a:solidFill>
              </a:rPr>
              <a:t> ham </a:t>
            </a:r>
            <a:r>
              <a:rPr lang="en-US" sz="1600" dirty="0" err="1">
                <a:solidFill>
                  <a:srgbClr val="400239"/>
                </a:solidFill>
              </a:rPr>
              <a:t>evfemizmga</a:t>
            </a:r>
            <a:r>
              <a:rPr lang="en-US" sz="1600" dirty="0">
                <a:solidFill>
                  <a:srgbClr val="400239"/>
                </a:solidFill>
              </a:rPr>
              <a:t> </a:t>
            </a:r>
            <a:r>
              <a:rPr lang="en-US" sz="1600" dirty="0" err="1">
                <a:solidFill>
                  <a:srgbClr val="400239"/>
                </a:solidFill>
              </a:rPr>
              <a:t>misol</a:t>
            </a:r>
            <a:r>
              <a:rPr lang="en-US" sz="1600" dirty="0">
                <a:solidFill>
                  <a:srgbClr val="400239"/>
                </a:solidFill>
              </a:rPr>
              <a:t> </a:t>
            </a:r>
            <a:r>
              <a:rPr lang="en-US" sz="1600" dirty="0" err="1">
                <a:solidFill>
                  <a:srgbClr val="400239"/>
                </a:solidFill>
              </a:rPr>
              <a:t>qilish</a:t>
            </a:r>
            <a:r>
              <a:rPr lang="en-US" sz="1600" dirty="0">
                <a:solidFill>
                  <a:srgbClr val="400239"/>
                </a:solidFill>
              </a:rPr>
              <a:t> </a:t>
            </a:r>
            <a:r>
              <a:rPr lang="en-US" sz="1600" dirty="0" err="1">
                <a:solidFill>
                  <a:srgbClr val="400239"/>
                </a:solidFill>
              </a:rPr>
              <a:t>mumkin</a:t>
            </a:r>
            <a:r>
              <a:rPr lang="en-US" sz="1600" dirty="0">
                <a:solidFill>
                  <a:srgbClr val="400239"/>
                </a:solidFill>
              </a:rPr>
              <a:t>.</a:t>
            </a:r>
          </a:p>
        </p:txBody>
      </p:sp>
      <p:pic>
        <p:nvPicPr>
          <p:cNvPr id="5" name="Рисунок 4">
            <a:extLst>
              <a:ext uri="{FF2B5EF4-FFF2-40B4-BE49-F238E27FC236}">
                <a16:creationId xmlns:a16="http://schemas.microsoft.com/office/drawing/2014/main" id="{2177F0A6-7DF6-473B-B86F-89FBC64A271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9700" y="1100381"/>
            <a:ext cx="1501287" cy="1501287"/>
          </a:xfrm>
          <a:prstGeom prst="rect">
            <a:avLst/>
          </a:prstGeom>
        </p:spPr>
      </p:pic>
    </p:spTree>
    <p:extLst>
      <p:ext uri="{BB962C8B-B14F-4D97-AF65-F5344CB8AC3E}">
        <p14:creationId xmlns:p14="http://schemas.microsoft.com/office/powerpoint/2010/main" val="1129378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9D8834-B441-4A90-A58D-241B407157DD}"/>
              </a:ext>
            </a:extLst>
          </p:cNvPr>
          <p:cNvSpPr>
            <a:spLocks noGrp="1"/>
          </p:cNvSpPr>
          <p:nvPr>
            <p:ph type="title"/>
          </p:nvPr>
        </p:nvSpPr>
        <p:spPr>
          <a:xfrm>
            <a:off x="300752" y="102424"/>
            <a:ext cx="5164295" cy="430887"/>
          </a:xfrm>
        </p:spPr>
        <p:txBody>
          <a:bodyPr/>
          <a:lstStyle/>
          <a:p>
            <a:pPr algn="ctr"/>
            <a:r>
              <a:rPr lang="uz-Latn-UZ" sz="2800" b="0" dirty="0"/>
              <a:t>Disfemizm</a:t>
            </a:r>
            <a:endParaRPr lang="ru-RU" sz="2800" b="0" dirty="0"/>
          </a:p>
        </p:txBody>
      </p:sp>
      <p:sp>
        <p:nvSpPr>
          <p:cNvPr id="3" name="Текст 2">
            <a:extLst>
              <a:ext uri="{FF2B5EF4-FFF2-40B4-BE49-F238E27FC236}">
                <a16:creationId xmlns:a16="http://schemas.microsoft.com/office/drawing/2014/main" id="{D2316629-CD81-4C62-A255-09F882F14D62}"/>
              </a:ext>
            </a:extLst>
          </p:cNvPr>
          <p:cNvSpPr>
            <a:spLocks noGrp="1"/>
          </p:cNvSpPr>
          <p:nvPr>
            <p:ph type="body" idx="1"/>
          </p:nvPr>
        </p:nvSpPr>
        <p:spPr>
          <a:xfrm>
            <a:off x="1587500" y="631825"/>
            <a:ext cx="4038600" cy="2286000"/>
          </a:xfrm>
          <a:solidFill>
            <a:schemeClr val="accent1">
              <a:lumMod val="20000"/>
              <a:lumOff val="80000"/>
            </a:schemeClr>
          </a:solidFill>
          <a:ln>
            <a:solidFill>
              <a:schemeClr val="tx1"/>
            </a:solidFill>
          </a:ln>
        </p:spPr>
        <p:txBody>
          <a:bodyPr/>
          <a:lstStyle/>
          <a:p>
            <a:pPr marL="36000" indent="361950" algn="just"/>
            <a:r>
              <a:rPr lang="en-US" sz="1600" dirty="0" err="1">
                <a:solidFill>
                  <a:srgbClr val="400239"/>
                </a:solidFill>
              </a:rPr>
              <a:t>Evfemizmning</a:t>
            </a:r>
            <a:r>
              <a:rPr lang="en-US" sz="1600" dirty="0">
                <a:solidFill>
                  <a:srgbClr val="400239"/>
                </a:solidFill>
              </a:rPr>
              <a:t> </a:t>
            </a:r>
            <a:r>
              <a:rPr lang="en-US" sz="1600" dirty="0" err="1">
                <a:solidFill>
                  <a:srgbClr val="400239"/>
                </a:solidFill>
              </a:rPr>
              <a:t>aksi</a:t>
            </a:r>
            <a:r>
              <a:rPr lang="en-US" sz="1600" dirty="0">
                <a:solidFill>
                  <a:srgbClr val="400239"/>
                </a:solidFill>
              </a:rPr>
              <a:t> </a:t>
            </a:r>
            <a:r>
              <a:rPr lang="en-US" sz="1600" dirty="0" err="1">
                <a:solidFill>
                  <a:srgbClr val="400239"/>
                </a:solidFill>
              </a:rPr>
              <a:t>disfemizm</a:t>
            </a:r>
            <a:r>
              <a:rPr lang="en-US" sz="1600" dirty="0">
                <a:solidFill>
                  <a:srgbClr val="400239"/>
                </a:solidFill>
              </a:rPr>
              <a:t> (</a:t>
            </a:r>
            <a:r>
              <a:rPr lang="en-US" sz="1600" dirty="0" err="1">
                <a:solidFill>
                  <a:srgbClr val="400239"/>
                </a:solidFill>
              </a:rPr>
              <a:t>grek</a:t>
            </a:r>
            <a:r>
              <a:rPr lang="en-US" sz="1600" dirty="0">
                <a:solidFill>
                  <a:srgbClr val="400239"/>
                </a:solidFill>
              </a:rPr>
              <a:t> </a:t>
            </a:r>
            <a:r>
              <a:rPr lang="en-US" sz="1600" dirty="0" err="1">
                <a:solidFill>
                  <a:srgbClr val="400239"/>
                </a:solidFill>
              </a:rPr>
              <a:t>tilida</a:t>
            </a:r>
            <a:r>
              <a:rPr lang="en-US" sz="1600" dirty="0">
                <a:solidFill>
                  <a:srgbClr val="400239"/>
                </a:solidFill>
              </a:rPr>
              <a:t> </a:t>
            </a:r>
            <a:r>
              <a:rPr lang="en-US" sz="1600" dirty="0" err="1">
                <a:solidFill>
                  <a:srgbClr val="400239"/>
                </a:solidFill>
              </a:rPr>
              <a:t>bu</a:t>
            </a:r>
            <a:r>
              <a:rPr lang="en-US" sz="1600" dirty="0">
                <a:solidFill>
                  <a:srgbClr val="400239"/>
                </a:solidFill>
              </a:rPr>
              <a:t> </a:t>
            </a:r>
            <a:r>
              <a:rPr lang="en-US" sz="1600" dirty="0" err="1">
                <a:solidFill>
                  <a:srgbClr val="400239"/>
                </a:solidFill>
              </a:rPr>
              <a:t>so‘z</a:t>
            </a:r>
            <a:r>
              <a:rPr lang="en-US" sz="1600" dirty="0">
                <a:solidFill>
                  <a:srgbClr val="400239"/>
                </a:solidFill>
              </a:rPr>
              <a:t> „</a:t>
            </a:r>
            <a:r>
              <a:rPr lang="en-US" sz="1600" dirty="0" err="1">
                <a:solidFill>
                  <a:srgbClr val="400239"/>
                </a:solidFill>
              </a:rPr>
              <a:t>qo‘pol</a:t>
            </a:r>
            <a:r>
              <a:rPr lang="en-US" sz="1600" dirty="0">
                <a:solidFill>
                  <a:srgbClr val="400239"/>
                </a:solidFill>
              </a:rPr>
              <a:t> </a:t>
            </a:r>
            <a:r>
              <a:rPr lang="en-US" sz="1600" dirty="0" err="1">
                <a:solidFill>
                  <a:srgbClr val="400239"/>
                </a:solidFill>
              </a:rPr>
              <a:t>gapirmoq</a:t>
            </a:r>
            <a:r>
              <a:rPr lang="en-US" sz="1600" dirty="0">
                <a:solidFill>
                  <a:srgbClr val="400239"/>
                </a:solidFill>
              </a:rPr>
              <a:t>“ </a:t>
            </a:r>
            <a:r>
              <a:rPr lang="en-US" sz="1600" dirty="0" err="1">
                <a:solidFill>
                  <a:srgbClr val="400239"/>
                </a:solidFill>
              </a:rPr>
              <a:t>ma’nosida</a:t>
            </a:r>
            <a:r>
              <a:rPr lang="en-US" sz="1600" dirty="0">
                <a:solidFill>
                  <a:srgbClr val="400239"/>
                </a:solidFill>
              </a:rPr>
              <a:t> </a:t>
            </a:r>
            <a:r>
              <a:rPr lang="en-US" sz="1600" dirty="0" err="1">
                <a:solidFill>
                  <a:srgbClr val="400239"/>
                </a:solidFill>
              </a:rPr>
              <a:t>qo‘llangan</a:t>
            </a:r>
            <a:r>
              <a:rPr lang="en-US" sz="1600" dirty="0">
                <a:solidFill>
                  <a:srgbClr val="400239"/>
                </a:solidFill>
              </a:rPr>
              <a:t>)</a:t>
            </a:r>
            <a:r>
              <a:rPr lang="uz-Latn-UZ" sz="1600" dirty="0">
                <a:solidFill>
                  <a:srgbClr val="400239"/>
                </a:solidFill>
              </a:rPr>
              <a:t> </a:t>
            </a:r>
            <a:r>
              <a:rPr lang="en-US" sz="1600" dirty="0" err="1">
                <a:solidFill>
                  <a:srgbClr val="400239"/>
                </a:solidFill>
              </a:rPr>
              <a:t>deyiladi</a:t>
            </a:r>
            <a:r>
              <a:rPr lang="en-US" sz="1600" dirty="0">
                <a:solidFill>
                  <a:srgbClr val="400239"/>
                </a:solidFill>
              </a:rPr>
              <a:t>. </a:t>
            </a:r>
            <a:r>
              <a:rPr lang="en-US" sz="1600" dirty="0" err="1">
                <a:solidFill>
                  <a:srgbClr val="400239"/>
                </a:solidFill>
              </a:rPr>
              <a:t>Masalan</a:t>
            </a:r>
            <a:r>
              <a:rPr lang="en-US" sz="1600" dirty="0">
                <a:solidFill>
                  <a:srgbClr val="400239"/>
                </a:solidFill>
              </a:rPr>
              <a:t>, </a:t>
            </a:r>
            <a:r>
              <a:rPr lang="en-US" sz="1600" dirty="0" err="1">
                <a:solidFill>
                  <a:srgbClr val="400239"/>
                </a:solidFill>
              </a:rPr>
              <a:t>yomon</a:t>
            </a:r>
            <a:r>
              <a:rPr lang="en-US" sz="1600" dirty="0">
                <a:solidFill>
                  <a:srgbClr val="400239"/>
                </a:solidFill>
              </a:rPr>
              <a:t> </a:t>
            </a:r>
            <a:r>
              <a:rPr lang="en-US" sz="1600" dirty="0" err="1">
                <a:solidFill>
                  <a:srgbClr val="400239"/>
                </a:solidFill>
              </a:rPr>
              <a:t>bo‘libdi</a:t>
            </a:r>
            <a:r>
              <a:rPr lang="en-US" sz="1600" dirty="0">
                <a:solidFill>
                  <a:srgbClr val="400239"/>
                </a:solidFill>
              </a:rPr>
              <a:t> </a:t>
            </a:r>
            <a:r>
              <a:rPr lang="en-US" sz="1600" dirty="0" err="1">
                <a:solidFill>
                  <a:srgbClr val="400239"/>
                </a:solidFill>
              </a:rPr>
              <a:t>tushunchasi</a:t>
            </a:r>
            <a:r>
              <a:rPr lang="en-US" sz="1600" dirty="0">
                <a:solidFill>
                  <a:srgbClr val="400239"/>
                </a:solidFill>
              </a:rPr>
              <a:t> </a:t>
            </a:r>
            <a:r>
              <a:rPr lang="en-US" sz="1600" dirty="0" err="1">
                <a:solidFill>
                  <a:srgbClr val="400239"/>
                </a:solidFill>
              </a:rPr>
              <a:t>uchun</a:t>
            </a:r>
            <a:r>
              <a:rPr lang="en-US" sz="1600" dirty="0">
                <a:solidFill>
                  <a:srgbClr val="400239"/>
                </a:solidFill>
              </a:rPr>
              <a:t> </a:t>
            </a:r>
            <a:r>
              <a:rPr lang="en-US" sz="1600" dirty="0" err="1">
                <a:solidFill>
                  <a:srgbClr val="400239"/>
                </a:solidFill>
              </a:rPr>
              <a:t>qo‘llangan</a:t>
            </a:r>
            <a:r>
              <a:rPr lang="en-US" sz="1600" dirty="0">
                <a:solidFill>
                  <a:srgbClr val="400239"/>
                </a:solidFill>
              </a:rPr>
              <a:t> </a:t>
            </a:r>
            <a:r>
              <a:rPr lang="en-US" sz="1600" dirty="0" err="1">
                <a:solidFill>
                  <a:srgbClr val="400239"/>
                </a:solidFill>
              </a:rPr>
              <a:t>rasvo</a:t>
            </a:r>
            <a:r>
              <a:rPr lang="en-US" sz="1600" dirty="0">
                <a:solidFill>
                  <a:srgbClr val="400239"/>
                </a:solidFill>
              </a:rPr>
              <a:t> </a:t>
            </a:r>
            <a:r>
              <a:rPr lang="en-US" sz="1600" dirty="0" err="1">
                <a:solidFill>
                  <a:srgbClr val="400239"/>
                </a:solidFill>
              </a:rPr>
              <a:t>bo‘libdi</a:t>
            </a:r>
            <a:r>
              <a:rPr lang="en-US" sz="1600" dirty="0">
                <a:solidFill>
                  <a:srgbClr val="400239"/>
                </a:solidFill>
              </a:rPr>
              <a:t>, </a:t>
            </a:r>
            <a:r>
              <a:rPr lang="en-US" sz="1600" dirty="0" err="1">
                <a:solidFill>
                  <a:srgbClr val="400239"/>
                </a:solidFill>
              </a:rPr>
              <a:t>kasal</a:t>
            </a:r>
            <a:r>
              <a:rPr lang="en-US" sz="1600" dirty="0">
                <a:solidFill>
                  <a:srgbClr val="400239"/>
                </a:solidFill>
              </a:rPr>
              <a:t> </a:t>
            </a:r>
            <a:r>
              <a:rPr lang="en-US" sz="1600" dirty="0" err="1">
                <a:solidFill>
                  <a:srgbClr val="400239"/>
                </a:solidFill>
              </a:rPr>
              <a:t>tushunchasi</a:t>
            </a:r>
            <a:r>
              <a:rPr lang="en-US" sz="1600" dirty="0">
                <a:solidFill>
                  <a:srgbClr val="400239"/>
                </a:solidFill>
              </a:rPr>
              <a:t> </a:t>
            </a:r>
            <a:r>
              <a:rPr lang="en-US" sz="1600" dirty="0" err="1">
                <a:solidFill>
                  <a:srgbClr val="400239"/>
                </a:solidFill>
              </a:rPr>
              <a:t>uchun</a:t>
            </a:r>
            <a:r>
              <a:rPr lang="en-US" sz="1600" dirty="0">
                <a:solidFill>
                  <a:srgbClr val="400239"/>
                </a:solidFill>
              </a:rPr>
              <a:t> </a:t>
            </a:r>
            <a:r>
              <a:rPr lang="en-US" sz="1600" dirty="0" err="1">
                <a:solidFill>
                  <a:srgbClr val="400239"/>
                </a:solidFill>
              </a:rPr>
              <a:t>qo‘llangan</a:t>
            </a:r>
            <a:r>
              <a:rPr lang="en-US" sz="1600" dirty="0">
                <a:solidFill>
                  <a:srgbClr val="400239"/>
                </a:solidFill>
              </a:rPr>
              <a:t> </a:t>
            </a:r>
            <a:r>
              <a:rPr lang="en-US" sz="1600" dirty="0" err="1">
                <a:solidFill>
                  <a:srgbClr val="400239"/>
                </a:solidFill>
              </a:rPr>
              <a:t>dard</a:t>
            </a:r>
            <a:r>
              <a:rPr lang="en-US" sz="1600" dirty="0">
                <a:solidFill>
                  <a:srgbClr val="400239"/>
                </a:solidFill>
              </a:rPr>
              <a:t> </a:t>
            </a:r>
            <a:r>
              <a:rPr lang="en-US" sz="1600" dirty="0" err="1">
                <a:solidFill>
                  <a:srgbClr val="400239"/>
                </a:solidFill>
              </a:rPr>
              <a:t>uribdi</a:t>
            </a:r>
            <a:r>
              <a:rPr lang="en-US" sz="1600" dirty="0">
                <a:solidFill>
                  <a:srgbClr val="400239"/>
                </a:solidFill>
              </a:rPr>
              <a:t> </a:t>
            </a:r>
            <a:r>
              <a:rPr lang="en-US" sz="1600" dirty="0" err="1">
                <a:solidFill>
                  <a:srgbClr val="400239"/>
                </a:solidFill>
              </a:rPr>
              <a:t>ifodalari</a:t>
            </a:r>
            <a:r>
              <a:rPr lang="en-US" sz="1600" dirty="0">
                <a:solidFill>
                  <a:srgbClr val="400239"/>
                </a:solidFill>
              </a:rPr>
              <a:t> </a:t>
            </a:r>
            <a:r>
              <a:rPr lang="en-US" sz="1600" dirty="0" err="1">
                <a:solidFill>
                  <a:srgbClr val="400239"/>
                </a:solidFill>
              </a:rPr>
              <a:t>disfemizmga</a:t>
            </a:r>
            <a:r>
              <a:rPr lang="en-US" sz="1600" dirty="0">
                <a:solidFill>
                  <a:srgbClr val="400239"/>
                </a:solidFill>
              </a:rPr>
              <a:t> </a:t>
            </a:r>
            <a:r>
              <a:rPr lang="en-US" sz="1600" dirty="0" err="1">
                <a:solidFill>
                  <a:srgbClr val="400239"/>
                </a:solidFill>
              </a:rPr>
              <a:t>misol</a:t>
            </a:r>
            <a:r>
              <a:rPr lang="en-US" sz="1600" dirty="0">
                <a:solidFill>
                  <a:srgbClr val="400239"/>
                </a:solidFill>
              </a:rPr>
              <a:t>. </a:t>
            </a:r>
            <a:r>
              <a:rPr lang="en-US" sz="1600" dirty="0" err="1">
                <a:solidFill>
                  <a:srgbClr val="400239"/>
                </a:solidFill>
              </a:rPr>
              <a:t>Nutqda</a:t>
            </a:r>
            <a:r>
              <a:rPr lang="en-US" sz="1600" dirty="0">
                <a:solidFill>
                  <a:srgbClr val="400239"/>
                </a:solidFill>
              </a:rPr>
              <a:t> </a:t>
            </a:r>
            <a:r>
              <a:rPr lang="en-US" sz="1600" dirty="0" err="1">
                <a:solidFill>
                  <a:srgbClr val="400239"/>
                </a:solidFill>
              </a:rPr>
              <a:t>disfemizmni</a:t>
            </a:r>
            <a:r>
              <a:rPr lang="en-US" sz="1600" dirty="0">
                <a:solidFill>
                  <a:srgbClr val="400239"/>
                </a:solidFill>
              </a:rPr>
              <a:t> </a:t>
            </a:r>
            <a:r>
              <a:rPr lang="en-US" sz="1600" dirty="0" err="1">
                <a:solidFill>
                  <a:srgbClr val="400239"/>
                </a:solidFill>
              </a:rPr>
              <a:t>ko‘p</a:t>
            </a:r>
            <a:r>
              <a:rPr lang="en-US" sz="1600" dirty="0">
                <a:solidFill>
                  <a:srgbClr val="400239"/>
                </a:solidFill>
              </a:rPr>
              <a:t> </a:t>
            </a:r>
            <a:r>
              <a:rPr lang="en-US" sz="1600" dirty="0" err="1">
                <a:solidFill>
                  <a:srgbClr val="400239"/>
                </a:solidFill>
              </a:rPr>
              <a:t>qo‘llash</a:t>
            </a:r>
            <a:r>
              <a:rPr lang="en-US" sz="1600" dirty="0">
                <a:solidFill>
                  <a:srgbClr val="400239"/>
                </a:solidFill>
              </a:rPr>
              <a:t> </a:t>
            </a:r>
            <a:r>
              <a:rPr lang="en-US" sz="1600" dirty="0" err="1">
                <a:solidFill>
                  <a:srgbClr val="400239"/>
                </a:solidFill>
              </a:rPr>
              <a:t>kishining</a:t>
            </a:r>
            <a:r>
              <a:rPr lang="en-US" sz="1600" dirty="0">
                <a:solidFill>
                  <a:srgbClr val="400239"/>
                </a:solidFill>
              </a:rPr>
              <a:t> </a:t>
            </a:r>
            <a:r>
              <a:rPr lang="en-US" sz="1600" dirty="0" err="1">
                <a:solidFill>
                  <a:srgbClr val="400239"/>
                </a:solidFill>
              </a:rPr>
              <a:t>madaniyatsiz</a:t>
            </a:r>
            <a:r>
              <a:rPr lang="en-US" sz="1600" dirty="0">
                <a:solidFill>
                  <a:srgbClr val="400239"/>
                </a:solidFill>
              </a:rPr>
              <a:t> </a:t>
            </a:r>
            <a:r>
              <a:rPr lang="en-US" sz="1600" dirty="0" err="1">
                <a:solidFill>
                  <a:srgbClr val="400239"/>
                </a:solidFill>
              </a:rPr>
              <a:t>ekanini</a:t>
            </a:r>
            <a:r>
              <a:rPr lang="en-US" sz="1600" dirty="0">
                <a:solidFill>
                  <a:srgbClr val="400239"/>
                </a:solidFill>
              </a:rPr>
              <a:t> </a:t>
            </a:r>
            <a:r>
              <a:rPr lang="en-US" sz="1600" dirty="0" err="1">
                <a:solidFill>
                  <a:srgbClr val="400239"/>
                </a:solidFill>
              </a:rPr>
              <a:t>ko‘rsatadi</a:t>
            </a:r>
            <a:r>
              <a:rPr lang="en-US" sz="1600" dirty="0">
                <a:solidFill>
                  <a:srgbClr val="400239"/>
                </a:solidFill>
              </a:rPr>
              <a:t>.</a:t>
            </a:r>
          </a:p>
        </p:txBody>
      </p:sp>
      <p:pic>
        <p:nvPicPr>
          <p:cNvPr id="6" name="Рисунок 5">
            <a:extLst>
              <a:ext uri="{FF2B5EF4-FFF2-40B4-BE49-F238E27FC236}">
                <a16:creationId xmlns:a16="http://schemas.microsoft.com/office/drawing/2014/main" id="{66C4EE10-8B57-46F6-A654-1D3F2199E4A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9701" y="1393825"/>
            <a:ext cx="1295400" cy="1301718"/>
          </a:xfrm>
          <a:prstGeom prst="rect">
            <a:avLst/>
          </a:prstGeom>
        </p:spPr>
      </p:pic>
    </p:spTree>
    <p:extLst>
      <p:ext uri="{BB962C8B-B14F-4D97-AF65-F5344CB8AC3E}">
        <p14:creationId xmlns:p14="http://schemas.microsoft.com/office/powerpoint/2010/main" val="1593130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40926E-1EB0-4D7A-A5F1-9A5D1C92A768}"/>
              </a:ext>
            </a:extLst>
          </p:cNvPr>
          <p:cNvSpPr>
            <a:spLocks noGrp="1"/>
          </p:cNvSpPr>
          <p:nvPr>
            <p:ph type="title"/>
          </p:nvPr>
        </p:nvSpPr>
        <p:spPr>
          <a:xfrm>
            <a:off x="300752" y="102424"/>
            <a:ext cx="5164295" cy="377001"/>
          </a:xfrm>
        </p:spPr>
        <p:txBody>
          <a:bodyPr/>
          <a:lstStyle/>
          <a:p>
            <a:endParaRPr lang="ru-RU" dirty="0"/>
          </a:p>
        </p:txBody>
      </p:sp>
      <p:sp>
        <p:nvSpPr>
          <p:cNvPr id="4" name="Текст 2">
            <a:extLst>
              <a:ext uri="{FF2B5EF4-FFF2-40B4-BE49-F238E27FC236}">
                <a16:creationId xmlns:a16="http://schemas.microsoft.com/office/drawing/2014/main" id="{E14261C9-8B04-4116-A968-7221146E9E3F}"/>
              </a:ext>
            </a:extLst>
          </p:cNvPr>
          <p:cNvSpPr>
            <a:spLocks noGrp="1"/>
          </p:cNvSpPr>
          <p:nvPr>
            <p:ph type="body" idx="1"/>
          </p:nvPr>
        </p:nvSpPr>
        <p:spPr>
          <a:xfrm>
            <a:off x="1890713" y="631825"/>
            <a:ext cx="3659187" cy="2286000"/>
          </a:xfrm>
          <a:solidFill>
            <a:schemeClr val="accent1">
              <a:lumMod val="20000"/>
              <a:lumOff val="80000"/>
            </a:schemeClr>
          </a:solidFill>
          <a:ln>
            <a:solidFill>
              <a:srgbClr val="002060"/>
            </a:solidFill>
          </a:ln>
        </p:spPr>
        <p:txBody>
          <a:bodyPr/>
          <a:lstStyle/>
          <a:p>
            <a:pPr marL="36000" indent="361950" algn="just"/>
            <a:endParaRPr lang="uz-Latn-UZ" sz="2000" dirty="0">
              <a:solidFill>
                <a:srgbClr val="400239"/>
              </a:solidFill>
            </a:endParaRPr>
          </a:p>
          <a:p>
            <a:pPr marL="36000" indent="361950" algn="just"/>
            <a:r>
              <a:rPr lang="en-US" sz="2000" dirty="0" err="1">
                <a:solidFill>
                  <a:srgbClr val="400239"/>
                </a:solidFill>
              </a:rPr>
              <a:t>Demak</a:t>
            </a:r>
            <a:r>
              <a:rPr lang="en-US" sz="2000" dirty="0">
                <a:solidFill>
                  <a:srgbClr val="400239"/>
                </a:solidFill>
              </a:rPr>
              <a:t>, </a:t>
            </a:r>
            <a:r>
              <a:rPr lang="en-US" sz="2000" dirty="0" err="1">
                <a:solidFill>
                  <a:srgbClr val="400239"/>
                </a:solidFill>
              </a:rPr>
              <a:t>disfemizm</a:t>
            </a:r>
            <a:r>
              <a:rPr lang="en-US" sz="2000" dirty="0">
                <a:solidFill>
                  <a:srgbClr val="400239"/>
                </a:solidFill>
              </a:rPr>
              <a:t> </a:t>
            </a:r>
            <a:r>
              <a:rPr lang="en-US" sz="2000" dirty="0" err="1">
                <a:solidFill>
                  <a:srgbClr val="400239"/>
                </a:solidFill>
              </a:rPr>
              <a:t>va</a:t>
            </a:r>
            <a:r>
              <a:rPr lang="en-US" sz="2000" dirty="0">
                <a:solidFill>
                  <a:srgbClr val="400239"/>
                </a:solidFill>
              </a:rPr>
              <a:t> </a:t>
            </a:r>
            <a:r>
              <a:rPr lang="en-US" sz="2000" dirty="0" err="1">
                <a:solidFill>
                  <a:srgbClr val="400239"/>
                </a:solidFill>
              </a:rPr>
              <a:t>evfemizm</a:t>
            </a:r>
            <a:r>
              <a:rPr lang="en-US" sz="2000" dirty="0">
                <a:solidFill>
                  <a:srgbClr val="400239"/>
                </a:solidFill>
              </a:rPr>
              <a:t> </a:t>
            </a:r>
            <a:r>
              <a:rPr lang="en-US" sz="2000" dirty="0" err="1">
                <a:solidFill>
                  <a:srgbClr val="400239"/>
                </a:solidFill>
              </a:rPr>
              <a:t>ikki</a:t>
            </a:r>
            <a:r>
              <a:rPr lang="en-US" sz="2000" dirty="0">
                <a:solidFill>
                  <a:srgbClr val="400239"/>
                </a:solidFill>
              </a:rPr>
              <a:t> </a:t>
            </a:r>
            <a:r>
              <a:rPr lang="en-US" sz="2000" dirty="0" err="1">
                <a:solidFill>
                  <a:srgbClr val="400239"/>
                </a:solidFill>
              </a:rPr>
              <a:t>chekkada</a:t>
            </a:r>
            <a:r>
              <a:rPr lang="en-US" sz="2000" dirty="0">
                <a:solidFill>
                  <a:srgbClr val="400239"/>
                </a:solidFill>
              </a:rPr>
              <a:t>, </a:t>
            </a:r>
            <a:r>
              <a:rPr lang="en-US" sz="2000" dirty="0" err="1">
                <a:solidFill>
                  <a:srgbClr val="400239"/>
                </a:solidFill>
              </a:rPr>
              <a:t>betaraf</a:t>
            </a:r>
            <a:r>
              <a:rPr lang="en-US" sz="2000" dirty="0">
                <a:solidFill>
                  <a:srgbClr val="400239"/>
                </a:solidFill>
              </a:rPr>
              <a:t> </a:t>
            </a:r>
            <a:r>
              <a:rPr lang="en-US" sz="2000" dirty="0" err="1">
                <a:solidFill>
                  <a:srgbClr val="400239"/>
                </a:solidFill>
              </a:rPr>
              <a:t>ifoda</a:t>
            </a:r>
            <a:r>
              <a:rPr lang="en-US" sz="2000" dirty="0">
                <a:solidFill>
                  <a:srgbClr val="400239"/>
                </a:solidFill>
              </a:rPr>
              <a:t> </a:t>
            </a:r>
            <a:r>
              <a:rPr lang="en-US" sz="2000" dirty="0" err="1">
                <a:solidFill>
                  <a:srgbClr val="400239"/>
                </a:solidFill>
              </a:rPr>
              <a:t>esa</a:t>
            </a:r>
            <a:r>
              <a:rPr lang="en-US" sz="2000" dirty="0">
                <a:solidFill>
                  <a:srgbClr val="400239"/>
                </a:solidFill>
              </a:rPr>
              <a:t> </a:t>
            </a:r>
            <a:r>
              <a:rPr lang="en-US" sz="2000" dirty="0" err="1">
                <a:solidFill>
                  <a:srgbClr val="400239"/>
                </a:solidFill>
              </a:rPr>
              <a:t>ular</a:t>
            </a:r>
            <a:r>
              <a:rPr lang="en-US" sz="2000" dirty="0">
                <a:solidFill>
                  <a:srgbClr val="400239"/>
                </a:solidFill>
              </a:rPr>
              <a:t> </a:t>
            </a:r>
            <a:r>
              <a:rPr lang="en-US" sz="2000" dirty="0" err="1">
                <a:solidFill>
                  <a:srgbClr val="400239"/>
                </a:solidFill>
              </a:rPr>
              <a:t>o‘rtasida</a:t>
            </a:r>
            <a:r>
              <a:rPr lang="en-US" sz="2000" dirty="0">
                <a:solidFill>
                  <a:srgbClr val="400239"/>
                </a:solidFill>
              </a:rPr>
              <a:t> </a:t>
            </a:r>
            <a:r>
              <a:rPr lang="en-US" sz="2000" dirty="0" err="1">
                <a:solidFill>
                  <a:srgbClr val="400239"/>
                </a:solidFill>
              </a:rPr>
              <a:t>turadi</a:t>
            </a:r>
            <a:r>
              <a:rPr lang="en-US" sz="2000" dirty="0">
                <a:solidFill>
                  <a:srgbClr val="400239"/>
                </a:solidFill>
              </a:rPr>
              <a:t>: </a:t>
            </a:r>
            <a:r>
              <a:rPr lang="en-US" sz="2000" dirty="0" err="1">
                <a:solidFill>
                  <a:srgbClr val="400239"/>
                </a:solidFill>
              </a:rPr>
              <a:t>joni</a:t>
            </a:r>
            <a:r>
              <a:rPr lang="en-US" sz="2000" dirty="0">
                <a:solidFill>
                  <a:srgbClr val="400239"/>
                </a:solidFill>
              </a:rPr>
              <a:t> </a:t>
            </a:r>
            <a:r>
              <a:rPr lang="en-US" sz="2000" dirty="0" err="1">
                <a:solidFill>
                  <a:srgbClr val="400239"/>
                </a:solidFill>
              </a:rPr>
              <a:t>chiqdi</a:t>
            </a:r>
            <a:r>
              <a:rPr lang="en-US" sz="2000" dirty="0">
                <a:solidFill>
                  <a:srgbClr val="400239"/>
                </a:solidFill>
              </a:rPr>
              <a:t> - </a:t>
            </a:r>
            <a:r>
              <a:rPr lang="en-US" sz="2000" dirty="0" err="1">
                <a:solidFill>
                  <a:srgbClr val="400239"/>
                </a:solidFill>
              </a:rPr>
              <a:t>o‘ldi</a:t>
            </a:r>
            <a:r>
              <a:rPr lang="en-US" sz="2000" dirty="0">
                <a:solidFill>
                  <a:srgbClr val="400239"/>
                </a:solidFill>
              </a:rPr>
              <a:t> - </a:t>
            </a:r>
            <a:r>
              <a:rPr lang="en-US" sz="2000" dirty="0" err="1">
                <a:solidFill>
                  <a:srgbClr val="400239"/>
                </a:solidFill>
              </a:rPr>
              <a:t>uzildi</a:t>
            </a:r>
            <a:r>
              <a:rPr lang="en-US" sz="2000" dirty="0">
                <a:solidFill>
                  <a:srgbClr val="400239"/>
                </a:solidFill>
              </a:rPr>
              <a:t> </a:t>
            </a:r>
            <a:r>
              <a:rPr lang="en-US" sz="2000" dirty="0" err="1">
                <a:solidFill>
                  <a:srgbClr val="400239"/>
                </a:solidFill>
              </a:rPr>
              <a:t>kabi</a:t>
            </a:r>
            <a:r>
              <a:rPr lang="en-US" sz="2000" dirty="0">
                <a:solidFill>
                  <a:srgbClr val="400239"/>
                </a:solidFill>
              </a:rPr>
              <a:t>.</a:t>
            </a:r>
          </a:p>
        </p:txBody>
      </p:sp>
      <p:pic>
        <p:nvPicPr>
          <p:cNvPr id="5" name="Picture 7">
            <a:extLst>
              <a:ext uri="{FF2B5EF4-FFF2-40B4-BE49-F238E27FC236}">
                <a16:creationId xmlns:a16="http://schemas.microsoft.com/office/drawing/2014/main" id="{F4D1C86B-9858-468C-8833-8A867668597D}"/>
              </a:ext>
            </a:extLst>
          </p:cNvPr>
          <p:cNvPicPr>
            <a:picLocks noChangeAspect="1" noChangeArrowheads="1"/>
          </p:cNvPicPr>
          <p:nvPr/>
        </p:nvPicPr>
        <p:blipFill>
          <a:blip r:embed="rId2"/>
          <a:srcRect/>
          <a:stretch>
            <a:fillRect/>
          </a:stretch>
        </p:blipFill>
        <p:spPr bwMode="auto">
          <a:xfrm>
            <a:off x="368300" y="666231"/>
            <a:ext cx="1293813" cy="2217188"/>
          </a:xfrm>
          <a:prstGeom prst="rect">
            <a:avLst/>
          </a:prstGeom>
          <a:noFill/>
          <a:ln w="9525">
            <a:noFill/>
            <a:miter lim="800000"/>
            <a:headEnd/>
            <a:tailEnd/>
          </a:ln>
        </p:spPr>
      </p:pic>
    </p:spTree>
    <p:extLst>
      <p:ext uri="{BB962C8B-B14F-4D97-AF65-F5344CB8AC3E}">
        <p14:creationId xmlns:p14="http://schemas.microsoft.com/office/powerpoint/2010/main" val="32992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5F48E0-1A62-48F6-8068-CD5CC88DEB96}"/>
              </a:ext>
            </a:extLst>
          </p:cNvPr>
          <p:cNvSpPr>
            <a:spLocks noGrp="1"/>
          </p:cNvSpPr>
          <p:nvPr>
            <p:ph type="title"/>
          </p:nvPr>
        </p:nvSpPr>
        <p:spPr>
          <a:xfrm>
            <a:off x="300752" y="102424"/>
            <a:ext cx="5164295" cy="315471"/>
          </a:xfrm>
        </p:spPr>
        <p:txBody>
          <a:bodyPr/>
          <a:lstStyle/>
          <a:p>
            <a:pPr algn="ctr"/>
            <a:r>
              <a:rPr lang="uz-Latn-UZ" dirty="0"/>
              <a:t>Nazariy matn</a:t>
            </a:r>
            <a:endParaRPr lang="ru-RU" dirty="0"/>
          </a:p>
        </p:txBody>
      </p:sp>
      <p:graphicFrame>
        <p:nvGraphicFramePr>
          <p:cNvPr id="4" name="Схема 3">
            <a:extLst>
              <a:ext uri="{FF2B5EF4-FFF2-40B4-BE49-F238E27FC236}">
                <a16:creationId xmlns:a16="http://schemas.microsoft.com/office/drawing/2014/main" id="{36264069-3E14-4E7F-B9F5-38961149853C}"/>
              </a:ext>
            </a:extLst>
          </p:cNvPr>
          <p:cNvGraphicFramePr/>
          <p:nvPr>
            <p:extLst>
              <p:ext uri="{D42A27DB-BD31-4B8C-83A1-F6EECF244321}">
                <p14:modId xmlns:p14="http://schemas.microsoft.com/office/powerpoint/2010/main" val="2823108248"/>
              </p:ext>
            </p:extLst>
          </p:nvPr>
        </p:nvGraphicFramePr>
        <p:xfrm>
          <a:off x="139700" y="555625"/>
          <a:ext cx="5486400" cy="25868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Скругленный прямоугольник 4"/>
          <p:cNvSpPr/>
          <p:nvPr/>
        </p:nvSpPr>
        <p:spPr>
          <a:xfrm>
            <a:off x="139700" y="555625"/>
            <a:ext cx="54864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355600" algn="just"/>
            <a:r>
              <a:rPr lang="uz-Latn-UZ" sz="1600" dirty="0">
                <a:latin typeface="Arial" panose="020B0604020202020204" pitchFamily="34" charset="0"/>
                <a:cs typeface="Arial" panose="020B0604020202020204" pitchFamily="34" charset="0"/>
              </a:rPr>
              <a:t>So‘zlar uslubiy bo‘yoqli yoki bo‘yoqsiz bo‘ladi. Iboralar esa har doim bo‘yoqdor. Ibora o‘zi ifodalayotgan tushuncha bilan so‘zga teng, lekin bo‘yoqdorligi sababli bu tenglik buziladi. Shuning uchun iborani so‘z bilan har doim ham almashtirib bo‘lmaydi.</a:t>
            </a:r>
            <a:endParaRPr lang="ru-RU"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8637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90ABDF-2E79-40B5-95D7-B72EBA13986B}"/>
              </a:ext>
            </a:extLst>
          </p:cNvPr>
          <p:cNvSpPr>
            <a:spLocks noGrp="1"/>
          </p:cNvSpPr>
          <p:nvPr>
            <p:ph type="title"/>
          </p:nvPr>
        </p:nvSpPr>
        <p:spPr>
          <a:xfrm>
            <a:off x="300752" y="22225"/>
            <a:ext cx="5164295" cy="430887"/>
          </a:xfrm>
        </p:spPr>
        <p:txBody>
          <a:bodyPr/>
          <a:lstStyle/>
          <a:p>
            <a:pPr algn="ctr"/>
            <a:r>
              <a:rPr lang="uz-Latn-UZ" sz="2800" b="0" dirty="0"/>
              <a:t>Nazariy matn</a:t>
            </a:r>
            <a:endParaRPr lang="ru-RU" sz="2800" b="0" dirty="0"/>
          </a:p>
        </p:txBody>
      </p:sp>
      <p:sp>
        <p:nvSpPr>
          <p:cNvPr id="3" name="Текст 2">
            <a:extLst>
              <a:ext uri="{FF2B5EF4-FFF2-40B4-BE49-F238E27FC236}">
                <a16:creationId xmlns:a16="http://schemas.microsoft.com/office/drawing/2014/main" id="{705B078D-FC81-48D1-AF4F-79D2D3BBD07B}"/>
              </a:ext>
            </a:extLst>
          </p:cNvPr>
          <p:cNvSpPr>
            <a:spLocks noGrp="1"/>
          </p:cNvSpPr>
          <p:nvPr>
            <p:ph type="body" idx="1"/>
          </p:nvPr>
        </p:nvSpPr>
        <p:spPr>
          <a:xfrm>
            <a:off x="63500" y="541247"/>
            <a:ext cx="4343400" cy="2631995"/>
          </a:xfrm>
          <a:solidFill>
            <a:schemeClr val="tx2">
              <a:lumMod val="20000"/>
              <a:lumOff val="80000"/>
            </a:schemeClr>
          </a:solidFill>
          <a:ln>
            <a:solidFill>
              <a:srgbClr val="400239"/>
            </a:solidFill>
          </a:ln>
        </p:spPr>
        <p:txBody>
          <a:bodyPr/>
          <a:lstStyle/>
          <a:p>
            <a:pPr marL="36000" indent="361950" algn="just"/>
            <a:r>
              <a:rPr lang="en-US" sz="1800" dirty="0" err="1">
                <a:solidFill>
                  <a:srgbClr val="400239"/>
                </a:solidFill>
              </a:rPr>
              <a:t>Ayrim</a:t>
            </a:r>
            <a:r>
              <a:rPr lang="en-US" sz="1800" dirty="0">
                <a:solidFill>
                  <a:srgbClr val="400239"/>
                </a:solidFill>
              </a:rPr>
              <a:t> </a:t>
            </a:r>
            <a:r>
              <a:rPr lang="en-US" sz="1800" dirty="0" err="1">
                <a:solidFill>
                  <a:srgbClr val="400239"/>
                </a:solidFill>
              </a:rPr>
              <a:t>olmoshlar</a:t>
            </a:r>
            <a:r>
              <a:rPr lang="en-US" sz="1800" dirty="0">
                <a:solidFill>
                  <a:srgbClr val="400239"/>
                </a:solidFill>
              </a:rPr>
              <a:t> </a:t>
            </a:r>
            <a:r>
              <a:rPr lang="en-US" sz="1800" dirty="0" err="1">
                <a:solidFill>
                  <a:srgbClr val="400239"/>
                </a:solidFill>
              </a:rPr>
              <a:t>evfimizm</a:t>
            </a:r>
            <a:r>
              <a:rPr lang="en-US" sz="1800" dirty="0">
                <a:solidFill>
                  <a:srgbClr val="400239"/>
                </a:solidFill>
              </a:rPr>
              <a:t> </a:t>
            </a:r>
            <a:r>
              <a:rPr lang="en-US" sz="1800" dirty="0" err="1">
                <a:solidFill>
                  <a:srgbClr val="400239"/>
                </a:solidFill>
              </a:rPr>
              <a:t>sifatida</a:t>
            </a:r>
            <a:r>
              <a:rPr lang="en-US" sz="1800" dirty="0">
                <a:solidFill>
                  <a:srgbClr val="400239"/>
                </a:solidFill>
              </a:rPr>
              <a:t> </a:t>
            </a:r>
            <a:r>
              <a:rPr lang="en-US" sz="1800" dirty="0" err="1">
                <a:solidFill>
                  <a:srgbClr val="400239"/>
                </a:solidFill>
              </a:rPr>
              <a:t>qo‘llanadi</a:t>
            </a:r>
            <a:r>
              <a:rPr lang="en-US" sz="1800" dirty="0">
                <a:solidFill>
                  <a:srgbClr val="400239"/>
                </a:solidFill>
              </a:rPr>
              <a:t>. </a:t>
            </a:r>
            <a:endParaRPr lang="uz-Latn-UZ" sz="1800" dirty="0">
              <a:solidFill>
                <a:srgbClr val="400239"/>
              </a:solidFill>
            </a:endParaRPr>
          </a:p>
          <a:p>
            <a:pPr marL="34925" indent="320675" algn="just"/>
            <a:r>
              <a:rPr lang="uz-Latn-UZ" sz="1800" dirty="0">
                <a:solidFill>
                  <a:srgbClr val="400239"/>
                </a:solidFill>
              </a:rPr>
              <a:t>1.</a:t>
            </a:r>
            <a:r>
              <a:rPr lang="uz-Cyrl-UZ" sz="1800" dirty="0">
                <a:solidFill>
                  <a:srgbClr val="400239"/>
                </a:solidFill>
              </a:rPr>
              <a:t> </a:t>
            </a:r>
            <a:r>
              <a:rPr lang="uz-Latn-UZ" sz="1800" dirty="0">
                <a:solidFill>
                  <a:srgbClr val="400239"/>
                </a:solidFill>
              </a:rPr>
              <a:t>Men, sen kabi kishilik olmoshlari vazifasini gap kesimi tarkibidagi shaxs-son shakli anglatib turgani uchun so‘zlashuvda (ta’kid ma’nosi bo‘lmasa) bu olmoshlarni qo‘llash unchalik o‘rinli emas.</a:t>
            </a:r>
          </a:p>
        </p:txBody>
      </p:sp>
      <p:pic>
        <p:nvPicPr>
          <p:cNvPr id="4" name="Picture 8">
            <a:extLst>
              <a:ext uri="{FF2B5EF4-FFF2-40B4-BE49-F238E27FC236}">
                <a16:creationId xmlns:a16="http://schemas.microsoft.com/office/drawing/2014/main" id="{64A786F4-517D-4F1E-8B0B-5AF418E214B9}"/>
              </a:ext>
            </a:extLst>
          </p:cNvPr>
          <p:cNvPicPr>
            <a:picLocks noChangeAspect="1" noChangeArrowheads="1"/>
          </p:cNvPicPr>
          <p:nvPr/>
        </p:nvPicPr>
        <p:blipFill>
          <a:blip r:embed="rId2"/>
          <a:srcRect/>
          <a:stretch>
            <a:fillRect/>
          </a:stretch>
        </p:blipFill>
        <p:spPr bwMode="auto">
          <a:xfrm>
            <a:off x="4406900" y="1649242"/>
            <a:ext cx="1219199" cy="1524000"/>
          </a:xfrm>
          <a:prstGeom prst="rect">
            <a:avLst/>
          </a:prstGeom>
          <a:noFill/>
          <a:ln w="9525">
            <a:noFill/>
            <a:miter lim="800000"/>
            <a:headEnd/>
            <a:tailEnd/>
          </a:ln>
        </p:spPr>
      </p:pic>
    </p:spTree>
    <p:extLst>
      <p:ext uri="{BB962C8B-B14F-4D97-AF65-F5344CB8AC3E}">
        <p14:creationId xmlns:p14="http://schemas.microsoft.com/office/powerpoint/2010/main" val="2444010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90ABDF-2E79-40B5-95D7-B72EBA13986B}"/>
              </a:ext>
            </a:extLst>
          </p:cNvPr>
          <p:cNvSpPr>
            <a:spLocks noGrp="1"/>
          </p:cNvSpPr>
          <p:nvPr>
            <p:ph type="title"/>
          </p:nvPr>
        </p:nvSpPr>
        <p:spPr>
          <a:xfrm>
            <a:off x="300752" y="22225"/>
            <a:ext cx="5164295" cy="430887"/>
          </a:xfrm>
        </p:spPr>
        <p:txBody>
          <a:bodyPr/>
          <a:lstStyle/>
          <a:p>
            <a:pPr algn="ctr"/>
            <a:r>
              <a:rPr lang="uz-Latn-UZ" sz="2800" b="0" dirty="0"/>
              <a:t>Nazariy matn</a:t>
            </a:r>
            <a:endParaRPr lang="ru-RU" sz="2800" b="0" dirty="0"/>
          </a:p>
        </p:txBody>
      </p:sp>
      <p:sp>
        <p:nvSpPr>
          <p:cNvPr id="3" name="Текст 2">
            <a:extLst>
              <a:ext uri="{FF2B5EF4-FFF2-40B4-BE49-F238E27FC236}">
                <a16:creationId xmlns:a16="http://schemas.microsoft.com/office/drawing/2014/main" id="{705B078D-FC81-48D1-AF4F-79D2D3BBD07B}"/>
              </a:ext>
            </a:extLst>
          </p:cNvPr>
          <p:cNvSpPr>
            <a:spLocks noGrp="1"/>
          </p:cNvSpPr>
          <p:nvPr>
            <p:ph type="body" idx="1"/>
          </p:nvPr>
        </p:nvSpPr>
        <p:spPr>
          <a:xfrm>
            <a:off x="2425700" y="753607"/>
            <a:ext cx="3200400" cy="2164218"/>
          </a:xfrm>
          <a:solidFill>
            <a:schemeClr val="accent2">
              <a:lumMod val="60000"/>
              <a:lumOff val="40000"/>
            </a:schemeClr>
          </a:solidFill>
          <a:ln>
            <a:solidFill>
              <a:srgbClr val="400239"/>
            </a:solidFill>
          </a:ln>
        </p:spPr>
        <p:txBody>
          <a:bodyPr/>
          <a:lstStyle/>
          <a:p>
            <a:pPr marL="34925" indent="320675" algn="ctr"/>
            <a:r>
              <a:rPr lang="uz-Latn-UZ" sz="2000" dirty="0">
                <a:solidFill>
                  <a:srgbClr val="400239"/>
                </a:solidFill>
              </a:rPr>
              <a:t>2.</a:t>
            </a:r>
            <a:r>
              <a:rPr lang="uz-Cyrl-UZ" sz="2000" dirty="0">
                <a:solidFill>
                  <a:srgbClr val="400239"/>
                </a:solidFill>
              </a:rPr>
              <a:t> </a:t>
            </a:r>
            <a:r>
              <a:rPr lang="en-US" sz="2000" dirty="0">
                <a:solidFill>
                  <a:srgbClr val="400239"/>
                </a:solidFill>
              </a:rPr>
              <a:t>Biz </a:t>
            </a:r>
            <a:r>
              <a:rPr lang="en-US" sz="2000" dirty="0" err="1">
                <a:solidFill>
                  <a:srgbClr val="400239"/>
                </a:solidFill>
              </a:rPr>
              <a:t>olmoshining</a:t>
            </a:r>
            <a:r>
              <a:rPr lang="en-US" sz="2000" dirty="0">
                <a:solidFill>
                  <a:srgbClr val="400239"/>
                </a:solidFill>
              </a:rPr>
              <a:t> </a:t>
            </a:r>
            <a:r>
              <a:rPr lang="en-US" sz="2000" dirty="0" err="1">
                <a:solidFill>
                  <a:srgbClr val="400239"/>
                </a:solidFill>
              </a:rPr>
              <a:t>o‘z-o‘zini</a:t>
            </a:r>
            <a:r>
              <a:rPr lang="en-US" sz="2000" dirty="0">
                <a:solidFill>
                  <a:srgbClr val="400239"/>
                </a:solidFill>
              </a:rPr>
              <a:t> </a:t>
            </a:r>
            <a:r>
              <a:rPr lang="en-US" sz="2000" dirty="0" err="1">
                <a:solidFill>
                  <a:srgbClr val="400239"/>
                </a:solidFill>
              </a:rPr>
              <a:t>ta’kidlamaslik</a:t>
            </a:r>
            <a:r>
              <a:rPr lang="en-US" sz="2000" dirty="0">
                <a:solidFill>
                  <a:srgbClr val="400239"/>
                </a:solidFill>
              </a:rPr>
              <a:t>, </a:t>
            </a:r>
            <a:r>
              <a:rPr lang="en-US" sz="2000" dirty="0" err="1">
                <a:solidFill>
                  <a:srgbClr val="400239"/>
                </a:solidFill>
              </a:rPr>
              <a:t>manmanlik</a:t>
            </a:r>
            <a:r>
              <a:rPr lang="en-US" sz="2000" dirty="0">
                <a:solidFill>
                  <a:srgbClr val="400239"/>
                </a:solidFill>
              </a:rPr>
              <a:t> </a:t>
            </a:r>
            <a:r>
              <a:rPr lang="en-US" sz="2000" dirty="0" err="1">
                <a:solidFill>
                  <a:srgbClr val="400239"/>
                </a:solidFill>
              </a:rPr>
              <a:t>kabi</a:t>
            </a:r>
            <a:r>
              <a:rPr lang="en-US" sz="2000" dirty="0">
                <a:solidFill>
                  <a:srgbClr val="400239"/>
                </a:solidFill>
              </a:rPr>
              <a:t> </a:t>
            </a:r>
            <a:r>
              <a:rPr lang="en-US" sz="2000" dirty="0" err="1">
                <a:solidFill>
                  <a:srgbClr val="400239"/>
                </a:solidFill>
              </a:rPr>
              <a:t>uslubiy</a:t>
            </a:r>
            <a:r>
              <a:rPr lang="en-US" sz="2000" dirty="0">
                <a:solidFill>
                  <a:srgbClr val="400239"/>
                </a:solidFill>
              </a:rPr>
              <a:t> </a:t>
            </a:r>
            <a:r>
              <a:rPr lang="en-US" sz="2000" dirty="0" err="1">
                <a:solidFill>
                  <a:srgbClr val="400239"/>
                </a:solidFill>
              </a:rPr>
              <a:t>xususiyatlarini</a:t>
            </a:r>
            <a:r>
              <a:rPr lang="en-US" sz="2000" dirty="0">
                <a:solidFill>
                  <a:srgbClr val="400239"/>
                </a:solidFill>
              </a:rPr>
              <a:t> </a:t>
            </a:r>
            <a:r>
              <a:rPr lang="en-US" sz="2000" dirty="0" err="1">
                <a:solidFill>
                  <a:srgbClr val="400239"/>
                </a:solidFill>
              </a:rPr>
              <a:t>anglab</a:t>
            </a:r>
            <a:r>
              <a:rPr lang="en-US" sz="2000" dirty="0">
                <a:solidFill>
                  <a:srgbClr val="400239"/>
                </a:solidFill>
              </a:rPr>
              <a:t>, </a:t>
            </a:r>
            <a:r>
              <a:rPr lang="en-US" sz="2000" dirty="0" err="1">
                <a:solidFill>
                  <a:srgbClr val="400239"/>
                </a:solidFill>
              </a:rPr>
              <a:t>to‘g‘ri</a:t>
            </a:r>
            <a:r>
              <a:rPr lang="en-US" sz="2000" dirty="0">
                <a:solidFill>
                  <a:srgbClr val="400239"/>
                </a:solidFill>
              </a:rPr>
              <a:t> </a:t>
            </a:r>
            <a:r>
              <a:rPr lang="en-US" sz="2000" dirty="0" err="1">
                <a:solidFill>
                  <a:srgbClr val="400239"/>
                </a:solidFill>
              </a:rPr>
              <a:t>qo‘llash</a:t>
            </a:r>
            <a:r>
              <a:rPr lang="en-US" sz="2000" dirty="0">
                <a:solidFill>
                  <a:srgbClr val="400239"/>
                </a:solidFill>
              </a:rPr>
              <a:t> </a:t>
            </a:r>
            <a:r>
              <a:rPr lang="en-US" sz="2000" dirty="0" err="1">
                <a:solidFill>
                  <a:srgbClr val="400239"/>
                </a:solidFill>
              </a:rPr>
              <a:t>so‘zlovchi</a:t>
            </a:r>
            <a:r>
              <a:rPr lang="en-US" sz="2000" dirty="0">
                <a:solidFill>
                  <a:srgbClr val="400239"/>
                </a:solidFill>
              </a:rPr>
              <a:t> </a:t>
            </a:r>
            <a:r>
              <a:rPr lang="en-US" sz="2000" dirty="0" err="1">
                <a:solidFill>
                  <a:srgbClr val="400239"/>
                </a:solidFill>
              </a:rPr>
              <a:t>madaniyatidan</a:t>
            </a:r>
            <a:r>
              <a:rPr lang="en-US" sz="2000" dirty="0">
                <a:solidFill>
                  <a:srgbClr val="400239"/>
                </a:solidFill>
              </a:rPr>
              <a:t> </a:t>
            </a:r>
            <a:r>
              <a:rPr lang="en-US" sz="2000" dirty="0" err="1">
                <a:solidFill>
                  <a:srgbClr val="400239"/>
                </a:solidFill>
              </a:rPr>
              <a:t>darak</a:t>
            </a:r>
            <a:r>
              <a:rPr lang="en-US" sz="2000" dirty="0">
                <a:solidFill>
                  <a:srgbClr val="400239"/>
                </a:solidFill>
              </a:rPr>
              <a:t> </a:t>
            </a:r>
            <a:r>
              <a:rPr lang="en-US" sz="2000" dirty="0" err="1">
                <a:solidFill>
                  <a:srgbClr val="400239"/>
                </a:solidFill>
              </a:rPr>
              <a:t>beradi</a:t>
            </a:r>
            <a:r>
              <a:rPr lang="en-US" sz="2000" dirty="0">
                <a:solidFill>
                  <a:srgbClr val="400239"/>
                </a:solidFill>
              </a:rPr>
              <a:t>. </a:t>
            </a:r>
            <a:endParaRPr lang="uz-Latn-UZ" sz="2000" dirty="0">
              <a:solidFill>
                <a:srgbClr val="400239"/>
              </a:solidFill>
            </a:endParaRPr>
          </a:p>
        </p:txBody>
      </p:sp>
      <p:pic>
        <p:nvPicPr>
          <p:cNvPr id="4" name="Picture 6">
            <a:extLst>
              <a:ext uri="{FF2B5EF4-FFF2-40B4-BE49-F238E27FC236}">
                <a16:creationId xmlns:a16="http://schemas.microsoft.com/office/drawing/2014/main" id="{18D66FA1-D4D6-4956-9071-7257C09A0598}"/>
              </a:ext>
            </a:extLst>
          </p:cNvPr>
          <p:cNvPicPr>
            <a:picLocks noChangeAspect="1" noChangeArrowheads="1"/>
          </p:cNvPicPr>
          <p:nvPr/>
        </p:nvPicPr>
        <p:blipFill>
          <a:blip r:embed="rId2"/>
          <a:srcRect t="17741" r="45807"/>
          <a:stretch>
            <a:fillRect/>
          </a:stretch>
        </p:blipFill>
        <p:spPr bwMode="auto">
          <a:xfrm>
            <a:off x="368300" y="768524"/>
            <a:ext cx="1733550" cy="2105301"/>
          </a:xfrm>
          <a:prstGeom prst="rect">
            <a:avLst/>
          </a:prstGeom>
          <a:noFill/>
          <a:ln w="9525">
            <a:noFill/>
            <a:miter lim="800000"/>
            <a:headEnd/>
            <a:tailEnd/>
          </a:ln>
        </p:spPr>
      </p:pic>
    </p:spTree>
    <p:extLst>
      <p:ext uri="{BB962C8B-B14F-4D97-AF65-F5344CB8AC3E}">
        <p14:creationId xmlns:p14="http://schemas.microsoft.com/office/powerpoint/2010/main" val="12851955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90ABDF-2E79-40B5-95D7-B72EBA13986B}"/>
              </a:ext>
            </a:extLst>
          </p:cNvPr>
          <p:cNvSpPr>
            <a:spLocks noGrp="1"/>
          </p:cNvSpPr>
          <p:nvPr>
            <p:ph type="title"/>
          </p:nvPr>
        </p:nvSpPr>
        <p:spPr>
          <a:xfrm>
            <a:off x="300752" y="22225"/>
            <a:ext cx="5164295" cy="430887"/>
          </a:xfrm>
        </p:spPr>
        <p:txBody>
          <a:bodyPr/>
          <a:lstStyle/>
          <a:p>
            <a:pPr algn="ctr"/>
            <a:r>
              <a:rPr lang="uz-Latn-UZ" sz="2800" b="0" dirty="0"/>
              <a:t>Nazariy matn</a:t>
            </a:r>
            <a:endParaRPr lang="ru-RU" sz="2800" b="0" dirty="0"/>
          </a:p>
        </p:txBody>
      </p:sp>
      <p:sp>
        <p:nvSpPr>
          <p:cNvPr id="3" name="Текст 2">
            <a:extLst>
              <a:ext uri="{FF2B5EF4-FFF2-40B4-BE49-F238E27FC236}">
                <a16:creationId xmlns:a16="http://schemas.microsoft.com/office/drawing/2014/main" id="{705B078D-FC81-48D1-AF4F-79D2D3BBD07B}"/>
              </a:ext>
            </a:extLst>
          </p:cNvPr>
          <p:cNvSpPr>
            <a:spLocks noGrp="1"/>
          </p:cNvSpPr>
          <p:nvPr>
            <p:ph type="body" idx="1"/>
          </p:nvPr>
        </p:nvSpPr>
        <p:spPr>
          <a:xfrm>
            <a:off x="1816100" y="631825"/>
            <a:ext cx="3810000" cy="2154436"/>
          </a:xfrm>
          <a:solidFill>
            <a:schemeClr val="tx2">
              <a:lumMod val="20000"/>
              <a:lumOff val="80000"/>
            </a:schemeClr>
          </a:solidFill>
          <a:ln>
            <a:solidFill>
              <a:srgbClr val="400239"/>
            </a:solidFill>
          </a:ln>
        </p:spPr>
        <p:txBody>
          <a:bodyPr/>
          <a:lstStyle/>
          <a:p>
            <a:pPr marL="36000" indent="361950" algn="just"/>
            <a:endParaRPr lang="uz-Latn-UZ" sz="2000" dirty="0">
              <a:solidFill>
                <a:srgbClr val="400239"/>
              </a:solidFill>
            </a:endParaRPr>
          </a:p>
          <a:p>
            <a:pPr marL="34925" indent="320675" algn="just"/>
            <a:endParaRPr lang="uz-Latn-UZ" sz="2000" dirty="0">
              <a:solidFill>
                <a:srgbClr val="400239"/>
              </a:solidFill>
            </a:endParaRPr>
          </a:p>
          <a:p>
            <a:pPr marL="34925" indent="320675" algn="just"/>
            <a:r>
              <a:rPr lang="en-US" sz="2000" dirty="0" err="1">
                <a:solidFill>
                  <a:srgbClr val="400239"/>
                </a:solidFill>
              </a:rPr>
              <a:t>Misol</a:t>
            </a:r>
            <a:r>
              <a:rPr lang="en-US" sz="2000" dirty="0">
                <a:solidFill>
                  <a:srgbClr val="400239"/>
                </a:solidFill>
              </a:rPr>
              <a:t>: Bu </a:t>
            </a:r>
            <a:r>
              <a:rPr lang="en-US" sz="2000" dirty="0" err="1">
                <a:solidFill>
                  <a:srgbClr val="400239"/>
                </a:solidFill>
              </a:rPr>
              <a:t>ishni</a:t>
            </a:r>
            <a:r>
              <a:rPr lang="en-US" sz="2000" dirty="0">
                <a:solidFill>
                  <a:srgbClr val="400239"/>
                </a:solidFill>
              </a:rPr>
              <a:t> men </a:t>
            </a:r>
            <a:r>
              <a:rPr lang="en-US" sz="2000" dirty="0" err="1">
                <a:solidFill>
                  <a:srgbClr val="400239"/>
                </a:solidFill>
              </a:rPr>
              <a:t>qildim</a:t>
            </a:r>
            <a:r>
              <a:rPr lang="en-US" sz="2000" dirty="0">
                <a:solidFill>
                  <a:srgbClr val="400239"/>
                </a:solidFill>
              </a:rPr>
              <a:t>.  Bu </a:t>
            </a:r>
            <a:r>
              <a:rPr lang="en-US" sz="2000" dirty="0" err="1">
                <a:solidFill>
                  <a:srgbClr val="400239"/>
                </a:solidFill>
              </a:rPr>
              <a:t>ishni</a:t>
            </a:r>
            <a:r>
              <a:rPr lang="en-US" sz="2000" dirty="0">
                <a:solidFill>
                  <a:srgbClr val="400239"/>
                </a:solidFill>
              </a:rPr>
              <a:t> biz </a:t>
            </a:r>
            <a:r>
              <a:rPr lang="en-US" sz="2000" dirty="0" err="1">
                <a:solidFill>
                  <a:srgbClr val="400239"/>
                </a:solidFill>
              </a:rPr>
              <a:t>qildik</a:t>
            </a:r>
            <a:r>
              <a:rPr lang="en-US" sz="2000" dirty="0">
                <a:solidFill>
                  <a:srgbClr val="400239"/>
                </a:solidFill>
              </a:rPr>
              <a:t>. </a:t>
            </a:r>
            <a:r>
              <a:rPr lang="en-US" sz="2000" dirty="0" err="1">
                <a:solidFill>
                  <a:srgbClr val="400239"/>
                </a:solidFill>
              </a:rPr>
              <a:t>Siz</a:t>
            </a:r>
            <a:r>
              <a:rPr lang="en-US" sz="2000" dirty="0">
                <a:solidFill>
                  <a:srgbClr val="400239"/>
                </a:solidFill>
              </a:rPr>
              <a:t> </a:t>
            </a:r>
            <a:r>
              <a:rPr lang="en-US" sz="2000" dirty="0" err="1">
                <a:solidFill>
                  <a:srgbClr val="400239"/>
                </a:solidFill>
              </a:rPr>
              <a:t>bizni</a:t>
            </a:r>
            <a:r>
              <a:rPr lang="en-US" sz="2000" dirty="0">
                <a:solidFill>
                  <a:srgbClr val="400239"/>
                </a:solidFill>
              </a:rPr>
              <a:t> </a:t>
            </a:r>
            <a:r>
              <a:rPr lang="en-US" sz="2000" dirty="0" err="1">
                <a:solidFill>
                  <a:srgbClr val="400239"/>
                </a:solidFill>
              </a:rPr>
              <a:t>kim</a:t>
            </a:r>
            <a:r>
              <a:rPr lang="en-US" sz="2000" dirty="0">
                <a:solidFill>
                  <a:srgbClr val="400239"/>
                </a:solidFill>
              </a:rPr>
              <a:t> deb </a:t>
            </a:r>
            <a:r>
              <a:rPr lang="en-US" sz="2000" dirty="0" err="1">
                <a:solidFill>
                  <a:srgbClr val="400239"/>
                </a:solidFill>
              </a:rPr>
              <a:t>o‘ylaysiz</a:t>
            </a:r>
            <a:r>
              <a:rPr lang="en-US" sz="2000" dirty="0">
                <a:solidFill>
                  <a:srgbClr val="400239"/>
                </a:solidFill>
              </a:rPr>
              <a:t>?</a:t>
            </a:r>
            <a:endParaRPr lang="uz-Latn-UZ" sz="2000" dirty="0">
              <a:solidFill>
                <a:srgbClr val="400239"/>
              </a:solidFill>
            </a:endParaRPr>
          </a:p>
          <a:p>
            <a:pPr marL="34925" indent="320675" algn="just"/>
            <a:endParaRPr lang="uz-Latn-UZ" sz="2000" dirty="0">
              <a:solidFill>
                <a:srgbClr val="400239"/>
              </a:solidFill>
            </a:endParaRPr>
          </a:p>
          <a:p>
            <a:pPr marL="34925" indent="320675" algn="just"/>
            <a:endParaRPr lang="en-US" sz="2000" dirty="0">
              <a:solidFill>
                <a:srgbClr val="400239"/>
              </a:solidFill>
            </a:endParaRPr>
          </a:p>
        </p:txBody>
      </p:sp>
      <p:pic>
        <p:nvPicPr>
          <p:cNvPr id="4" name="Picture 4" descr="матем3">
            <a:extLst>
              <a:ext uri="{FF2B5EF4-FFF2-40B4-BE49-F238E27FC236}">
                <a16:creationId xmlns:a16="http://schemas.microsoft.com/office/drawing/2014/main" id="{42AF7166-860B-4DE1-B233-F6F87939C47D}"/>
              </a:ext>
            </a:extLst>
          </p:cNvPr>
          <p:cNvPicPr>
            <a:picLocks noChangeAspect="1" noChangeArrowheads="1"/>
          </p:cNvPicPr>
          <p:nvPr/>
        </p:nvPicPr>
        <p:blipFill>
          <a:blip r:embed="rId2"/>
          <a:srcRect/>
          <a:stretch>
            <a:fillRect/>
          </a:stretch>
        </p:blipFill>
        <p:spPr bwMode="auto">
          <a:xfrm>
            <a:off x="215900" y="1029593"/>
            <a:ext cx="1371600" cy="1358900"/>
          </a:xfrm>
          <a:prstGeom prst="rect">
            <a:avLst/>
          </a:prstGeom>
          <a:noFill/>
          <a:ln w="9525">
            <a:noFill/>
            <a:miter lim="800000"/>
            <a:headEnd/>
            <a:tailEnd/>
          </a:ln>
        </p:spPr>
      </p:pic>
    </p:spTree>
    <p:extLst>
      <p:ext uri="{BB962C8B-B14F-4D97-AF65-F5344CB8AC3E}">
        <p14:creationId xmlns:p14="http://schemas.microsoft.com/office/powerpoint/2010/main" val="3973973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69332"/>
          </a:xfrm>
        </p:spPr>
        <p:txBody>
          <a:bodyPr/>
          <a:lstStyle/>
          <a:p>
            <a:pPr algn="ctr"/>
            <a:r>
              <a:rPr lang="uz-Latn-UZ" sz="2400" b="0" dirty="0"/>
              <a:t>Mustaqil bajarish uchun topshiriq</a:t>
            </a:r>
            <a:endParaRPr lang="ru-RU" sz="2400" b="0" dirty="0"/>
          </a:p>
        </p:txBody>
      </p:sp>
      <p:pic>
        <p:nvPicPr>
          <p:cNvPr id="4" name="Рисунок 3">
            <a:extLst>
              <a:ext uri="{FF2B5EF4-FFF2-40B4-BE49-F238E27FC236}">
                <a16:creationId xmlns:a16="http://schemas.microsoft.com/office/drawing/2014/main" id="{2F91553A-F32C-4B91-A27A-ADBA88F2C39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9700" y="906651"/>
            <a:ext cx="1219200" cy="1600200"/>
          </a:xfrm>
          <a:prstGeom prst="rect">
            <a:avLst/>
          </a:prstGeom>
        </p:spPr>
      </p:pic>
      <p:sp>
        <p:nvSpPr>
          <p:cNvPr id="6" name="Текст 5">
            <a:extLst>
              <a:ext uri="{FF2B5EF4-FFF2-40B4-BE49-F238E27FC236}">
                <a16:creationId xmlns:a16="http://schemas.microsoft.com/office/drawing/2014/main" id="{159E89D4-44FB-4FBE-9FD4-A6DBD1397524}"/>
              </a:ext>
            </a:extLst>
          </p:cNvPr>
          <p:cNvSpPr>
            <a:spLocks noGrp="1"/>
          </p:cNvSpPr>
          <p:nvPr>
            <p:ph type="body" idx="1"/>
          </p:nvPr>
        </p:nvSpPr>
        <p:spPr>
          <a:xfrm>
            <a:off x="1739900" y="708025"/>
            <a:ext cx="3124200" cy="2215991"/>
          </a:xfrm>
        </p:spPr>
        <p:style>
          <a:lnRef idx="1">
            <a:schemeClr val="accent1"/>
          </a:lnRef>
          <a:fillRef idx="2">
            <a:schemeClr val="accent1"/>
          </a:fillRef>
          <a:effectRef idx="1">
            <a:schemeClr val="accent1"/>
          </a:effectRef>
          <a:fontRef idx="minor">
            <a:schemeClr val="dk1"/>
          </a:fontRef>
        </p:style>
        <p:txBody>
          <a:bodyPr/>
          <a:lstStyle/>
          <a:p>
            <a:pPr indent="361950" algn="ctr"/>
            <a:r>
              <a:rPr lang="uz-Latn-UZ" sz="1800" dirty="0"/>
              <a:t>Bugungi o‘rganganlaringiz asosida „So‘zni o‘rinli qo‘llash madaniyatlilik belgisi“ mavzusida ilmiy matn tuzing. Matndagi fikrlaringizni misollar asosida asoslashga harakat qiling.</a:t>
            </a:r>
            <a:endParaRPr lang="ru-RU" sz="1800" dirty="0"/>
          </a:p>
        </p:txBody>
      </p:sp>
    </p:spTree>
    <p:extLst>
      <p:ext uri="{BB962C8B-B14F-4D97-AF65-F5344CB8AC3E}">
        <p14:creationId xmlns:p14="http://schemas.microsoft.com/office/powerpoint/2010/main" val="1556058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0" y="0"/>
            <a:ext cx="5765800" cy="1021079"/>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00"/>
          </a:p>
        </p:txBody>
      </p:sp>
      <p:sp>
        <p:nvSpPr>
          <p:cNvPr id="15" name="object 4">
            <a:extLst>
              <a:ext uri="{FF2B5EF4-FFF2-40B4-BE49-F238E27FC236}">
                <a16:creationId xmlns:a16="http://schemas.microsoft.com/office/drawing/2014/main" id="{96789AA7-9596-4F83-89FD-AEC28EE179F1}"/>
              </a:ext>
            </a:extLst>
          </p:cNvPr>
          <p:cNvSpPr txBox="1"/>
          <p:nvPr/>
        </p:nvSpPr>
        <p:spPr>
          <a:xfrm>
            <a:off x="676136" y="1456313"/>
            <a:ext cx="4330960" cy="444990"/>
          </a:xfrm>
          <a:prstGeom prst="rect">
            <a:avLst/>
          </a:prstGeom>
        </p:spPr>
        <p:txBody>
          <a:bodyPr vert="horz" wrap="square" lIns="0" tIns="13966" rIns="0" bIns="0" rtlCol="0">
            <a:spAutoFit/>
          </a:bodyPr>
          <a:lstStyle/>
          <a:p>
            <a:pPr marL="18415">
              <a:spcAft>
                <a:spcPts val="1200"/>
              </a:spcAft>
            </a:pPr>
            <a:r>
              <a:rPr lang="uz-Latn-UZ" sz="2800" b="1" dirty="0">
                <a:solidFill>
                  <a:srgbClr val="2365C7"/>
                </a:solidFill>
                <a:latin typeface="Arial" panose="020B0604020202020204" pitchFamily="34" charset="0"/>
                <a:cs typeface="Arial" panose="020B0604020202020204" pitchFamily="34" charset="0"/>
              </a:rPr>
              <a:t>Mustahkamlash darsi</a:t>
            </a:r>
            <a:endParaRPr lang="en-US" sz="2800" b="1" dirty="0">
              <a:latin typeface="Arial" panose="020B0604020202020204" pitchFamily="34" charset="0"/>
              <a:cs typeface="Arial" panose="020B0604020202020204" pitchFamily="34" charset="0"/>
            </a:endParaRPr>
          </a:p>
        </p:txBody>
      </p:sp>
      <p:sp>
        <p:nvSpPr>
          <p:cNvPr id="16" name="object 5">
            <a:extLst>
              <a:ext uri="{FF2B5EF4-FFF2-40B4-BE49-F238E27FC236}">
                <a16:creationId xmlns:a16="http://schemas.microsoft.com/office/drawing/2014/main" id="{A8BAE388-D6D2-40E9-8208-E39C1E0E7029}"/>
              </a:ext>
            </a:extLst>
          </p:cNvPr>
          <p:cNvSpPr/>
          <p:nvPr/>
        </p:nvSpPr>
        <p:spPr>
          <a:xfrm>
            <a:off x="210325" y="1235737"/>
            <a:ext cx="344044" cy="680720"/>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00"/>
          </a:p>
        </p:txBody>
      </p:sp>
      <p:sp>
        <p:nvSpPr>
          <p:cNvPr id="17" name="object 6">
            <a:extLst>
              <a:ext uri="{FF2B5EF4-FFF2-40B4-BE49-F238E27FC236}">
                <a16:creationId xmlns:a16="http://schemas.microsoft.com/office/drawing/2014/main" id="{ACB4B4C4-B96E-4D3D-A3B1-019ECDA735A1}"/>
              </a:ext>
            </a:extLst>
          </p:cNvPr>
          <p:cNvSpPr/>
          <p:nvPr/>
        </p:nvSpPr>
        <p:spPr>
          <a:xfrm>
            <a:off x="210325" y="2101724"/>
            <a:ext cx="344044" cy="680720"/>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00"/>
          </a:p>
        </p:txBody>
      </p:sp>
      <p:sp>
        <p:nvSpPr>
          <p:cNvPr id="20" name="object 9">
            <a:extLst>
              <a:ext uri="{FF2B5EF4-FFF2-40B4-BE49-F238E27FC236}">
                <a16:creationId xmlns:a16="http://schemas.microsoft.com/office/drawing/2014/main" id="{F294EAD7-CAB8-401C-B12D-6064AA1177E0}"/>
              </a:ext>
            </a:extLst>
          </p:cNvPr>
          <p:cNvSpPr/>
          <p:nvPr/>
        </p:nvSpPr>
        <p:spPr>
          <a:xfrm>
            <a:off x="4437286" y="228105"/>
            <a:ext cx="898093" cy="625125"/>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00"/>
          </a:p>
        </p:txBody>
      </p:sp>
      <p:sp>
        <p:nvSpPr>
          <p:cNvPr id="21" name="object 10">
            <a:extLst>
              <a:ext uri="{FF2B5EF4-FFF2-40B4-BE49-F238E27FC236}">
                <a16:creationId xmlns:a16="http://schemas.microsoft.com/office/drawing/2014/main" id="{27824596-7DE1-4136-95E4-49A51856B6D3}"/>
              </a:ext>
            </a:extLst>
          </p:cNvPr>
          <p:cNvSpPr/>
          <p:nvPr/>
        </p:nvSpPr>
        <p:spPr>
          <a:xfrm>
            <a:off x="4437287" y="228104"/>
            <a:ext cx="898093" cy="603885"/>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00"/>
          </a:p>
        </p:txBody>
      </p:sp>
      <p:sp>
        <p:nvSpPr>
          <p:cNvPr id="22" name="object 12">
            <a:extLst>
              <a:ext uri="{FF2B5EF4-FFF2-40B4-BE49-F238E27FC236}">
                <a16:creationId xmlns:a16="http://schemas.microsoft.com/office/drawing/2014/main" id="{CAFE6579-511C-4CCB-9A5C-300ACC2F553A}"/>
              </a:ext>
            </a:extLst>
          </p:cNvPr>
          <p:cNvSpPr txBox="1"/>
          <p:nvPr/>
        </p:nvSpPr>
        <p:spPr>
          <a:xfrm>
            <a:off x="4448831" y="319534"/>
            <a:ext cx="898093" cy="323803"/>
          </a:xfrm>
          <a:prstGeom prst="rect">
            <a:avLst/>
          </a:prstGeom>
        </p:spPr>
        <p:txBody>
          <a:bodyPr vert="horz" wrap="square" lIns="0" tIns="15871" rIns="0" bIns="0" rtlCol="0">
            <a:spAutoFit/>
          </a:bodyPr>
          <a:lstStyle/>
          <a:p>
            <a:pPr>
              <a:spcBef>
                <a:spcPts val="125"/>
              </a:spcBef>
            </a:pPr>
            <a:r>
              <a:rPr lang="ru-RU" sz="2000" b="1" spc="10" dirty="0">
                <a:solidFill>
                  <a:srgbClr val="FEFEFE"/>
                </a:solidFill>
                <a:latin typeface="Arial"/>
                <a:cs typeface="Arial"/>
              </a:rPr>
              <a:t>11-</a:t>
            </a:r>
            <a:r>
              <a:rPr lang="en-US" sz="2000" b="1" spc="-5" dirty="0" err="1">
                <a:solidFill>
                  <a:srgbClr val="FEFEFE"/>
                </a:solidFill>
                <a:latin typeface="Arial"/>
                <a:cs typeface="Arial"/>
              </a:rPr>
              <a:t>sinf</a:t>
            </a:r>
            <a:endParaRPr lang="en-US" sz="2000" b="1" dirty="0">
              <a:latin typeface="Arial"/>
              <a:cs typeface="Arial"/>
            </a:endParaRPr>
          </a:p>
        </p:txBody>
      </p:sp>
      <p:sp>
        <p:nvSpPr>
          <p:cNvPr id="40" name="object 12">
            <a:extLst>
              <a:ext uri="{FF2B5EF4-FFF2-40B4-BE49-F238E27FC236}">
                <a16:creationId xmlns:a16="http://schemas.microsoft.com/office/drawing/2014/main" id="{CBB755C7-D145-4CBF-A0CA-DCC15AF34619}"/>
              </a:ext>
            </a:extLst>
          </p:cNvPr>
          <p:cNvSpPr/>
          <p:nvPr/>
        </p:nvSpPr>
        <p:spPr>
          <a:xfrm>
            <a:off x="348287" y="290810"/>
            <a:ext cx="325478" cy="464866"/>
          </a:xfrm>
          <a:custGeom>
            <a:avLst/>
            <a:gdLst/>
            <a:ahLst/>
            <a:cxnLst/>
            <a:rect l="l" t="t" r="r" b="b"/>
            <a:pathLst>
              <a:path w="325120" h="464184">
                <a:moveTo>
                  <a:pt x="301975" y="0"/>
                </a:moveTo>
                <a:lnTo>
                  <a:pt x="22673" y="0"/>
                </a:lnTo>
                <a:lnTo>
                  <a:pt x="13828" y="1961"/>
                </a:lnTo>
                <a:lnTo>
                  <a:pt x="6623" y="6956"/>
                </a:lnTo>
                <a:lnTo>
                  <a:pt x="1775" y="14269"/>
                </a:lnTo>
                <a:lnTo>
                  <a:pt x="0" y="23183"/>
                </a:lnTo>
                <a:lnTo>
                  <a:pt x="0" y="440585"/>
                </a:lnTo>
                <a:lnTo>
                  <a:pt x="1822" y="449613"/>
                </a:lnTo>
                <a:lnTo>
                  <a:pt x="6791" y="456985"/>
                </a:lnTo>
                <a:lnTo>
                  <a:pt x="14162" y="461954"/>
                </a:lnTo>
                <a:lnTo>
                  <a:pt x="23187" y="463777"/>
                </a:lnTo>
                <a:lnTo>
                  <a:pt x="301457" y="463777"/>
                </a:lnTo>
                <a:lnTo>
                  <a:pt x="310484" y="461954"/>
                </a:lnTo>
                <a:lnTo>
                  <a:pt x="317856" y="456985"/>
                </a:lnTo>
                <a:lnTo>
                  <a:pt x="322826" y="449613"/>
                </a:lnTo>
                <a:lnTo>
                  <a:pt x="323087" y="448318"/>
                </a:lnTo>
                <a:lnTo>
                  <a:pt x="18921" y="448318"/>
                </a:lnTo>
                <a:lnTo>
                  <a:pt x="15458" y="444855"/>
                </a:lnTo>
                <a:lnTo>
                  <a:pt x="15458" y="18914"/>
                </a:lnTo>
                <a:lnTo>
                  <a:pt x="18921" y="15454"/>
                </a:lnTo>
                <a:lnTo>
                  <a:pt x="323109" y="15454"/>
                </a:lnTo>
                <a:lnTo>
                  <a:pt x="322873" y="14269"/>
                </a:lnTo>
                <a:lnTo>
                  <a:pt x="318025" y="6956"/>
                </a:lnTo>
                <a:lnTo>
                  <a:pt x="310820" y="1961"/>
                </a:lnTo>
                <a:lnTo>
                  <a:pt x="301975" y="0"/>
                </a:lnTo>
                <a:close/>
              </a:path>
              <a:path w="325120" h="464184">
                <a:moveTo>
                  <a:pt x="321185" y="247345"/>
                </a:moveTo>
                <a:lnTo>
                  <a:pt x="312649" y="247345"/>
                </a:lnTo>
                <a:lnTo>
                  <a:pt x="309190" y="250804"/>
                </a:lnTo>
                <a:lnTo>
                  <a:pt x="309190" y="444855"/>
                </a:lnTo>
                <a:lnTo>
                  <a:pt x="305727" y="448318"/>
                </a:lnTo>
                <a:lnTo>
                  <a:pt x="323087" y="448318"/>
                </a:lnTo>
                <a:lnTo>
                  <a:pt x="324648" y="440585"/>
                </a:lnTo>
                <a:lnTo>
                  <a:pt x="324648" y="250804"/>
                </a:lnTo>
                <a:lnTo>
                  <a:pt x="321185" y="247345"/>
                </a:lnTo>
                <a:close/>
              </a:path>
              <a:path w="325120" h="464184">
                <a:moveTo>
                  <a:pt x="323109" y="15454"/>
                </a:moveTo>
                <a:lnTo>
                  <a:pt x="305727" y="15454"/>
                </a:lnTo>
                <a:lnTo>
                  <a:pt x="309190" y="18914"/>
                </a:lnTo>
                <a:lnTo>
                  <a:pt x="309190" y="73832"/>
                </a:lnTo>
                <a:lnTo>
                  <a:pt x="312649" y="77292"/>
                </a:lnTo>
                <a:lnTo>
                  <a:pt x="321185" y="77292"/>
                </a:lnTo>
                <a:lnTo>
                  <a:pt x="324648" y="73832"/>
                </a:lnTo>
                <a:lnTo>
                  <a:pt x="324648" y="23183"/>
                </a:lnTo>
                <a:lnTo>
                  <a:pt x="323109" y="15454"/>
                </a:lnTo>
                <a:close/>
              </a:path>
            </a:pathLst>
          </a:custGeom>
          <a:solidFill>
            <a:srgbClr val="00AEEF"/>
          </a:solidFill>
        </p:spPr>
        <p:txBody>
          <a:bodyPr wrap="square" lIns="0" tIns="0" rIns="0" bIns="0" rtlCol="0"/>
          <a:lstStyle/>
          <a:p>
            <a:pPr defTabSz="915497"/>
            <a:endParaRPr>
              <a:solidFill>
                <a:prstClr val="black"/>
              </a:solidFill>
              <a:latin typeface="Calibri"/>
            </a:endParaRPr>
          </a:p>
        </p:txBody>
      </p:sp>
      <p:sp>
        <p:nvSpPr>
          <p:cNvPr id="41" name="object 13">
            <a:extLst>
              <a:ext uri="{FF2B5EF4-FFF2-40B4-BE49-F238E27FC236}">
                <a16:creationId xmlns:a16="http://schemas.microsoft.com/office/drawing/2014/main" id="{A320EC73-1DA7-41B7-A48C-0FE802E7001D}"/>
              </a:ext>
            </a:extLst>
          </p:cNvPr>
          <p:cNvSpPr/>
          <p:nvPr/>
        </p:nvSpPr>
        <p:spPr>
          <a:xfrm>
            <a:off x="348287" y="290810"/>
            <a:ext cx="325478" cy="464866"/>
          </a:xfrm>
          <a:custGeom>
            <a:avLst/>
            <a:gdLst/>
            <a:ahLst/>
            <a:cxnLst/>
            <a:rect l="l" t="t" r="r" b="b"/>
            <a:pathLst>
              <a:path w="325120" h="464184">
                <a:moveTo>
                  <a:pt x="23187" y="463777"/>
                </a:moveTo>
                <a:lnTo>
                  <a:pt x="301457" y="463777"/>
                </a:lnTo>
                <a:lnTo>
                  <a:pt x="310484" y="461954"/>
                </a:lnTo>
                <a:lnTo>
                  <a:pt x="317856" y="456985"/>
                </a:lnTo>
                <a:lnTo>
                  <a:pt x="322826" y="449613"/>
                </a:lnTo>
                <a:lnTo>
                  <a:pt x="324648" y="440585"/>
                </a:lnTo>
                <a:lnTo>
                  <a:pt x="324648" y="255074"/>
                </a:lnTo>
                <a:lnTo>
                  <a:pt x="324648" y="250804"/>
                </a:lnTo>
                <a:lnTo>
                  <a:pt x="321185" y="247345"/>
                </a:lnTo>
                <a:lnTo>
                  <a:pt x="316919" y="247345"/>
                </a:lnTo>
                <a:lnTo>
                  <a:pt x="312649" y="247345"/>
                </a:lnTo>
                <a:lnTo>
                  <a:pt x="309190" y="250804"/>
                </a:lnTo>
                <a:lnTo>
                  <a:pt x="309190" y="255074"/>
                </a:lnTo>
                <a:lnTo>
                  <a:pt x="309190" y="440585"/>
                </a:lnTo>
                <a:lnTo>
                  <a:pt x="309190" y="444855"/>
                </a:lnTo>
                <a:lnTo>
                  <a:pt x="305727" y="448318"/>
                </a:lnTo>
                <a:lnTo>
                  <a:pt x="301457" y="448318"/>
                </a:lnTo>
                <a:lnTo>
                  <a:pt x="23187" y="448318"/>
                </a:lnTo>
                <a:lnTo>
                  <a:pt x="18921" y="448318"/>
                </a:lnTo>
                <a:lnTo>
                  <a:pt x="15458" y="444855"/>
                </a:lnTo>
                <a:lnTo>
                  <a:pt x="15458" y="440585"/>
                </a:lnTo>
                <a:lnTo>
                  <a:pt x="15458" y="23183"/>
                </a:lnTo>
                <a:lnTo>
                  <a:pt x="15458" y="18914"/>
                </a:lnTo>
                <a:lnTo>
                  <a:pt x="18921" y="15454"/>
                </a:lnTo>
                <a:lnTo>
                  <a:pt x="23187" y="15454"/>
                </a:lnTo>
                <a:lnTo>
                  <a:pt x="301457" y="15454"/>
                </a:lnTo>
                <a:lnTo>
                  <a:pt x="305727" y="15454"/>
                </a:lnTo>
                <a:lnTo>
                  <a:pt x="309190" y="18914"/>
                </a:lnTo>
                <a:lnTo>
                  <a:pt x="309190" y="23183"/>
                </a:lnTo>
                <a:lnTo>
                  <a:pt x="309190" y="69562"/>
                </a:lnTo>
                <a:lnTo>
                  <a:pt x="309190" y="73832"/>
                </a:lnTo>
                <a:lnTo>
                  <a:pt x="312649" y="77292"/>
                </a:lnTo>
                <a:lnTo>
                  <a:pt x="316919" y="77292"/>
                </a:lnTo>
                <a:lnTo>
                  <a:pt x="321185" y="77292"/>
                </a:lnTo>
                <a:lnTo>
                  <a:pt x="324648" y="73832"/>
                </a:lnTo>
                <a:lnTo>
                  <a:pt x="324648" y="69562"/>
                </a:lnTo>
                <a:lnTo>
                  <a:pt x="324648" y="23183"/>
                </a:lnTo>
                <a:lnTo>
                  <a:pt x="322873" y="14269"/>
                </a:lnTo>
                <a:lnTo>
                  <a:pt x="318025" y="6956"/>
                </a:lnTo>
                <a:lnTo>
                  <a:pt x="310820" y="1961"/>
                </a:lnTo>
                <a:lnTo>
                  <a:pt x="301975" y="0"/>
                </a:lnTo>
                <a:lnTo>
                  <a:pt x="22673" y="0"/>
                </a:lnTo>
                <a:lnTo>
                  <a:pt x="13828" y="1961"/>
                </a:lnTo>
                <a:lnTo>
                  <a:pt x="6623" y="6956"/>
                </a:lnTo>
                <a:lnTo>
                  <a:pt x="1775" y="14269"/>
                </a:lnTo>
                <a:lnTo>
                  <a:pt x="0" y="23183"/>
                </a:lnTo>
                <a:lnTo>
                  <a:pt x="0" y="440585"/>
                </a:lnTo>
                <a:lnTo>
                  <a:pt x="1822" y="449613"/>
                </a:lnTo>
                <a:lnTo>
                  <a:pt x="6791" y="456985"/>
                </a:lnTo>
                <a:lnTo>
                  <a:pt x="14162" y="461954"/>
                </a:lnTo>
                <a:lnTo>
                  <a:pt x="23187" y="463777"/>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2" name="object 14">
            <a:extLst>
              <a:ext uri="{FF2B5EF4-FFF2-40B4-BE49-F238E27FC236}">
                <a16:creationId xmlns:a16="http://schemas.microsoft.com/office/drawing/2014/main" id="{6F5E0EA3-D2C1-4987-9881-745CA41B84A5}"/>
              </a:ext>
            </a:extLst>
          </p:cNvPr>
          <p:cNvSpPr/>
          <p:nvPr/>
        </p:nvSpPr>
        <p:spPr>
          <a:xfrm>
            <a:off x="394317" y="305768"/>
            <a:ext cx="418926" cy="419080"/>
          </a:xfrm>
          <a:custGeom>
            <a:avLst/>
            <a:gdLst/>
            <a:ahLst/>
            <a:cxnLst/>
            <a:rect l="l" t="t" r="r" b="b"/>
            <a:pathLst>
              <a:path w="418465" h="418465">
                <a:moveTo>
                  <a:pt x="406805" y="11192"/>
                </a:moveTo>
                <a:lnTo>
                  <a:pt x="352473" y="11192"/>
                </a:lnTo>
                <a:lnTo>
                  <a:pt x="35384" y="328280"/>
                </a:lnTo>
                <a:lnTo>
                  <a:pt x="34678" y="329086"/>
                </a:lnTo>
                <a:lnTo>
                  <a:pt x="34182" y="329825"/>
                </a:lnTo>
                <a:lnTo>
                  <a:pt x="33761" y="330761"/>
                </a:lnTo>
                <a:lnTo>
                  <a:pt x="0" y="409531"/>
                </a:lnTo>
                <a:lnTo>
                  <a:pt x="245" y="412274"/>
                </a:lnTo>
                <a:lnTo>
                  <a:pt x="3107" y="416613"/>
                </a:lnTo>
                <a:lnTo>
                  <a:pt x="5529" y="417920"/>
                </a:lnTo>
                <a:lnTo>
                  <a:pt x="9195" y="417920"/>
                </a:lnTo>
                <a:lnTo>
                  <a:pt x="10213" y="417711"/>
                </a:lnTo>
                <a:lnTo>
                  <a:pt x="61990" y="395507"/>
                </a:lnTo>
                <a:lnTo>
                  <a:pt x="22816" y="395507"/>
                </a:lnTo>
                <a:lnTo>
                  <a:pt x="43498" y="347241"/>
                </a:lnTo>
                <a:lnTo>
                  <a:pt x="65430" y="347241"/>
                </a:lnTo>
                <a:lnTo>
                  <a:pt x="51854" y="333665"/>
                </a:lnTo>
                <a:lnTo>
                  <a:pt x="307051" y="78479"/>
                </a:lnTo>
                <a:lnTo>
                  <a:pt x="328910" y="78479"/>
                </a:lnTo>
                <a:lnTo>
                  <a:pt x="317981" y="67549"/>
                </a:lnTo>
                <a:lnTo>
                  <a:pt x="330602" y="54918"/>
                </a:lnTo>
                <a:lnTo>
                  <a:pt x="352438" y="54918"/>
                </a:lnTo>
                <a:lnTo>
                  <a:pt x="341532" y="43988"/>
                </a:lnTo>
                <a:lnTo>
                  <a:pt x="369260" y="16300"/>
                </a:lnTo>
                <a:lnTo>
                  <a:pt x="377798" y="14014"/>
                </a:lnTo>
                <a:lnTo>
                  <a:pt x="408786" y="14014"/>
                </a:lnTo>
                <a:lnTo>
                  <a:pt x="406994" y="11318"/>
                </a:lnTo>
                <a:lnTo>
                  <a:pt x="406805" y="11192"/>
                </a:lnTo>
                <a:close/>
              </a:path>
              <a:path w="418465" h="418465">
                <a:moveTo>
                  <a:pt x="65430" y="347241"/>
                </a:moveTo>
                <a:lnTo>
                  <a:pt x="43498" y="347241"/>
                </a:lnTo>
                <a:lnTo>
                  <a:pt x="71078" y="374821"/>
                </a:lnTo>
                <a:lnTo>
                  <a:pt x="22816" y="395507"/>
                </a:lnTo>
                <a:lnTo>
                  <a:pt x="61990" y="395507"/>
                </a:lnTo>
                <a:lnTo>
                  <a:pt x="88492" y="384141"/>
                </a:lnTo>
                <a:lnTo>
                  <a:pt x="89226" y="383641"/>
                </a:lnTo>
                <a:lnTo>
                  <a:pt x="89932" y="382960"/>
                </a:lnTo>
                <a:lnTo>
                  <a:pt x="106502" y="366465"/>
                </a:lnTo>
                <a:lnTo>
                  <a:pt x="84654" y="366465"/>
                </a:lnTo>
                <a:lnTo>
                  <a:pt x="65430" y="347241"/>
                </a:lnTo>
                <a:close/>
              </a:path>
              <a:path w="418465" h="418465">
                <a:moveTo>
                  <a:pt x="328910" y="78479"/>
                </a:moveTo>
                <a:lnTo>
                  <a:pt x="307051" y="78479"/>
                </a:lnTo>
                <a:lnTo>
                  <a:pt x="339840" y="111268"/>
                </a:lnTo>
                <a:lnTo>
                  <a:pt x="84654" y="366465"/>
                </a:lnTo>
                <a:lnTo>
                  <a:pt x="106502" y="366465"/>
                </a:lnTo>
                <a:lnTo>
                  <a:pt x="372632" y="100338"/>
                </a:lnTo>
                <a:lnTo>
                  <a:pt x="350770" y="100338"/>
                </a:lnTo>
                <a:lnTo>
                  <a:pt x="328910" y="78479"/>
                </a:lnTo>
                <a:close/>
              </a:path>
              <a:path w="418465" h="418465">
                <a:moveTo>
                  <a:pt x="352438" y="54918"/>
                </a:moveTo>
                <a:lnTo>
                  <a:pt x="330602" y="54918"/>
                </a:lnTo>
                <a:lnTo>
                  <a:pt x="363402" y="87713"/>
                </a:lnTo>
                <a:lnTo>
                  <a:pt x="350770" y="100338"/>
                </a:lnTo>
                <a:lnTo>
                  <a:pt x="372632" y="100338"/>
                </a:lnTo>
                <a:lnTo>
                  <a:pt x="396154" y="76817"/>
                </a:lnTo>
                <a:lnTo>
                  <a:pt x="374291" y="76817"/>
                </a:lnTo>
                <a:lnTo>
                  <a:pt x="352438" y="54918"/>
                </a:lnTo>
                <a:close/>
              </a:path>
              <a:path w="418465" h="418465">
                <a:moveTo>
                  <a:pt x="408786" y="14014"/>
                </a:moveTo>
                <a:lnTo>
                  <a:pt x="377798" y="14014"/>
                </a:lnTo>
                <a:lnTo>
                  <a:pt x="393804" y="18301"/>
                </a:lnTo>
                <a:lnTo>
                  <a:pt x="400057" y="24551"/>
                </a:lnTo>
                <a:lnTo>
                  <a:pt x="404345" y="40561"/>
                </a:lnTo>
                <a:lnTo>
                  <a:pt x="402059" y="49100"/>
                </a:lnTo>
                <a:lnTo>
                  <a:pt x="396198" y="54957"/>
                </a:lnTo>
                <a:lnTo>
                  <a:pt x="374291" y="76817"/>
                </a:lnTo>
                <a:lnTo>
                  <a:pt x="396154" y="76817"/>
                </a:lnTo>
                <a:lnTo>
                  <a:pt x="407113" y="65858"/>
                </a:lnTo>
                <a:lnTo>
                  <a:pt x="415530" y="53076"/>
                </a:lnTo>
                <a:lnTo>
                  <a:pt x="418313" y="38563"/>
                </a:lnTo>
                <a:lnTo>
                  <a:pt x="415466" y="24063"/>
                </a:lnTo>
                <a:lnTo>
                  <a:pt x="408786" y="14014"/>
                </a:lnTo>
                <a:close/>
              </a:path>
              <a:path w="418465" h="418465">
                <a:moveTo>
                  <a:pt x="396158" y="54950"/>
                </a:moveTo>
                <a:close/>
              </a:path>
              <a:path w="418465" h="418465">
                <a:moveTo>
                  <a:pt x="379748" y="0"/>
                </a:moveTo>
                <a:lnTo>
                  <a:pt x="365235" y="2783"/>
                </a:lnTo>
                <a:lnTo>
                  <a:pt x="352454" y="11199"/>
                </a:lnTo>
                <a:lnTo>
                  <a:pt x="406805" y="11192"/>
                </a:lnTo>
                <a:lnTo>
                  <a:pt x="394249" y="2846"/>
                </a:lnTo>
                <a:lnTo>
                  <a:pt x="379748" y="0"/>
                </a:lnTo>
                <a:close/>
              </a:path>
            </a:pathLst>
          </a:custGeom>
          <a:solidFill>
            <a:srgbClr val="00AEEF"/>
          </a:solidFill>
        </p:spPr>
        <p:txBody>
          <a:bodyPr wrap="square" lIns="0" tIns="0" rIns="0" bIns="0" rtlCol="0"/>
          <a:lstStyle/>
          <a:p>
            <a:pPr defTabSz="915497"/>
            <a:endParaRPr>
              <a:solidFill>
                <a:prstClr val="black"/>
              </a:solidFill>
              <a:latin typeface="Calibri"/>
            </a:endParaRPr>
          </a:p>
        </p:txBody>
      </p:sp>
      <p:sp>
        <p:nvSpPr>
          <p:cNvPr id="43" name="object 15">
            <a:extLst>
              <a:ext uri="{FF2B5EF4-FFF2-40B4-BE49-F238E27FC236}">
                <a16:creationId xmlns:a16="http://schemas.microsoft.com/office/drawing/2014/main" id="{0ABB8709-86F6-46CA-8C30-4777699EAB4C}"/>
              </a:ext>
            </a:extLst>
          </p:cNvPr>
          <p:cNvSpPr/>
          <p:nvPr/>
        </p:nvSpPr>
        <p:spPr>
          <a:xfrm>
            <a:off x="734852" y="318430"/>
            <a:ext cx="65628" cy="65641"/>
          </a:xfrm>
          <a:prstGeom prst="rect">
            <a:avLst/>
          </a:prstGeom>
          <a:blipFill>
            <a:blip r:embed="rId2" cstate="print"/>
            <a:stretch>
              <a:fillRect/>
            </a:stretch>
          </a:blipFill>
        </p:spPr>
        <p:txBody>
          <a:bodyPr wrap="square" lIns="0" tIns="0" rIns="0" bIns="0" rtlCol="0"/>
          <a:lstStyle/>
          <a:p>
            <a:pPr defTabSz="915497"/>
            <a:endParaRPr>
              <a:solidFill>
                <a:prstClr val="black"/>
              </a:solidFill>
              <a:latin typeface="Calibri"/>
            </a:endParaRPr>
          </a:p>
        </p:txBody>
      </p:sp>
      <p:sp>
        <p:nvSpPr>
          <p:cNvPr id="44" name="object 16">
            <a:extLst>
              <a:ext uri="{FF2B5EF4-FFF2-40B4-BE49-F238E27FC236}">
                <a16:creationId xmlns:a16="http://schemas.microsoft.com/office/drawing/2014/main" id="{06354F10-528C-411E-AECE-792AA79C15FD}"/>
              </a:ext>
            </a:extLst>
          </p:cNvPr>
          <p:cNvSpPr/>
          <p:nvPr/>
        </p:nvSpPr>
        <p:spPr>
          <a:xfrm>
            <a:off x="417159" y="653520"/>
            <a:ext cx="48313" cy="48331"/>
          </a:xfrm>
          <a:custGeom>
            <a:avLst/>
            <a:gdLst/>
            <a:ahLst/>
            <a:cxnLst/>
            <a:rect l="l" t="t" r="r" b="b"/>
            <a:pathLst>
              <a:path w="48259" h="48259">
                <a:moveTo>
                  <a:pt x="0" y="48265"/>
                </a:moveTo>
                <a:lnTo>
                  <a:pt x="20681" y="0"/>
                </a:lnTo>
                <a:lnTo>
                  <a:pt x="48261" y="27579"/>
                </a:lnTo>
                <a:lnTo>
                  <a:pt x="0" y="48265"/>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5" name="object 17">
            <a:extLst>
              <a:ext uri="{FF2B5EF4-FFF2-40B4-BE49-F238E27FC236}">
                <a16:creationId xmlns:a16="http://schemas.microsoft.com/office/drawing/2014/main" id="{ABFF23E1-C735-4C78-94D0-05E248A54E8A}"/>
              </a:ext>
            </a:extLst>
          </p:cNvPr>
          <p:cNvSpPr/>
          <p:nvPr/>
        </p:nvSpPr>
        <p:spPr>
          <a:xfrm>
            <a:off x="446227" y="384363"/>
            <a:ext cx="288608" cy="288714"/>
          </a:xfrm>
          <a:custGeom>
            <a:avLst/>
            <a:gdLst/>
            <a:ahLst/>
            <a:cxnLst/>
            <a:rect l="l" t="t" r="r" b="b"/>
            <a:pathLst>
              <a:path w="288290" h="288290">
                <a:moveTo>
                  <a:pt x="255197" y="0"/>
                </a:moveTo>
                <a:lnTo>
                  <a:pt x="287986" y="32788"/>
                </a:lnTo>
                <a:lnTo>
                  <a:pt x="32800" y="287986"/>
                </a:lnTo>
                <a:lnTo>
                  <a:pt x="0" y="255186"/>
                </a:lnTo>
                <a:lnTo>
                  <a:pt x="255197" y="0"/>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6" name="object 18">
            <a:extLst>
              <a:ext uri="{FF2B5EF4-FFF2-40B4-BE49-F238E27FC236}">
                <a16:creationId xmlns:a16="http://schemas.microsoft.com/office/drawing/2014/main" id="{349ECD76-B28B-45A9-AA8C-8C168BF29136}"/>
              </a:ext>
            </a:extLst>
          </p:cNvPr>
          <p:cNvSpPr/>
          <p:nvPr/>
        </p:nvSpPr>
        <p:spPr>
          <a:xfrm>
            <a:off x="712649" y="360768"/>
            <a:ext cx="45770" cy="45787"/>
          </a:xfrm>
          <a:custGeom>
            <a:avLst/>
            <a:gdLst/>
            <a:ahLst/>
            <a:cxnLst/>
            <a:rect l="l" t="t" r="r" b="b"/>
            <a:pathLst>
              <a:path w="45720" h="45720">
                <a:moveTo>
                  <a:pt x="32788" y="45420"/>
                </a:moveTo>
                <a:lnTo>
                  <a:pt x="0" y="12631"/>
                </a:lnTo>
                <a:lnTo>
                  <a:pt x="12621" y="0"/>
                </a:lnTo>
                <a:lnTo>
                  <a:pt x="45421" y="32795"/>
                </a:lnTo>
                <a:lnTo>
                  <a:pt x="32788" y="45420"/>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7" name="object 19">
            <a:extLst>
              <a:ext uri="{FF2B5EF4-FFF2-40B4-BE49-F238E27FC236}">
                <a16:creationId xmlns:a16="http://schemas.microsoft.com/office/drawing/2014/main" id="{895C7C7C-2970-4E77-BAA2-3030D8DC862C}"/>
              </a:ext>
            </a:extLst>
          </p:cNvPr>
          <p:cNvSpPr/>
          <p:nvPr/>
        </p:nvSpPr>
        <p:spPr>
          <a:xfrm>
            <a:off x="394317" y="305768"/>
            <a:ext cx="418926" cy="419080"/>
          </a:xfrm>
          <a:custGeom>
            <a:avLst/>
            <a:gdLst/>
            <a:ahLst/>
            <a:cxnLst/>
            <a:rect l="l" t="t" r="r" b="b"/>
            <a:pathLst>
              <a:path w="418465" h="418465">
                <a:moveTo>
                  <a:pt x="352473" y="11192"/>
                </a:moveTo>
                <a:lnTo>
                  <a:pt x="301579" y="62078"/>
                </a:lnTo>
                <a:lnTo>
                  <a:pt x="35460" y="328208"/>
                </a:lnTo>
                <a:lnTo>
                  <a:pt x="35359" y="328381"/>
                </a:lnTo>
                <a:lnTo>
                  <a:pt x="34678" y="329086"/>
                </a:lnTo>
                <a:lnTo>
                  <a:pt x="34182" y="329825"/>
                </a:lnTo>
                <a:lnTo>
                  <a:pt x="33822" y="330631"/>
                </a:lnTo>
                <a:lnTo>
                  <a:pt x="33761" y="330761"/>
                </a:lnTo>
                <a:lnTo>
                  <a:pt x="1026" y="407145"/>
                </a:lnTo>
                <a:lnTo>
                  <a:pt x="0" y="409531"/>
                </a:lnTo>
                <a:lnTo>
                  <a:pt x="245" y="412274"/>
                </a:lnTo>
                <a:lnTo>
                  <a:pt x="1677" y="414446"/>
                </a:lnTo>
                <a:lnTo>
                  <a:pt x="3107" y="416613"/>
                </a:lnTo>
                <a:lnTo>
                  <a:pt x="5529" y="417920"/>
                </a:lnTo>
                <a:lnTo>
                  <a:pt x="8129" y="417920"/>
                </a:lnTo>
                <a:lnTo>
                  <a:pt x="9177" y="417923"/>
                </a:lnTo>
                <a:lnTo>
                  <a:pt x="10213" y="417711"/>
                </a:lnTo>
                <a:lnTo>
                  <a:pt x="11174" y="417293"/>
                </a:lnTo>
                <a:lnTo>
                  <a:pt x="87552" y="384559"/>
                </a:lnTo>
                <a:lnTo>
                  <a:pt x="87682" y="384497"/>
                </a:lnTo>
                <a:lnTo>
                  <a:pt x="88492" y="384141"/>
                </a:lnTo>
                <a:lnTo>
                  <a:pt x="89226" y="383641"/>
                </a:lnTo>
                <a:lnTo>
                  <a:pt x="89863" y="383029"/>
                </a:lnTo>
                <a:lnTo>
                  <a:pt x="90032" y="382935"/>
                </a:lnTo>
                <a:lnTo>
                  <a:pt x="356227" y="116748"/>
                </a:lnTo>
                <a:lnTo>
                  <a:pt x="407113" y="65858"/>
                </a:lnTo>
                <a:lnTo>
                  <a:pt x="415530" y="53076"/>
                </a:lnTo>
                <a:lnTo>
                  <a:pt x="418313" y="38563"/>
                </a:lnTo>
                <a:lnTo>
                  <a:pt x="415466" y="24063"/>
                </a:lnTo>
                <a:lnTo>
                  <a:pt x="406994" y="11318"/>
                </a:lnTo>
                <a:lnTo>
                  <a:pt x="394249" y="2846"/>
                </a:lnTo>
                <a:lnTo>
                  <a:pt x="379748" y="0"/>
                </a:lnTo>
                <a:lnTo>
                  <a:pt x="365235" y="2783"/>
                </a:lnTo>
                <a:lnTo>
                  <a:pt x="352454" y="11199"/>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8" name="object 20">
            <a:extLst>
              <a:ext uri="{FF2B5EF4-FFF2-40B4-BE49-F238E27FC236}">
                <a16:creationId xmlns:a16="http://schemas.microsoft.com/office/drawing/2014/main" id="{C131B292-257F-4A7B-A11F-1F0B7801BBD2}"/>
              </a:ext>
            </a:extLst>
          </p:cNvPr>
          <p:cNvSpPr/>
          <p:nvPr/>
        </p:nvSpPr>
        <p:spPr>
          <a:xfrm>
            <a:off x="410173" y="368352"/>
            <a:ext cx="201517" cy="0"/>
          </a:xfrm>
          <a:custGeom>
            <a:avLst/>
            <a:gdLst/>
            <a:ahLst/>
            <a:cxnLst/>
            <a:rect l="l" t="t" r="r" b="b"/>
            <a:pathLst>
              <a:path w="201295">
                <a:moveTo>
                  <a:pt x="0" y="0"/>
                </a:moveTo>
                <a:lnTo>
                  <a:pt x="200964" y="0"/>
                </a:lnTo>
              </a:path>
            </a:pathLst>
          </a:custGeom>
          <a:ln w="15457">
            <a:solidFill>
              <a:srgbClr val="00AEEF"/>
            </a:solidFill>
          </a:ln>
        </p:spPr>
        <p:txBody>
          <a:bodyPr wrap="square" lIns="0" tIns="0" rIns="0" bIns="0" rtlCol="0"/>
          <a:lstStyle/>
          <a:p>
            <a:pPr defTabSz="915497"/>
            <a:endParaRPr>
              <a:solidFill>
                <a:prstClr val="black"/>
              </a:solidFill>
              <a:latin typeface="Calibri"/>
            </a:endParaRPr>
          </a:p>
        </p:txBody>
      </p:sp>
      <p:sp>
        <p:nvSpPr>
          <p:cNvPr id="49" name="object 21">
            <a:extLst>
              <a:ext uri="{FF2B5EF4-FFF2-40B4-BE49-F238E27FC236}">
                <a16:creationId xmlns:a16="http://schemas.microsoft.com/office/drawing/2014/main" id="{A3188B50-45BA-4B67-8828-724D3FB814B6}"/>
              </a:ext>
            </a:extLst>
          </p:cNvPr>
          <p:cNvSpPr/>
          <p:nvPr/>
        </p:nvSpPr>
        <p:spPr>
          <a:xfrm>
            <a:off x="410173" y="360612"/>
            <a:ext cx="201517" cy="15898"/>
          </a:xfrm>
          <a:custGeom>
            <a:avLst/>
            <a:gdLst/>
            <a:ahLst/>
            <a:cxnLst/>
            <a:rect l="l" t="t" r="r" b="b"/>
            <a:pathLst>
              <a:path w="201295" h="15875">
                <a:moveTo>
                  <a:pt x="193235" y="0"/>
                </a:moveTo>
                <a:lnTo>
                  <a:pt x="7728" y="0"/>
                </a:lnTo>
                <a:lnTo>
                  <a:pt x="3459" y="0"/>
                </a:lnTo>
                <a:lnTo>
                  <a:pt x="0" y="3459"/>
                </a:lnTo>
                <a:lnTo>
                  <a:pt x="0" y="7728"/>
                </a:lnTo>
                <a:lnTo>
                  <a:pt x="0" y="11998"/>
                </a:lnTo>
                <a:lnTo>
                  <a:pt x="3459" y="15457"/>
                </a:lnTo>
                <a:lnTo>
                  <a:pt x="7728" y="15457"/>
                </a:lnTo>
                <a:lnTo>
                  <a:pt x="193235" y="15457"/>
                </a:lnTo>
                <a:lnTo>
                  <a:pt x="197501" y="15457"/>
                </a:lnTo>
                <a:lnTo>
                  <a:pt x="200964" y="11998"/>
                </a:lnTo>
                <a:lnTo>
                  <a:pt x="200964" y="7728"/>
                </a:lnTo>
                <a:lnTo>
                  <a:pt x="200964" y="3459"/>
                </a:lnTo>
                <a:lnTo>
                  <a:pt x="197501" y="0"/>
                </a:lnTo>
                <a:lnTo>
                  <a:pt x="193235" y="0"/>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50" name="object 22">
            <a:extLst>
              <a:ext uri="{FF2B5EF4-FFF2-40B4-BE49-F238E27FC236}">
                <a16:creationId xmlns:a16="http://schemas.microsoft.com/office/drawing/2014/main" id="{6A6888D2-7ACE-4E45-8E8F-5C2603158F99}"/>
              </a:ext>
            </a:extLst>
          </p:cNvPr>
          <p:cNvSpPr/>
          <p:nvPr/>
        </p:nvSpPr>
        <p:spPr>
          <a:xfrm>
            <a:off x="410173" y="414796"/>
            <a:ext cx="201517" cy="0"/>
          </a:xfrm>
          <a:custGeom>
            <a:avLst/>
            <a:gdLst/>
            <a:ahLst/>
            <a:cxnLst/>
            <a:rect l="l" t="t" r="r" b="b"/>
            <a:pathLst>
              <a:path w="201295">
                <a:moveTo>
                  <a:pt x="0" y="0"/>
                </a:moveTo>
                <a:lnTo>
                  <a:pt x="200964" y="0"/>
                </a:lnTo>
              </a:path>
            </a:pathLst>
          </a:custGeom>
          <a:ln w="15457">
            <a:solidFill>
              <a:srgbClr val="00AEEF"/>
            </a:solidFill>
          </a:ln>
        </p:spPr>
        <p:txBody>
          <a:bodyPr wrap="square" lIns="0" tIns="0" rIns="0" bIns="0" rtlCol="0"/>
          <a:lstStyle/>
          <a:p>
            <a:pPr defTabSz="915497"/>
            <a:endParaRPr>
              <a:solidFill>
                <a:prstClr val="black"/>
              </a:solidFill>
              <a:latin typeface="Calibri"/>
            </a:endParaRPr>
          </a:p>
        </p:txBody>
      </p:sp>
      <p:sp>
        <p:nvSpPr>
          <p:cNvPr id="51" name="object 23">
            <a:extLst>
              <a:ext uri="{FF2B5EF4-FFF2-40B4-BE49-F238E27FC236}">
                <a16:creationId xmlns:a16="http://schemas.microsoft.com/office/drawing/2014/main" id="{02BA5A4F-953F-4F1E-89AF-C36D044FA8D5}"/>
              </a:ext>
            </a:extLst>
          </p:cNvPr>
          <p:cNvSpPr/>
          <p:nvPr/>
        </p:nvSpPr>
        <p:spPr>
          <a:xfrm>
            <a:off x="410173" y="407056"/>
            <a:ext cx="201517" cy="15898"/>
          </a:xfrm>
          <a:custGeom>
            <a:avLst/>
            <a:gdLst/>
            <a:ahLst/>
            <a:cxnLst/>
            <a:rect l="l" t="t" r="r" b="b"/>
            <a:pathLst>
              <a:path w="201295" h="15875">
                <a:moveTo>
                  <a:pt x="200964" y="7728"/>
                </a:moveTo>
                <a:lnTo>
                  <a:pt x="200964" y="3459"/>
                </a:lnTo>
                <a:lnTo>
                  <a:pt x="197501" y="0"/>
                </a:lnTo>
                <a:lnTo>
                  <a:pt x="193235" y="0"/>
                </a:lnTo>
                <a:lnTo>
                  <a:pt x="7728" y="0"/>
                </a:lnTo>
                <a:lnTo>
                  <a:pt x="3459" y="0"/>
                </a:lnTo>
                <a:lnTo>
                  <a:pt x="0" y="3459"/>
                </a:lnTo>
                <a:lnTo>
                  <a:pt x="0" y="7728"/>
                </a:lnTo>
                <a:lnTo>
                  <a:pt x="0" y="11998"/>
                </a:lnTo>
                <a:lnTo>
                  <a:pt x="3459" y="15457"/>
                </a:lnTo>
                <a:lnTo>
                  <a:pt x="7728" y="15457"/>
                </a:lnTo>
                <a:lnTo>
                  <a:pt x="193235" y="15457"/>
                </a:lnTo>
                <a:lnTo>
                  <a:pt x="197501" y="15457"/>
                </a:lnTo>
                <a:lnTo>
                  <a:pt x="200964" y="11998"/>
                </a:lnTo>
                <a:lnTo>
                  <a:pt x="200964" y="7728"/>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52" name="object 24">
            <a:extLst>
              <a:ext uri="{FF2B5EF4-FFF2-40B4-BE49-F238E27FC236}">
                <a16:creationId xmlns:a16="http://schemas.microsoft.com/office/drawing/2014/main" id="{AB643593-D789-40B0-966A-78146405CC2F}"/>
              </a:ext>
            </a:extLst>
          </p:cNvPr>
          <p:cNvSpPr/>
          <p:nvPr/>
        </p:nvSpPr>
        <p:spPr>
          <a:xfrm>
            <a:off x="410173" y="461239"/>
            <a:ext cx="155111" cy="0"/>
          </a:xfrm>
          <a:custGeom>
            <a:avLst/>
            <a:gdLst/>
            <a:ahLst/>
            <a:cxnLst/>
            <a:rect l="l" t="t" r="r" b="b"/>
            <a:pathLst>
              <a:path w="154940">
                <a:moveTo>
                  <a:pt x="0" y="0"/>
                </a:moveTo>
                <a:lnTo>
                  <a:pt x="154587" y="0"/>
                </a:lnTo>
              </a:path>
            </a:pathLst>
          </a:custGeom>
          <a:ln w="15461">
            <a:solidFill>
              <a:srgbClr val="00AEEF"/>
            </a:solidFill>
          </a:ln>
        </p:spPr>
        <p:txBody>
          <a:bodyPr wrap="square" lIns="0" tIns="0" rIns="0" bIns="0" rtlCol="0"/>
          <a:lstStyle/>
          <a:p>
            <a:pPr defTabSz="915497"/>
            <a:endParaRPr>
              <a:solidFill>
                <a:prstClr val="black"/>
              </a:solidFill>
              <a:latin typeface="Calibri"/>
            </a:endParaRPr>
          </a:p>
        </p:txBody>
      </p:sp>
      <p:sp>
        <p:nvSpPr>
          <p:cNvPr id="53" name="object 25">
            <a:extLst>
              <a:ext uri="{FF2B5EF4-FFF2-40B4-BE49-F238E27FC236}">
                <a16:creationId xmlns:a16="http://schemas.microsoft.com/office/drawing/2014/main" id="{8F53C781-98B4-4F4A-BF71-0E4979E2750B}"/>
              </a:ext>
            </a:extLst>
          </p:cNvPr>
          <p:cNvSpPr/>
          <p:nvPr/>
        </p:nvSpPr>
        <p:spPr>
          <a:xfrm>
            <a:off x="410173" y="453497"/>
            <a:ext cx="155111" cy="15898"/>
          </a:xfrm>
          <a:custGeom>
            <a:avLst/>
            <a:gdLst/>
            <a:ahLst/>
            <a:cxnLst/>
            <a:rect l="l" t="t" r="r" b="b"/>
            <a:pathLst>
              <a:path w="154940" h="15875">
                <a:moveTo>
                  <a:pt x="7728" y="0"/>
                </a:moveTo>
                <a:lnTo>
                  <a:pt x="3459" y="0"/>
                </a:lnTo>
                <a:lnTo>
                  <a:pt x="0" y="3463"/>
                </a:lnTo>
                <a:lnTo>
                  <a:pt x="0" y="7732"/>
                </a:lnTo>
                <a:lnTo>
                  <a:pt x="0" y="11998"/>
                </a:lnTo>
                <a:lnTo>
                  <a:pt x="3459" y="15461"/>
                </a:lnTo>
                <a:lnTo>
                  <a:pt x="7728" y="15461"/>
                </a:lnTo>
                <a:lnTo>
                  <a:pt x="146858" y="15461"/>
                </a:lnTo>
                <a:lnTo>
                  <a:pt x="151124" y="15461"/>
                </a:lnTo>
                <a:lnTo>
                  <a:pt x="154587" y="11998"/>
                </a:lnTo>
                <a:lnTo>
                  <a:pt x="154587" y="7732"/>
                </a:lnTo>
                <a:lnTo>
                  <a:pt x="154587" y="3463"/>
                </a:lnTo>
                <a:lnTo>
                  <a:pt x="151124" y="0"/>
                </a:lnTo>
                <a:lnTo>
                  <a:pt x="146858" y="0"/>
                </a:lnTo>
                <a:lnTo>
                  <a:pt x="7728" y="0"/>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26" name="object 3"/>
          <p:cNvSpPr txBox="1">
            <a:spLocks noGrp="1"/>
          </p:cNvSpPr>
          <p:nvPr>
            <p:ph type="title"/>
          </p:nvPr>
        </p:nvSpPr>
        <p:spPr>
          <a:xfrm>
            <a:off x="967816" y="222930"/>
            <a:ext cx="3553385" cy="630300"/>
          </a:xfrm>
          <a:prstGeom prst="rect">
            <a:avLst/>
          </a:prstGeom>
        </p:spPr>
        <p:txBody>
          <a:bodyPr vert="horz" wrap="square" lIns="0" tIns="14604" rIns="0" bIns="0" rtlCol="0">
            <a:spAutoFit/>
          </a:bodyPr>
          <a:lstStyle/>
          <a:p>
            <a:pPr marL="12700" algn="ctr">
              <a:lnSpc>
                <a:spcPct val="100000"/>
              </a:lnSpc>
              <a:spcBef>
                <a:spcPts val="114"/>
              </a:spcBef>
            </a:pPr>
            <a:r>
              <a:rPr lang="uz-Latn-UZ" sz="4000" spc="10" dirty="0">
                <a:latin typeface="Arial Black" pitchFamily="34" charset="0"/>
                <a:cs typeface="Times New Roman" pitchFamily="18" charset="0"/>
              </a:rPr>
              <a:t>ONA TILI</a:t>
            </a:r>
            <a:endParaRPr sz="4000" dirty="0">
              <a:latin typeface="Arial Black" pitchFamily="34" charset="0"/>
              <a:cs typeface="Times New Roman" pitchFamily="18" charset="0"/>
            </a:endParaRPr>
          </a:p>
        </p:txBody>
      </p:sp>
      <p:pic>
        <p:nvPicPr>
          <p:cNvPr id="4" name="Рисунок 3">
            <a:extLst>
              <a:ext uri="{FF2B5EF4-FFF2-40B4-BE49-F238E27FC236}">
                <a16:creationId xmlns:a16="http://schemas.microsoft.com/office/drawing/2014/main" id="{1E688753-AF40-4DF9-B254-59E0CD93E74F}"/>
              </a:ext>
            </a:extLst>
          </p:cNvPr>
          <p:cNvPicPr>
            <a:picLocks noGrp="1" noChangeAspect="1"/>
          </p:cNvPicPr>
          <p:nvPr>
            <p:ph type="pic" sz="quarter" idx="12"/>
          </p:nvPr>
        </p:nvPicPr>
        <p:blipFill>
          <a:blip r:embed="rId3" cstate="print">
            <a:extLst>
              <a:ext uri="{28A0092B-C50C-407E-A947-70E740481C1C}">
                <a14:useLocalDpi xmlns:a14="http://schemas.microsoft.com/office/drawing/2010/main" val="0"/>
              </a:ext>
            </a:extLst>
          </a:blip>
          <a:srcRect l="7344" r="7344"/>
          <a:stretch>
            <a:fillRect/>
          </a:stretch>
        </p:blipFill>
        <p:spPr>
          <a:xfrm>
            <a:off x="4635500" y="2308225"/>
            <a:ext cx="952499" cy="798264"/>
          </a:xfrm>
        </p:spPr>
      </p:pic>
    </p:spTree>
    <p:extLst>
      <p:ext uri="{BB962C8B-B14F-4D97-AF65-F5344CB8AC3E}">
        <p14:creationId xmlns:p14="http://schemas.microsoft.com/office/powerpoint/2010/main" val="2974573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F9A04F-373E-4AEE-A641-D60E674EC9E3}"/>
              </a:ext>
            </a:extLst>
          </p:cNvPr>
          <p:cNvSpPr>
            <a:spLocks noGrp="1"/>
          </p:cNvSpPr>
          <p:nvPr>
            <p:ph type="title"/>
          </p:nvPr>
        </p:nvSpPr>
        <p:spPr>
          <a:xfrm>
            <a:off x="300752" y="48538"/>
            <a:ext cx="5164295" cy="430887"/>
          </a:xfrm>
        </p:spPr>
        <p:txBody>
          <a:bodyPr/>
          <a:lstStyle/>
          <a:p>
            <a:pPr algn="ctr"/>
            <a:r>
              <a:rPr lang="uz-Latn-UZ" sz="2800" b="0" dirty="0"/>
              <a:t>Bilib oling!</a:t>
            </a:r>
            <a:endParaRPr lang="ru-RU" sz="2800" b="0" dirty="0"/>
          </a:p>
        </p:txBody>
      </p:sp>
      <p:sp>
        <p:nvSpPr>
          <p:cNvPr id="7" name="Текст 2">
            <a:extLst>
              <a:ext uri="{FF2B5EF4-FFF2-40B4-BE49-F238E27FC236}">
                <a16:creationId xmlns:a16="http://schemas.microsoft.com/office/drawing/2014/main" id="{0845E94B-F459-42E2-89B0-B1935BF250C0}"/>
              </a:ext>
            </a:extLst>
          </p:cNvPr>
          <p:cNvSpPr>
            <a:spLocks noGrp="1"/>
          </p:cNvSpPr>
          <p:nvPr>
            <p:ph type="body" idx="1"/>
          </p:nvPr>
        </p:nvSpPr>
        <p:spPr>
          <a:xfrm>
            <a:off x="139700" y="631826"/>
            <a:ext cx="4038600" cy="2209800"/>
          </a:xfrm>
          <a:solidFill>
            <a:srgbClr val="FFCCFF">
              <a:alpha val="50000"/>
            </a:srgbClr>
          </a:solidFill>
          <a:ln>
            <a:solidFill>
              <a:srgbClr val="002060"/>
            </a:solidFill>
          </a:ln>
        </p:spPr>
        <p:style>
          <a:lnRef idx="0">
            <a:scrgbClr r="0" g="0" b="0"/>
          </a:lnRef>
          <a:fillRef idx="0">
            <a:scrgbClr r="0" g="0" b="0"/>
          </a:fillRef>
          <a:effectRef idx="0">
            <a:scrgbClr r="0" g="0" b="0"/>
          </a:effectRef>
          <a:fontRef idx="minor">
            <a:schemeClr val="lt1"/>
          </a:fontRef>
        </p:style>
        <p:txBody>
          <a:bodyPr/>
          <a:lstStyle/>
          <a:p>
            <a:pPr marL="71438" indent="288925" algn="just"/>
            <a:r>
              <a:rPr lang="en-US" sz="2000" dirty="0" err="1">
                <a:solidFill>
                  <a:schemeClr val="tx2">
                    <a:lumMod val="50000"/>
                  </a:schemeClr>
                </a:solidFill>
              </a:rPr>
              <a:t>Nutqda</a:t>
            </a:r>
            <a:r>
              <a:rPr lang="en-US" sz="2000" dirty="0">
                <a:solidFill>
                  <a:schemeClr val="tx2">
                    <a:lumMod val="50000"/>
                  </a:schemeClr>
                </a:solidFill>
              </a:rPr>
              <a:t> </a:t>
            </a:r>
            <a:r>
              <a:rPr lang="en-US" sz="2000" dirty="0" err="1">
                <a:solidFill>
                  <a:schemeClr val="tx2">
                    <a:lumMod val="50000"/>
                  </a:schemeClr>
                </a:solidFill>
              </a:rPr>
              <a:t>so‘zla</a:t>
            </a:r>
            <a:r>
              <a:rPr lang="uz-Latn-UZ" sz="2000" dirty="0">
                <a:solidFill>
                  <a:schemeClr val="tx2">
                    <a:lumMod val="50000"/>
                  </a:schemeClr>
                </a:solidFill>
              </a:rPr>
              <a:t>rn</a:t>
            </a:r>
            <a:r>
              <a:rPr lang="en-US" sz="2000" dirty="0" err="1">
                <a:solidFill>
                  <a:schemeClr val="tx2">
                    <a:lumMod val="50000"/>
                  </a:schemeClr>
                </a:solidFill>
              </a:rPr>
              <a:t>i</a:t>
            </a:r>
            <a:r>
              <a:rPr lang="en-US" sz="2000" dirty="0">
                <a:solidFill>
                  <a:schemeClr val="tx2">
                    <a:lumMod val="50000"/>
                  </a:schemeClr>
                </a:solidFill>
              </a:rPr>
              <a:t> </a:t>
            </a:r>
            <a:r>
              <a:rPr lang="en-US" sz="2000" dirty="0" err="1">
                <a:solidFill>
                  <a:schemeClr val="tx2">
                    <a:lumMod val="50000"/>
                  </a:schemeClr>
                </a:solidFill>
              </a:rPr>
              <a:t>noo‘rin</a:t>
            </a:r>
            <a:r>
              <a:rPr lang="en-US" sz="2000" dirty="0">
                <a:solidFill>
                  <a:schemeClr val="tx2">
                    <a:lumMod val="50000"/>
                  </a:schemeClr>
                </a:solidFill>
              </a:rPr>
              <a:t> </a:t>
            </a:r>
            <a:r>
              <a:rPr lang="en-US" sz="2000" dirty="0" err="1">
                <a:solidFill>
                  <a:schemeClr val="tx2">
                    <a:lumMod val="50000"/>
                  </a:schemeClr>
                </a:solidFill>
              </a:rPr>
              <a:t>qo‘llash</a:t>
            </a:r>
            <a:r>
              <a:rPr lang="en-US" sz="2000" dirty="0">
                <a:solidFill>
                  <a:schemeClr val="tx2">
                    <a:lumMod val="50000"/>
                  </a:schemeClr>
                </a:solidFill>
              </a:rPr>
              <a:t> </a:t>
            </a:r>
            <a:r>
              <a:rPr lang="en-US" sz="2000" dirty="0" err="1">
                <a:solidFill>
                  <a:schemeClr val="tx2">
                    <a:lumMod val="50000"/>
                  </a:schemeClr>
                </a:solidFill>
              </a:rPr>
              <a:t>holatlari</a:t>
            </a:r>
            <a:r>
              <a:rPr lang="en-US" sz="2000" dirty="0">
                <a:solidFill>
                  <a:schemeClr val="tx2">
                    <a:lumMod val="50000"/>
                  </a:schemeClr>
                </a:solidFill>
              </a:rPr>
              <a:t> </a:t>
            </a:r>
            <a:r>
              <a:rPr lang="en-US" sz="2000" dirty="0" err="1">
                <a:solidFill>
                  <a:schemeClr val="tx2">
                    <a:lumMod val="50000"/>
                  </a:schemeClr>
                </a:solidFill>
              </a:rPr>
              <a:t>uchraydi</a:t>
            </a:r>
            <a:r>
              <a:rPr lang="en-US" sz="2000" dirty="0">
                <a:solidFill>
                  <a:schemeClr val="tx2">
                    <a:lumMod val="50000"/>
                  </a:schemeClr>
                </a:solidFill>
              </a:rPr>
              <a:t>. </a:t>
            </a:r>
            <a:r>
              <a:rPr lang="en-US" sz="2000" dirty="0" err="1">
                <a:solidFill>
                  <a:schemeClr val="tx2">
                    <a:lumMod val="50000"/>
                  </a:schemeClr>
                </a:solidFill>
              </a:rPr>
              <a:t>So‘zla</a:t>
            </a:r>
            <a:r>
              <a:rPr lang="uz-Latn-UZ" sz="2000" dirty="0">
                <a:solidFill>
                  <a:schemeClr val="tx2">
                    <a:lumMod val="50000"/>
                  </a:schemeClr>
                </a:solidFill>
              </a:rPr>
              <a:t>rn</a:t>
            </a:r>
            <a:r>
              <a:rPr lang="en-US" sz="2000" dirty="0" err="1">
                <a:solidFill>
                  <a:schemeClr val="tx2">
                    <a:lumMod val="50000"/>
                  </a:schemeClr>
                </a:solidFill>
              </a:rPr>
              <a:t>i</a:t>
            </a:r>
            <a:r>
              <a:rPr lang="en-US" sz="2000" dirty="0">
                <a:solidFill>
                  <a:schemeClr val="tx2">
                    <a:lumMod val="50000"/>
                  </a:schemeClr>
                </a:solidFill>
              </a:rPr>
              <a:t> </a:t>
            </a:r>
            <a:r>
              <a:rPr lang="en-US" sz="2000" dirty="0" err="1">
                <a:solidFill>
                  <a:schemeClr val="tx2">
                    <a:lumMod val="50000"/>
                  </a:schemeClr>
                </a:solidFill>
              </a:rPr>
              <a:t>anglash</a:t>
            </a:r>
            <a:r>
              <a:rPr lang="en-US" sz="2000" dirty="0">
                <a:solidFill>
                  <a:schemeClr val="tx2">
                    <a:lumMod val="50000"/>
                  </a:schemeClr>
                </a:solidFill>
              </a:rPr>
              <a:t>, </a:t>
            </a:r>
            <a:r>
              <a:rPr lang="en-US" sz="2000" dirty="0" err="1">
                <a:solidFill>
                  <a:schemeClr val="tx2">
                    <a:lumMod val="50000"/>
                  </a:schemeClr>
                </a:solidFill>
              </a:rPr>
              <a:t>farqlash</a:t>
            </a:r>
            <a:r>
              <a:rPr lang="en-US" sz="2000" dirty="0">
                <a:solidFill>
                  <a:schemeClr val="tx2">
                    <a:lumMod val="50000"/>
                  </a:schemeClr>
                </a:solidFill>
              </a:rPr>
              <a:t>, </a:t>
            </a:r>
            <a:r>
              <a:rPr lang="en-US" sz="2000" dirty="0" err="1">
                <a:solidFill>
                  <a:schemeClr val="tx2">
                    <a:lumMod val="50000"/>
                  </a:schemeClr>
                </a:solidFill>
              </a:rPr>
              <a:t>tanlash</a:t>
            </a:r>
            <a:r>
              <a:rPr lang="en-US" sz="2000" dirty="0">
                <a:solidFill>
                  <a:schemeClr val="tx2">
                    <a:lumMod val="50000"/>
                  </a:schemeClr>
                </a:solidFill>
              </a:rPr>
              <a:t> </a:t>
            </a:r>
            <a:r>
              <a:rPr lang="en-US" sz="2000" dirty="0" err="1">
                <a:solidFill>
                  <a:schemeClr val="tx2">
                    <a:lumMod val="50000"/>
                  </a:schemeClr>
                </a:solidFill>
              </a:rPr>
              <a:t>va</a:t>
            </a:r>
            <a:r>
              <a:rPr lang="en-US" sz="2000" dirty="0">
                <a:solidFill>
                  <a:schemeClr val="tx2">
                    <a:lumMod val="50000"/>
                  </a:schemeClr>
                </a:solidFill>
              </a:rPr>
              <a:t> </a:t>
            </a:r>
            <a:r>
              <a:rPr lang="en-US" sz="2000" dirty="0" err="1">
                <a:solidFill>
                  <a:schemeClr val="tx2">
                    <a:lumMod val="50000"/>
                  </a:schemeClr>
                </a:solidFill>
              </a:rPr>
              <a:t>qo‘llash</a:t>
            </a:r>
            <a:r>
              <a:rPr lang="en-US" sz="2000" dirty="0">
                <a:solidFill>
                  <a:schemeClr val="tx2">
                    <a:lumMod val="50000"/>
                  </a:schemeClr>
                </a:solidFill>
              </a:rPr>
              <a:t> </a:t>
            </a:r>
            <a:r>
              <a:rPr lang="en-US" sz="2000" dirty="0" err="1">
                <a:solidFill>
                  <a:schemeClr val="tx2">
                    <a:lumMod val="50000"/>
                  </a:schemeClr>
                </a:solidFill>
              </a:rPr>
              <a:t>bilim</a:t>
            </a:r>
            <a:r>
              <a:rPr lang="en-US" sz="2000" dirty="0">
                <a:solidFill>
                  <a:schemeClr val="tx2">
                    <a:lumMod val="50000"/>
                  </a:schemeClr>
                </a:solidFill>
              </a:rPr>
              <a:t> </a:t>
            </a:r>
            <a:r>
              <a:rPr lang="en-US" sz="2000" dirty="0" err="1">
                <a:solidFill>
                  <a:schemeClr val="tx2">
                    <a:lumMod val="50000"/>
                  </a:schemeClr>
                </a:solidFill>
              </a:rPr>
              <a:t>va</a:t>
            </a:r>
            <a:r>
              <a:rPr lang="en-US" sz="2000" dirty="0">
                <a:solidFill>
                  <a:schemeClr val="tx2">
                    <a:lumMod val="50000"/>
                  </a:schemeClr>
                </a:solidFill>
              </a:rPr>
              <a:t> </a:t>
            </a:r>
            <a:r>
              <a:rPr lang="en-US" sz="2000" dirty="0" err="1">
                <a:solidFill>
                  <a:schemeClr val="tx2">
                    <a:lumMod val="50000"/>
                  </a:schemeClr>
                </a:solidFill>
              </a:rPr>
              <a:t>farosatni</a:t>
            </a:r>
            <a:r>
              <a:rPr lang="en-US" sz="2000" dirty="0">
                <a:solidFill>
                  <a:schemeClr val="tx2">
                    <a:lumMod val="50000"/>
                  </a:schemeClr>
                </a:solidFill>
              </a:rPr>
              <a:t> talab </a:t>
            </a:r>
            <a:r>
              <a:rPr lang="en-US" sz="2000" dirty="0" err="1">
                <a:solidFill>
                  <a:schemeClr val="tx2">
                    <a:lumMod val="50000"/>
                  </a:schemeClr>
                </a:solidFill>
              </a:rPr>
              <a:t>qiladi</a:t>
            </a:r>
            <a:r>
              <a:rPr lang="en-US" sz="2000" dirty="0">
                <a:solidFill>
                  <a:schemeClr val="tx2">
                    <a:lumMod val="50000"/>
                  </a:schemeClr>
                </a:solidFill>
              </a:rPr>
              <a:t>. </a:t>
            </a:r>
            <a:r>
              <a:rPr lang="en-US" sz="2000" dirty="0" err="1">
                <a:solidFill>
                  <a:schemeClr val="tx2">
                    <a:lumMod val="50000"/>
                  </a:schemeClr>
                </a:solidFill>
              </a:rPr>
              <a:t>O‘rinli</a:t>
            </a:r>
            <a:r>
              <a:rPr lang="en-US" sz="2000" dirty="0">
                <a:solidFill>
                  <a:schemeClr val="tx2">
                    <a:lumMod val="50000"/>
                  </a:schemeClr>
                </a:solidFill>
              </a:rPr>
              <a:t> </a:t>
            </a:r>
            <a:r>
              <a:rPr lang="en-US" sz="2000" dirty="0" err="1">
                <a:solidFill>
                  <a:schemeClr val="tx2">
                    <a:lumMod val="50000"/>
                  </a:schemeClr>
                </a:solidFill>
              </a:rPr>
              <a:t>va</a:t>
            </a:r>
            <a:r>
              <a:rPr lang="en-US" sz="2000" dirty="0">
                <a:solidFill>
                  <a:schemeClr val="tx2">
                    <a:lumMod val="50000"/>
                  </a:schemeClr>
                </a:solidFill>
              </a:rPr>
              <a:t> </a:t>
            </a:r>
            <a:r>
              <a:rPr lang="en-US" sz="2000" dirty="0" err="1">
                <a:solidFill>
                  <a:schemeClr val="tx2">
                    <a:lumMod val="50000"/>
                  </a:schemeClr>
                </a:solidFill>
              </a:rPr>
              <a:t>noo‘rin</a:t>
            </a:r>
            <a:r>
              <a:rPr lang="en-US" sz="2000" dirty="0">
                <a:solidFill>
                  <a:schemeClr val="tx2">
                    <a:lumMod val="50000"/>
                  </a:schemeClr>
                </a:solidFill>
              </a:rPr>
              <a:t> </a:t>
            </a:r>
            <a:r>
              <a:rPr lang="en-US" sz="2000" dirty="0" err="1">
                <a:solidFill>
                  <a:schemeClr val="tx2">
                    <a:lumMod val="50000"/>
                  </a:schemeClr>
                </a:solidFill>
              </a:rPr>
              <a:t>qo‘llashni</a:t>
            </a:r>
            <a:r>
              <a:rPr lang="en-US" sz="2000" dirty="0">
                <a:solidFill>
                  <a:schemeClr val="tx2">
                    <a:lumMod val="50000"/>
                  </a:schemeClr>
                </a:solidFill>
              </a:rPr>
              <a:t> </a:t>
            </a:r>
            <a:r>
              <a:rPr lang="en-US" sz="2000" dirty="0" err="1">
                <a:solidFill>
                  <a:schemeClr val="tx2">
                    <a:lumMod val="50000"/>
                  </a:schemeClr>
                </a:solidFill>
              </a:rPr>
              <a:t>aniqlash</a:t>
            </a:r>
            <a:r>
              <a:rPr lang="en-US" sz="2000" dirty="0">
                <a:solidFill>
                  <a:schemeClr val="tx2">
                    <a:lumMod val="50000"/>
                  </a:schemeClr>
                </a:solidFill>
              </a:rPr>
              <a:t> </a:t>
            </a:r>
            <a:r>
              <a:rPr lang="en-US" sz="2000" dirty="0" err="1">
                <a:solidFill>
                  <a:schemeClr val="tx2">
                    <a:lumMod val="50000"/>
                  </a:schemeClr>
                </a:solidFill>
              </a:rPr>
              <a:t>uchun</a:t>
            </a:r>
            <a:r>
              <a:rPr lang="en-US" sz="2000" dirty="0">
                <a:solidFill>
                  <a:schemeClr val="tx2">
                    <a:lumMod val="50000"/>
                  </a:schemeClr>
                </a:solidFill>
              </a:rPr>
              <a:t> ham </a:t>
            </a:r>
            <a:r>
              <a:rPr lang="en-US" sz="2000" dirty="0" err="1">
                <a:solidFill>
                  <a:schemeClr val="tx2">
                    <a:lumMod val="50000"/>
                  </a:schemeClr>
                </a:solidFill>
              </a:rPr>
              <a:t>bilim</a:t>
            </a:r>
            <a:r>
              <a:rPr lang="en-US" sz="2000" dirty="0">
                <a:solidFill>
                  <a:schemeClr val="tx2">
                    <a:lumMod val="50000"/>
                  </a:schemeClr>
                </a:solidFill>
              </a:rPr>
              <a:t>, </a:t>
            </a:r>
            <a:r>
              <a:rPr lang="en-US" sz="2000" dirty="0" err="1">
                <a:solidFill>
                  <a:schemeClr val="tx2">
                    <a:lumMod val="50000"/>
                  </a:schemeClr>
                </a:solidFill>
              </a:rPr>
              <a:t>farosat</a:t>
            </a:r>
            <a:r>
              <a:rPr lang="en-US" sz="2000" dirty="0">
                <a:solidFill>
                  <a:schemeClr val="tx2">
                    <a:lumMod val="50000"/>
                  </a:schemeClr>
                </a:solidFill>
              </a:rPr>
              <a:t> </a:t>
            </a:r>
            <a:r>
              <a:rPr lang="en-US" sz="2000" dirty="0" err="1">
                <a:solidFill>
                  <a:schemeClr val="tx2">
                    <a:lumMod val="50000"/>
                  </a:schemeClr>
                </a:solidFill>
              </a:rPr>
              <a:t>va</a:t>
            </a:r>
            <a:r>
              <a:rPr lang="en-US" sz="2000" dirty="0">
                <a:solidFill>
                  <a:schemeClr val="tx2">
                    <a:lumMod val="50000"/>
                  </a:schemeClr>
                </a:solidFill>
              </a:rPr>
              <a:t> </a:t>
            </a:r>
            <a:r>
              <a:rPr lang="en-US" sz="2000" dirty="0" err="1">
                <a:solidFill>
                  <a:schemeClr val="tx2">
                    <a:lumMod val="50000"/>
                  </a:schemeClr>
                </a:solidFill>
              </a:rPr>
              <a:t>mantiqiy</a:t>
            </a:r>
            <a:r>
              <a:rPr lang="en-US" sz="2000" dirty="0">
                <a:solidFill>
                  <a:schemeClr val="tx2">
                    <a:lumMod val="50000"/>
                  </a:schemeClr>
                </a:solidFill>
              </a:rPr>
              <a:t> </a:t>
            </a:r>
            <a:r>
              <a:rPr lang="en-US" sz="2000" dirty="0" err="1">
                <a:solidFill>
                  <a:schemeClr val="tx2">
                    <a:lumMod val="50000"/>
                  </a:schemeClr>
                </a:solidFill>
              </a:rPr>
              <a:t>tafakkur</a:t>
            </a:r>
            <a:r>
              <a:rPr lang="en-US" sz="2000" dirty="0">
                <a:solidFill>
                  <a:schemeClr val="tx2">
                    <a:lumMod val="50000"/>
                  </a:schemeClr>
                </a:solidFill>
              </a:rPr>
              <a:t> </a:t>
            </a:r>
            <a:r>
              <a:rPr lang="en-US" sz="2000" dirty="0" err="1">
                <a:solidFill>
                  <a:schemeClr val="tx2">
                    <a:lumMod val="50000"/>
                  </a:schemeClr>
                </a:solidFill>
              </a:rPr>
              <a:t>taqozo</a:t>
            </a:r>
            <a:r>
              <a:rPr lang="en-US" sz="2000" dirty="0">
                <a:solidFill>
                  <a:schemeClr val="tx2">
                    <a:lumMod val="50000"/>
                  </a:schemeClr>
                </a:solidFill>
              </a:rPr>
              <a:t> </a:t>
            </a:r>
            <a:r>
              <a:rPr lang="en-US" sz="2000" dirty="0" err="1">
                <a:solidFill>
                  <a:schemeClr val="tx2">
                    <a:lumMod val="50000"/>
                  </a:schemeClr>
                </a:solidFill>
              </a:rPr>
              <a:t>etiladi</a:t>
            </a:r>
            <a:r>
              <a:rPr lang="en-US" sz="2000" dirty="0">
                <a:solidFill>
                  <a:schemeClr val="tx2">
                    <a:lumMod val="50000"/>
                  </a:schemeClr>
                </a:solidFill>
              </a:rPr>
              <a:t>. </a:t>
            </a:r>
          </a:p>
        </p:txBody>
      </p:sp>
      <p:pic>
        <p:nvPicPr>
          <p:cNvPr id="8" name="Picture 2">
            <a:extLst>
              <a:ext uri="{FF2B5EF4-FFF2-40B4-BE49-F238E27FC236}">
                <a16:creationId xmlns:a16="http://schemas.microsoft.com/office/drawing/2014/main" id="{87DE798D-4D89-4CF3-B647-2E2819BC6A7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4917" y="1165225"/>
            <a:ext cx="1384656" cy="1460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32983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fltVal val="0"/>
                                          </p:val>
                                        </p:tav>
                                        <p:tav tm="100000">
                                          <p:val>
                                            <p:strVal val="#ppt_w"/>
                                          </p:val>
                                        </p:tav>
                                      </p:tavLst>
                                    </p:anim>
                                    <p:anim calcmode="lin" valueType="num">
                                      <p:cBhvr>
                                        <p:cTn id="8" dur="1000" fill="hold"/>
                                        <p:tgtEl>
                                          <p:spTgt spid="8"/>
                                        </p:tgtEl>
                                        <p:attrNameLst>
                                          <p:attrName>ppt_h</p:attrName>
                                        </p:attrNameLst>
                                      </p:cBhvr>
                                      <p:tavLst>
                                        <p:tav tm="0">
                                          <p:val>
                                            <p:fltVal val="0"/>
                                          </p:val>
                                        </p:tav>
                                        <p:tav tm="100000">
                                          <p:val>
                                            <p:strVal val="#ppt_h"/>
                                          </p:val>
                                        </p:tav>
                                      </p:tavLst>
                                    </p:anim>
                                    <p:anim calcmode="lin" valueType="num">
                                      <p:cBhvr>
                                        <p:cTn id="9" dur="1000" fill="hold"/>
                                        <p:tgtEl>
                                          <p:spTgt spid="8"/>
                                        </p:tgtEl>
                                        <p:attrNameLst>
                                          <p:attrName>style.rotation</p:attrName>
                                        </p:attrNameLst>
                                      </p:cBhvr>
                                      <p:tavLst>
                                        <p:tav tm="0">
                                          <p:val>
                                            <p:fltVal val="90"/>
                                          </p:val>
                                        </p:tav>
                                        <p:tav tm="100000">
                                          <p:val>
                                            <p:fltVal val="0"/>
                                          </p:val>
                                        </p:tav>
                                      </p:tavLst>
                                    </p:anim>
                                    <p:animEffect transition="in" filter="fade">
                                      <p:cBhvr>
                                        <p:cTn id="1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9B888D-E654-4B5C-98B3-95E316CD02EC}"/>
              </a:ext>
            </a:extLst>
          </p:cNvPr>
          <p:cNvSpPr>
            <a:spLocks noGrp="1"/>
          </p:cNvSpPr>
          <p:nvPr>
            <p:ph type="title"/>
          </p:nvPr>
        </p:nvSpPr>
        <p:spPr>
          <a:xfrm>
            <a:off x="300752" y="102424"/>
            <a:ext cx="5164295" cy="377001"/>
          </a:xfrm>
        </p:spPr>
        <p:txBody>
          <a:bodyPr/>
          <a:lstStyle/>
          <a:p>
            <a:endParaRPr lang="ru-RU" dirty="0"/>
          </a:p>
        </p:txBody>
      </p:sp>
      <p:sp>
        <p:nvSpPr>
          <p:cNvPr id="4" name="Блок-схема: знак завершения 3">
            <a:extLst>
              <a:ext uri="{FF2B5EF4-FFF2-40B4-BE49-F238E27FC236}">
                <a16:creationId xmlns:a16="http://schemas.microsoft.com/office/drawing/2014/main" id="{B2EDA8A9-7F4A-493E-A2A1-2FD62FAF4CB6}"/>
              </a:ext>
            </a:extLst>
          </p:cNvPr>
          <p:cNvSpPr/>
          <p:nvPr/>
        </p:nvSpPr>
        <p:spPr>
          <a:xfrm>
            <a:off x="139700" y="631825"/>
            <a:ext cx="5486400" cy="838200"/>
          </a:xfrm>
          <a:prstGeom prst="flowChartTerminator">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b="1" dirty="0">
                <a:ln w="6600">
                  <a:solidFill>
                    <a:schemeClr val="accent2"/>
                  </a:solidFill>
                  <a:prstDash val="solid"/>
                </a:ln>
                <a:solidFill>
                  <a:schemeClr val="tx1"/>
                </a:solidFill>
                <a:latin typeface="Arial" panose="020B0604020202020204" pitchFamily="34" charset="0"/>
                <a:cs typeface="Arial" panose="020B0604020202020204" pitchFamily="34" charset="0"/>
              </a:rPr>
              <a:t>So‘zlarni anglash, farqlash, tanlash va qo‘llashda insondan qanday xislatlarni talab qiladi? </a:t>
            </a:r>
            <a:endParaRPr lang="ru-RU" b="1" dirty="0">
              <a:ln w="6600">
                <a:solidFill>
                  <a:schemeClr val="accent2"/>
                </a:solidFill>
                <a:prstDash val="solid"/>
              </a:ln>
              <a:solidFill>
                <a:schemeClr val="tx1"/>
              </a:solidFill>
              <a:latin typeface="Arial" panose="020B0604020202020204" pitchFamily="34" charset="0"/>
              <a:cs typeface="Arial" panose="020B0604020202020204" pitchFamily="34" charset="0"/>
            </a:endParaRPr>
          </a:p>
        </p:txBody>
      </p:sp>
      <p:sp>
        <p:nvSpPr>
          <p:cNvPr id="6" name="Табличка 5">
            <a:extLst>
              <a:ext uri="{FF2B5EF4-FFF2-40B4-BE49-F238E27FC236}">
                <a16:creationId xmlns:a16="http://schemas.microsoft.com/office/drawing/2014/main" id="{7DB50B7E-3189-4D99-B184-16190A8092AD}"/>
              </a:ext>
            </a:extLst>
          </p:cNvPr>
          <p:cNvSpPr/>
          <p:nvPr/>
        </p:nvSpPr>
        <p:spPr>
          <a:xfrm>
            <a:off x="139700" y="1851025"/>
            <a:ext cx="1447800" cy="914400"/>
          </a:xfrm>
          <a:prstGeom prst="plaqu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dirty="0">
                <a:ln w="9525">
                  <a:solidFill>
                    <a:schemeClr val="bg1"/>
                  </a:solidFill>
                  <a:prstDash val="solid"/>
                </a:ln>
                <a:solidFill>
                  <a:schemeClr val="bg1"/>
                </a:solidFill>
                <a:latin typeface="Arial" panose="020B0604020202020204" pitchFamily="34" charset="0"/>
                <a:cs typeface="Arial" panose="020B0604020202020204" pitchFamily="34" charset="0"/>
              </a:rPr>
              <a:t>Farosat</a:t>
            </a:r>
            <a:endParaRPr lang="ru-RU" dirty="0">
              <a:ln w="9525">
                <a:solidFill>
                  <a:schemeClr val="bg1"/>
                </a:solidFill>
                <a:prstDash val="solid"/>
              </a:ln>
              <a:solidFill>
                <a:schemeClr val="bg1"/>
              </a:solidFill>
              <a:latin typeface="Arial" panose="020B0604020202020204" pitchFamily="34" charset="0"/>
              <a:cs typeface="Arial" panose="020B0604020202020204" pitchFamily="34" charset="0"/>
            </a:endParaRPr>
          </a:p>
        </p:txBody>
      </p:sp>
      <p:sp>
        <p:nvSpPr>
          <p:cNvPr id="7" name="Табличка 6">
            <a:extLst>
              <a:ext uri="{FF2B5EF4-FFF2-40B4-BE49-F238E27FC236}">
                <a16:creationId xmlns:a16="http://schemas.microsoft.com/office/drawing/2014/main" id="{86D09927-7D5E-444E-8AB7-1F68BE87A6E0}"/>
              </a:ext>
            </a:extLst>
          </p:cNvPr>
          <p:cNvSpPr/>
          <p:nvPr/>
        </p:nvSpPr>
        <p:spPr>
          <a:xfrm>
            <a:off x="2197100" y="1851025"/>
            <a:ext cx="1447800" cy="907596"/>
          </a:xfrm>
          <a:prstGeom prst="plaqu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dirty="0">
                <a:ln w="9525">
                  <a:solidFill>
                    <a:schemeClr val="bg1"/>
                  </a:solidFill>
                  <a:prstDash val="solid"/>
                </a:ln>
                <a:solidFill>
                  <a:schemeClr val="bg1"/>
                </a:solidFill>
                <a:latin typeface="Arial" panose="020B0604020202020204" pitchFamily="34" charset="0"/>
                <a:cs typeface="Arial" panose="020B0604020202020204" pitchFamily="34" charset="0"/>
              </a:rPr>
              <a:t>Bilim</a:t>
            </a:r>
            <a:endParaRPr lang="ru-RU" dirty="0">
              <a:ln w="9525">
                <a:solidFill>
                  <a:schemeClr val="bg1"/>
                </a:solidFill>
                <a:prstDash val="solid"/>
              </a:ln>
              <a:solidFill>
                <a:schemeClr val="bg1"/>
              </a:solidFill>
              <a:latin typeface="Arial" panose="020B0604020202020204" pitchFamily="34" charset="0"/>
              <a:cs typeface="Arial" panose="020B0604020202020204" pitchFamily="34" charset="0"/>
            </a:endParaRPr>
          </a:p>
        </p:txBody>
      </p:sp>
      <p:sp>
        <p:nvSpPr>
          <p:cNvPr id="8" name="Табличка 7">
            <a:extLst>
              <a:ext uri="{FF2B5EF4-FFF2-40B4-BE49-F238E27FC236}">
                <a16:creationId xmlns:a16="http://schemas.microsoft.com/office/drawing/2014/main" id="{3747B014-E136-4813-8278-A01CC07E89E3}"/>
              </a:ext>
            </a:extLst>
          </p:cNvPr>
          <p:cNvSpPr/>
          <p:nvPr/>
        </p:nvSpPr>
        <p:spPr>
          <a:xfrm>
            <a:off x="4178300" y="1851025"/>
            <a:ext cx="1447800" cy="914400"/>
          </a:xfrm>
          <a:prstGeom prst="plaqu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dirty="0">
                <a:ln w="9525">
                  <a:solidFill>
                    <a:schemeClr val="bg1"/>
                  </a:solidFill>
                  <a:prstDash val="solid"/>
                </a:ln>
                <a:solidFill>
                  <a:schemeClr val="bg1"/>
                </a:solidFill>
                <a:latin typeface="Arial" panose="020B0604020202020204" pitchFamily="34" charset="0"/>
                <a:cs typeface="Arial" panose="020B0604020202020204" pitchFamily="34" charset="0"/>
              </a:rPr>
              <a:t>Mantiqiy tafakkur</a:t>
            </a:r>
            <a:endParaRPr lang="ru-RU" dirty="0">
              <a:ln w="9525">
                <a:solidFill>
                  <a:schemeClr val="bg1"/>
                </a:solidFill>
                <a:prstDash val="solid"/>
              </a:ln>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2259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3C7E6C-6F41-4143-9F25-CCCC10A13B73}"/>
              </a:ext>
            </a:extLst>
          </p:cNvPr>
          <p:cNvSpPr>
            <a:spLocks noGrp="1"/>
          </p:cNvSpPr>
          <p:nvPr>
            <p:ph type="title"/>
          </p:nvPr>
        </p:nvSpPr>
        <p:spPr>
          <a:xfrm>
            <a:off x="300752" y="102424"/>
            <a:ext cx="5164295" cy="377001"/>
          </a:xfrm>
        </p:spPr>
        <p:txBody>
          <a:bodyPr/>
          <a:lstStyle/>
          <a:p>
            <a:endParaRPr lang="ru-RU" dirty="0"/>
          </a:p>
        </p:txBody>
      </p:sp>
      <p:sp>
        <p:nvSpPr>
          <p:cNvPr id="4" name="Блок-схема: решение 3">
            <a:extLst>
              <a:ext uri="{FF2B5EF4-FFF2-40B4-BE49-F238E27FC236}">
                <a16:creationId xmlns:a16="http://schemas.microsoft.com/office/drawing/2014/main" id="{3DEECAD4-EEE6-4F2C-A778-2DAE1F48EDF2}"/>
              </a:ext>
            </a:extLst>
          </p:cNvPr>
          <p:cNvSpPr/>
          <p:nvPr/>
        </p:nvSpPr>
        <p:spPr>
          <a:xfrm>
            <a:off x="215900" y="631825"/>
            <a:ext cx="3276600" cy="2362200"/>
          </a:xfrm>
          <a:prstGeom prst="flowChartDecision">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latin typeface="Arial" panose="020B0604020202020204" pitchFamily="34" charset="0"/>
                <a:cs typeface="Arial" panose="020B0604020202020204" pitchFamily="34" charset="0"/>
              </a:rPr>
              <a:t>Nutqda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Kechirasiz</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mening</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joyimga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o‘tirib</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olibsiz</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gapida</a:t>
            </a:r>
            <a:r>
              <a:rPr lang="en-US" sz="1600" dirty="0">
                <a:latin typeface="Arial" panose="020B0604020202020204" pitchFamily="34" charset="0"/>
                <a:cs typeface="Arial" panose="020B0604020202020204" pitchFamily="34" charset="0"/>
              </a:rPr>
              <a:t> </a:t>
            </a:r>
            <a:r>
              <a:rPr lang="uz-Latn-UZ" sz="1600" dirty="0">
                <a:latin typeface="Arial" panose="020B0604020202020204" pitchFamily="34" charset="0"/>
                <a:cs typeface="Arial" panose="020B0604020202020204" pitchFamily="34" charset="0"/>
              </a:rPr>
              <a:t>qaysi ifoda noo‘rin qo‘llangan?</a:t>
            </a:r>
            <a:r>
              <a:rPr lang="en-US" sz="1600" dirty="0">
                <a:latin typeface="Arial" panose="020B0604020202020204" pitchFamily="34" charset="0"/>
                <a:cs typeface="Arial" panose="020B0604020202020204" pitchFamily="34" charset="0"/>
              </a:rPr>
              <a:t> </a:t>
            </a:r>
            <a:endParaRPr lang="ru-RU" sz="1600" dirty="0">
              <a:latin typeface="Arial" panose="020B0604020202020204" pitchFamily="34" charset="0"/>
              <a:cs typeface="Arial" panose="020B0604020202020204" pitchFamily="34" charset="0"/>
            </a:endParaRPr>
          </a:p>
        </p:txBody>
      </p:sp>
      <p:sp>
        <p:nvSpPr>
          <p:cNvPr id="6" name="Табличка 5">
            <a:extLst>
              <a:ext uri="{FF2B5EF4-FFF2-40B4-BE49-F238E27FC236}">
                <a16:creationId xmlns:a16="http://schemas.microsoft.com/office/drawing/2014/main" id="{FA2ED951-7221-46B7-BBCA-D444593F06B4}"/>
              </a:ext>
            </a:extLst>
          </p:cNvPr>
          <p:cNvSpPr/>
          <p:nvPr/>
        </p:nvSpPr>
        <p:spPr>
          <a:xfrm>
            <a:off x="3568700" y="784225"/>
            <a:ext cx="1981200" cy="2057400"/>
          </a:xfrm>
          <a:prstGeom prst="plaque">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dirty="0">
                <a:latin typeface="Arial" panose="020B0604020202020204" pitchFamily="34" charset="0"/>
                <a:cs typeface="Arial" panose="020B0604020202020204" pitchFamily="34" charset="0"/>
              </a:rPr>
              <a:t>Ushbu gapda </a:t>
            </a:r>
            <a:r>
              <a:rPr lang="en-US" sz="1800" dirty="0">
                <a:latin typeface="Arial" panose="020B0604020202020204" pitchFamily="34" charset="0"/>
                <a:cs typeface="Arial" panose="020B0604020202020204" pitchFamily="34" charset="0"/>
              </a:rPr>
              <a:t>„</a:t>
            </a:r>
            <a:r>
              <a:rPr lang="uz-Latn-UZ" dirty="0">
                <a:latin typeface="Arial" panose="020B0604020202020204" pitchFamily="34" charset="0"/>
                <a:cs typeface="Arial" panose="020B0604020202020204" pitchFamily="34" charset="0"/>
              </a:rPr>
              <a:t>O‘tirib olmoq” so‘zi noo‘rin qo‘llangan.</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7243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A9AE82-D75D-4D1C-979D-37447626C48F}"/>
              </a:ext>
            </a:extLst>
          </p:cNvPr>
          <p:cNvSpPr>
            <a:spLocks noGrp="1"/>
          </p:cNvSpPr>
          <p:nvPr>
            <p:ph type="title"/>
          </p:nvPr>
        </p:nvSpPr>
        <p:spPr>
          <a:xfrm>
            <a:off x="300752" y="102424"/>
            <a:ext cx="5164295" cy="377001"/>
          </a:xfrm>
        </p:spPr>
        <p:txBody>
          <a:bodyPr/>
          <a:lstStyle/>
          <a:p>
            <a:endParaRPr lang="ru-RU" dirty="0"/>
          </a:p>
        </p:txBody>
      </p:sp>
      <p:sp>
        <p:nvSpPr>
          <p:cNvPr id="4" name="Облачко с текстом: прямоугольное 3">
            <a:extLst>
              <a:ext uri="{FF2B5EF4-FFF2-40B4-BE49-F238E27FC236}">
                <a16:creationId xmlns:a16="http://schemas.microsoft.com/office/drawing/2014/main" id="{F13FDF3E-5674-42BB-AEC1-31A7DBA867F1}"/>
              </a:ext>
            </a:extLst>
          </p:cNvPr>
          <p:cNvSpPr/>
          <p:nvPr/>
        </p:nvSpPr>
        <p:spPr>
          <a:xfrm>
            <a:off x="215900" y="631825"/>
            <a:ext cx="3048000" cy="2209800"/>
          </a:xfrm>
          <a:prstGeom prst="wedgeRectCallou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Kechirasiz</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bu</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joyni</a:t>
            </a:r>
            <a:r>
              <a:rPr lang="en-US" sz="2400" dirty="0">
                <a:latin typeface="Arial" panose="020B0604020202020204" pitchFamily="34" charset="0"/>
                <a:cs typeface="Arial" panose="020B0604020202020204" pitchFamily="34" charset="0"/>
              </a:rPr>
              <a:t> men band </a:t>
            </a:r>
            <a:r>
              <a:rPr lang="en-US" sz="2400" dirty="0" err="1">
                <a:latin typeface="Arial" panose="020B0604020202020204" pitchFamily="34" charset="0"/>
                <a:cs typeface="Arial" panose="020B0604020202020204" pitchFamily="34" charset="0"/>
              </a:rPr>
              <a:t>qilgan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edim</a:t>
            </a:r>
            <a:r>
              <a:rPr lang="en-US" sz="2400" dirty="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
        <p:nvSpPr>
          <p:cNvPr id="8" name="Цилиндр 7">
            <a:extLst>
              <a:ext uri="{FF2B5EF4-FFF2-40B4-BE49-F238E27FC236}">
                <a16:creationId xmlns:a16="http://schemas.microsoft.com/office/drawing/2014/main" id="{A9E853C5-24C8-499B-B054-0C3DBF091161}"/>
              </a:ext>
            </a:extLst>
          </p:cNvPr>
          <p:cNvSpPr/>
          <p:nvPr/>
        </p:nvSpPr>
        <p:spPr>
          <a:xfrm>
            <a:off x="3568700" y="631825"/>
            <a:ext cx="1905000" cy="2286000"/>
          </a:xfrm>
          <a:prstGeom prst="can">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Arial" panose="020B0604020202020204" pitchFamily="34" charset="0"/>
                <a:cs typeface="Arial" panose="020B0604020202020204" pitchFamily="34" charset="0"/>
              </a:rPr>
              <a:t>„</a:t>
            </a:r>
            <a:r>
              <a:rPr lang="en-US" sz="2000" dirty="0" err="1">
                <a:solidFill>
                  <a:schemeClr val="tx1"/>
                </a:solidFill>
                <a:latin typeface="Arial" panose="020B0604020202020204" pitchFamily="34" charset="0"/>
                <a:cs typeface="Arial" panose="020B0604020202020204" pitchFamily="34" charset="0"/>
              </a:rPr>
              <a:t>Kechirasiz</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mening</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joyimga</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o‘tirib</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olibsiz</a:t>
            </a:r>
            <a:r>
              <a:rPr lang="en-US" sz="2000" dirty="0">
                <a:solidFill>
                  <a:schemeClr val="tx1"/>
                </a:solidFill>
                <a:latin typeface="Arial" panose="020B0604020202020204" pitchFamily="34" charset="0"/>
                <a:cs typeface="Arial" panose="020B0604020202020204" pitchFamily="34" charset="0"/>
              </a:rPr>
              <a:t>“ </a:t>
            </a:r>
            <a:endParaRPr lang="ru-RU"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8852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495DD6-CE6A-47DF-944D-B65DE5B34EE9}"/>
              </a:ext>
            </a:extLst>
          </p:cNvPr>
          <p:cNvSpPr>
            <a:spLocks noGrp="1"/>
          </p:cNvSpPr>
          <p:nvPr>
            <p:ph type="title"/>
          </p:nvPr>
        </p:nvSpPr>
        <p:spPr>
          <a:xfrm>
            <a:off x="300752" y="102424"/>
            <a:ext cx="5164295" cy="430887"/>
          </a:xfrm>
        </p:spPr>
        <p:txBody>
          <a:bodyPr/>
          <a:lstStyle/>
          <a:p>
            <a:pPr algn="ctr"/>
            <a:r>
              <a:rPr lang="uz-Latn-UZ" sz="2800" b="0" dirty="0"/>
              <a:t> </a:t>
            </a:r>
            <a:endParaRPr lang="ru-RU" sz="2800" b="0" dirty="0"/>
          </a:p>
        </p:txBody>
      </p:sp>
      <p:sp>
        <p:nvSpPr>
          <p:cNvPr id="3" name="Текст 2">
            <a:extLst>
              <a:ext uri="{FF2B5EF4-FFF2-40B4-BE49-F238E27FC236}">
                <a16:creationId xmlns:a16="http://schemas.microsoft.com/office/drawing/2014/main" id="{80C481EE-2791-4E46-B6B7-29E030762D3A}"/>
              </a:ext>
            </a:extLst>
          </p:cNvPr>
          <p:cNvSpPr>
            <a:spLocks noGrp="1"/>
          </p:cNvSpPr>
          <p:nvPr>
            <p:ph type="body" idx="1"/>
          </p:nvPr>
        </p:nvSpPr>
        <p:spPr>
          <a:xfrm>
            <a:off x="186226" y="631826"/>
            <a:ext cx="5439874" cy="2369880"/>
          </a:xfrm>
          <a:solidFill>
            <a:schemeClr val="accent1">
              <a:lumMod val="20000"/>
              <a:lumOff val="80000"/>
            </a:schemeClr>
          </a:solidFill>
          <a:ln>
            <a:solidFill>
              <a:srgbClr val="7030A0"/>
            </a:solidFill>
          </a:ln>
        </p:spPr>
        <p:txBody>
          <a:bodyPr/>
          <a:lstStyle/>
          <a:p>
            <a:pPr marL="36000" indent="355600" algn="just"/>
            <a:r>
              <a:rPr lang="uz-Latn-UZ" sz="1600" dirty="0">
                <a:solidFill>
                  <a:schemeClr val="tx1"/>
                </a:solidFill>
              </a:rPr>
              <a:t>1. So‘zni anglash, tanlash va qo‘llashda nutq egasidan qanday xususiyatlar talab qilinadi?</a:t>
            </a:r>
          </a:p>
          <a:p>
            <a:pPr marL="36000" indent="355600" algn="just">
              <a:spcAft>
                <a:spcPts val="600"/>
              </a:spcAft>
            </a:pPr>
            <a:r>
              <a:rPr lang="uz-Latn-UZ" sz="1600" dirty="0">
                <a:solidFill>
                  <a:schemeClr val="tx2">
                    <a:lumMod val="60000"/>
                    <a:lumOff val="40000"/>
                  </a:schemeClr>
                </a:solidFill>
              </a:rPr>
              <a:t>Javob:</a:t>
            </a:r>
            <a:r>
              <a:rPr lang="uz-Latn-UZ" sz="1600" dirty="0">
                <a:solidFill>
                  <a:schemeClr val="accent5">
                    <a:lumMod val="75000"/>
                  </a:schemeClr>
                </a:solidFill>
              </a:rPr>
              <a:t> </a:t>
            </a:r>
            <a:r>
              <a:rPr lang="uz-Latn-UZ" sz="1600" dirty="0">
                <a:solidFill>
                  <a:schemeClr val="tx1"/>
                </a:solidFill>
              </a:rPr>
              <a:t>bilim, farosat va mantiqiy tafakkur.</a:t>
            </a:r>
          </a:p>
          <a:p>
            <a:pPr marL="36000" indent="355600" algn="just">
              <a:spcAft>
                <a:spcPts val="600"/>
              </a:spcAft>
            </a:pPr>
            <a:r>
              <a:rPr lang="uz-Latn-UZ" sz="1600" dirty="0">
                <a:solidFill>
                  <a:schemeClr val="tx1"/>
                </a:solidFill>
              </a:rPr>
              <a:t>2.</a:t>
            </a:r>
            <a:r>
              <a:rPr lang="en-US" sz="1600" dirty="0">
                <a:solidFill>
                  <a:schemeClr val="tx1"/>
                </a:solidFill>
              </a:rPr>
              <a:t> </a:t>
            </a:r>
            <a:r>
              <a:rPr lang="uz-Latn-UZ" sz="1600" dirty="0">
                <a:solidFill>
                  <a:schemeClr val="tx1"/>
                </a:solidFill>
              </a:rPr>
              <a:t>O‘rinli va noo‘rin (o‘rinsiz) so‘zlarni aniqlashda nutqiy uslub xususiyatlari qay darajada muhim?</a:t>
            </a:r>
          </a:p>
          <a:p>
            <a:pPr marL="36000" indent="355600" algn="just"/>
            <a:r>
              <a:rPr lang="uz-Latn-UZ" sz="1600" dirty="0">
                <a:solidFill>
                  <a:schemeClr val="tx2">
                    <a:lumMod val="60000"/>
                    <a:lumOff val="40000"/>
                  </a:schemeClr>
                </a:solidFill>
              </a:rPr>
              <a:t>Javob:</a:t>
            </a:r>
            <a:r>
              <a:rPr lang="uz-Latn-UZ" sz="1600" dirty="0">
                <a:solidFill>
                  <a:schemeClr val="tx1"/>
                </a:solidFill>
              </a:rPr>
              <a:t> Ba’zan bir uslubda noo‘rin hisoblangan so‘z boshqa uslubda o‘z o‘rnini topishi mumkin. Ayniqsa, badiiy uslubda so‘zlarni noo‘rin qo‘llash qahramon xarakter xususiyatini ochish maqsadiga xizmat qiladi.</a:t>
            </a:r>
            <a:endParaRPr lang="ru-RU" sz="1600" dirty="0">
              <a:solidFill>
                <a:schemeClr val="tx1"/>
              </a:solidFill>
            </a:endParaRPr>
          </a:p>
        </p:txBody>
      </p:sp>
    </p:spTree>
    <p:extLst>
      <p:ext uri="{BB962C8B-B14F-4D97-AF65-F5344CB8AC3E}">
        <p14:creationId xmlns:p14="http://schemas.microsoft.com/office/powerpoint/2010/main" val="3621969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9B06703-43DE-422A-B7C3-170CA9176ED8}"/>
              </a:ext>
            </a:extLst>
          </p:cNvPr>
          <p:cNvSpPr>
            <a:spLocks noGrp="1"/>
          </p:cNvSpPr>
          <p:nvPr>
            <p:ph type="title"/>
          </p:nvPr>
        </p:nvSpPr>
        <p:spPr>
          <a:xfrm>
            <a:off x="215900" y="102424"/>
            <a:ext cx="5410200" cy="315471"/>
          </a:xfrm>
        </p:spPr>
        <p:txBody>
          <a:bodyPr/>
          <a:lstStyle/>
          <a:p>
            <a:pPr algn="ctr"/>
            <a:r>
              <a:rPr lang="uz-Latn-UZ" sz="2000" b="0" dirty="0"/>
              <a:t>Madaniy nutqning o‘z qonun qoidalari bor</a:t>
            </a:r>
            <a:endParaRPr lang="ru-RU" sz="2000" b="0" dirty="0"/>
          </a:p>
        </p:txBody>
      </p:sp>
      <p:sp>
        <p:nvSpPr>
          <p:cNvPr id="4" name="Блок-схема: сохраненные данные 3">
            <a:extLst>
              <a:ext uri="{FF2B5EF4-FFF2-40B4-BE49-F238E27FC236}">
                <a16:creationId xmlns:a16="http://schemas.microsoft.com/office/drawing/2014/main" id="{54E65270-B5C3-41B4-B41E-FE60F8040FD4}"/>
              </a:ext>
            </a:extLst>
          </p:cNvPr>
          <p:cNvSpPr/>
          <p:nvPr/>
        </p:nvSpPr>
        <p:spPr>
          <a:xfrm>
            <a:off x="139700" y="631825"/>
            <a:ext cx="3048000" cy="2510600"/>
          </a:xfrm>
          <a:prstGeom prst="flowChartOnlineStorage">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1600" dirty="0">
                <a:solidFill>
                  <a:schemeClr val="bg1"/>
                </a:solidFill>
                <a:latin typeface="Arial" panose="020B0604020202020204" pitchFamily="34" charset="0"/>
                <a:cs typeface="Arial" panose="020B0604020202020204" pitchFamily="34" charset="0"/>
              </a:rPr>
              <a:t>Madaniy nutqning o‘z qoidalari bor. Nutqda ayrim tushunchalarni jamiyat madaniy me’yorlariga ko‘ra ochiq aytish mumkin emas. Bu nutqiy „ta’qiq“ fanda nima deyiladi?</a:t>
            </a:r>
            <a:endParaRPr lang="ru-RU" sz="1600" dirty="0">
              <a:solidFill>
                <a:schemeClr val="bg1"/>
              </a:solidFill>
              <a:latin typeface="Arial" panose="020B0604020202020204" pitchFamily="34" charset="0"/>
              <a:cs typeface="Arial" panose="020B0604020202020204" pitchFamily="34" charset="0"/>
            </a:endParaRPr>
          </a:p>
        </p:txBody>
      </p:sp>
      <p:sp>
        <p:nvSpPr>
          <p:cNvPr id="12" name="Овал 11">
            <a:extLst>
              <a:ext uri="{FF2B5EF4-FFF2-40B4-BE49-F238E27FC236}">
                <a16:creationId xmlns:a16="http://schemas.microsoft.com/office/drawing/2014/main" id="{DFBFF03D-162B-4CEA-BA80-3A8BEFAB708F}"/>
              </a:ext>
            </a:extLst>
          </p:cNvPr>
          <p:cNvSpPr/>
          <p:nvPr/>
        </p:nvSpPr>
        <p:spPr>
          <a:xfrm>
            <a:off x="2939143" y="631825"/>
            <a:ext cx="2686957" cy="2510600"/>
          </a:xfrm>
          <a:prstGeom prst="ellipse">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dirty="0">
                <a:latin typeface="Arial" panose="020B0604020202020204" pitchFamily="34" charset="0"/>
                <a:cs typeface="Arial" panose="020B0604020202020204" pitchFamily="34" charset="0"/>
              </a:rPr>
              <a:t>Nutqdagi bunday „ta’qiq“ fanda polineziya tilidan olingan bo‘lib, „tabu“ nomi bilan yuritiladi. </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5189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anim calcmode="lin" valueType="num">
                                      <p:cBhvr>
                                        <p:cTn id="15" dur="1000" fill="hold"/>
                                        <p:tgtEl>
                                          <p:spTgt spid="12"/>
                                        </p:tgtEl>
                                        <p:attrNameLst>
                                          <p:attrName>ppt_x</p:attrName>
                                        </p:attrNameLst>
                                      </p:cBhvr>
                                      <p:tavLst>
                                        <p:tav tm="0">
                                          <p:val>
                                            <p:strVal val="#ppt_x"/>
                                          </p:val>
                                        </p:tav>
                                        <p:tav tm="100000">
                                          <p:val>
                                            <p:strVal val="#ppt_x"/>
                                          </p:val>
                                        </p:tav>
                                      </p:tavLst>
                                    </p:anim>
                                    <p:anim calcmode="lin" valueType="num">
                                      <p:cBhvr>
                                        <p:cTn id="1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D4EEFF3-7C05-4575-AB89-43920CE8D32B}"/>
              </a:ext>
            </a:extLst>
          </p:cNvPr>
          <p:cNvSpPr>
            <a:spLocks noGrp="1"/>
          </p:cNvSpPr>
          <p:nvPr>
            <p:ph type="title"/>
          </p:nvPr>
        </p:nvSpPr>
        <p:spPr>
          <a:xfrm>
            <a:off x="300752" y="102424"/>
            <a:ext cx="5164295" cy="369332"/>
          </a:xfrm>
        </p:spPr>
        <p:txBody>
          <a:bodyPr/>
          <a:lstStyle/>
          <a:p>
            <a:pPr algn="ctr"/>
            <a:endParaRPr lang="ru-RU" sz="2400" b="0" dirty="0"/>
          </a:p>
        </p:txBody>
      </p:sp>
      <p:sp>
        <p:nvSpPr>
          <p:cNvPr id="3" name="Текст 2">
            <a:extLst>
              <a:ext uri="{FF2B5EF4-FFF2-40B4-BE49-F238E27FC236}">
                <a16:creationId xmlns:a16="http://schemas.microsoft.com/office/drawing/2014/main" id="{B2DA3B2A-946E-4596-A02E-812F516E332F}"/>
              </a:ext>
            </a:extLst>
          </p:cNvPr>
          <p:cNvSpPr>
            <a:spLocks noGrp="1"/>
          </p:cNvSpPr>
          <p:nvPr>
            <p:ph type="body" idx="1"/>
          </p:nvPr>
        </p:nvSpPr>
        <p:spPr>
          <a:xfrm>
            <a:off x="139700" y="639214"/>
            <a:ext cx="5562600" cy="1384995"/>
          </a:xfrm>
          <a:solidFill>
            <a:schemeClr val="accent1">
              <a:lumMod val="20000"/>
              <a:lumOff val="80000"/>
            </a:schemeClr>
          </a:solidFill>
        </p:spPr>
        <p:txBody>
          <a:bodyPr/>
          <a:lstStyle/>
          <a:p>
            <a:pPr algn="ctr"/>
            <a:r>
              <a:rPr lang="en-US" sz="1500" dirty="0"/>
              <a:t>1. </a:t>
            </a:r>
            <a:r>
              <a:rPr lang="en-US" sz="1500" dirty="0" err="1"/>
              <a:t>Berilgan</a:t>
            </a:r>
            <a:r>
              <a:rPr lang="en-US" sz="1500" dirty="0"/>
              <a:t> </a:t>
            </a:r>
            <a:r>
              <a:rPr lang="en-US" sz="1500" dirty="0" err="1"/>
              <a:t>matndagi</a:t>
            </a:r>
            <a:r>
              <a:rPr lang="en-US" sz="1500" dirty="0"/>
              <a:t> </a:t>
            </a:r>
            <a:r>
              <a:rPr lang="en-US" sz="1500" dirty="0" err="1"/>
              <a:t>ajratilgan</a:t>
            </a:r>
            <a:r>
              <a:rPr lang="en-US" sz="1500" dirty="0"/>
              <a:t> </a:t>
            </a:r>
            <a:r>
              <a:rPr lang="en-US" sz="1500" dirty="0" err="1"/>
              <a:t>so‘zlar</a:t>
            </a:r>
            <a:r>
              <a:rPr lang="en-US" sz="1500" dirty="0"/>
              <a:t> </a:t>
            </a:r>
            <a:r>
              <a:rPr lang="en-US" sz="1500" dirty="0" err="1"/>
              <a:t>qaysi</a:t>
            </a:r>
            <a:r>
              <a:rPr lang="en-US" sz="1500" dirty="0"/>
              <a:t> </a:t>
            </a:r>
            <a:r>
              <a:rPr lang="en-US" sz="1500" dirty="0" err="1"/>
              <a:t>nutqiy</a:t>
            </a:r>
            <a:r>
              <a:rPr lang="en-US" sz="1500" dirty="0"/>
              <a:t> „</a:t>
            </a:r>
            <a:r>
              <a:rPr lang="en-US" sz="1500" dirty="0" err="1"/>
              <a:t>taqiq</a:t>
            </a:r>
            <a:r>
              <a:rPr lang="en-US" sz="1500" dirty="0"/>
              <a:t>“ </a:t>
            </a:r>
            <a:r>
              <a:rPr lang="en-US" sz="1500" dirty="0" err="1"/>
              <a:t>asosida</a:t>
            </a:r>
            <a:r>
              <a:rPr lang="en-US" sz="1500" dirty="0"/>
              <a:t> </a:t>
            </a:r>
            <a:r>
              <a:rPr lang="en-US" sz="1500" dirty="0" err="1"/>
              <a:t>ekanligini</a:t>
            </a:r>
            <a:r>
              <a:rPr lang="en-US" sz="1500" dirty="0"/>
              <a:t> </a:t>
            </a:r>
            <a:r>
              <a:rPr lang="en-US" sz="1500" dirty="0" err="1"/>
              <a:t>aniqlang</a:t>
            </a:r>
            <a:r>
              <a:rPr lang="en-US" sz="1500" dirty="0"/>
              <a:t> </a:t>
            </a:r>
            <a:r>
              <a:rPr lang="en-US" sz="1500" dirty="0" err="1"/>
              <a:t>va</a:t>
            </a:r>
            <a:r>
              <a:rPr lang="en-US" sz="1500" dirty="0"/>
              <a:t> </a:t>
            </a:r>
            <a:r>
              <a:rPr lang="en-US" sz="1500" dirty="0" err="1"/>
              <a:t>tushuntiring</a:t>
            </a:r>
            <a:r>
              <a:rPr lang="en-US" sz="1500" dirty="0"/>
              <a:t>:</a:t>
            </a:r>
          </a:p>
          <a:p>
            <a:pPr indent="180975"/>
            <a:r>
              <a:rPr lang="en-US" sz="1500" dirty="0" err="1"/>
              <a:t>Qoplon</a:t>
            </a:r>
            <a:r>
              <a:rPr lang="en-US" sz="1500" dirty="0"/>
              <a:t> </a:t>
            </a:r>
            <a:r>
              <a:rPr lang="en-US" sz="1500" dirty="0" err="1"/>
              <a:t>chalqanchadan</a:t>
            </a:r>
            <a:r>
              <a:rPr lang="en-US" sz="1500" dirty="0"/>
              <a:t> </a:t>
            </a:r>
            <a:r>
              <a:rPr lang="en-US" sz="1500" dirty="0" err="1"/>
              <a:t>yonbosh</a:t>
            </a:r>
            <a:r>
              <a:rPr lang="en-US" sz="1500" dirty="0"/>
              <a:t> </a:t>
            </a:r>
            <a:r>
              <a:rPr lang="en-US" sz="1500" dirty="0" err="1"/>
              <a:t>bo‘ldi</a:t>
            </a:r>
            <a:r>
              <a:rPr lang="en-US" sz="1500" dirty="0"/>
              <a:t>. </a:t>
            </a:r>
            <a:r>
              <a:rPr lang="en-US" sz="1500" dirty="0" err="1"/>
              <a:t>Ayoli</a:t>
            </a:r>
            <a:r>
              <a:rPr lang="en-US" sz="1500" dirty="0"/>
              <a:t> </a:t>
            </a:r>
            <a:r>
              <a:rPr lang="en-US" sz="1500" dirty="0" err="1"/>
              <a:t>tarafga</a:t>
            </a:r>
            <a:r>
              <a:rPr lang="en-US" sz="1500" dirty="0"/>
              <a:t> </a:t>
            </a:r>
            <a:r>
              <a:rPr lang="en-US" sz="1500" dirty="0" err="1"/>
              <a:t>o‘girildi</a:t>
            </a:r>
            <a:r>
              <a:rPr lang="en-US" sz="1500" dirty="0"/>
              <a:t>.</a:t>
            </a:r>
          </a:p>
          <a:p>
            <a:pPr indent="361950"/>
            <a:r>
              <a:rPr lang="en-US" sz="1500" dirty="0"/>
              <a:t>–</a:t>
            </a:r>
            <a:r>
              <a:rPr lang="uz-Latn-UZ" sz="1500" dirty="0"/>
              <a:t> </a:t>
            </a:r>
            <a:r>
              <a:rPr lang="en-US" sz="1500" dirty="0" err="1"/>
              <a:t>Havo</a:t>
            </a:r>
            <a:r>
              <a:rPr lang="en-US" sz="1500" dirty="0"/>
              <a:t> </a:t>
            </a:r>
            <a:r>
              <a:rPr lang="en-US" sz="1500" dirty="0" err="1"/>
              <a:t>sevalab</a:t>
            </a:r>
            <a:r>
              <a:rPr lang="en-US" sz="1500" dirty="0"/>
              <a:t> </a:t>
            </a:r>
            <a:r>
              <a:rPr lang="en-US" sz="1500" dirty="0" err="1"/>
              <a:t>o‘tadi</a:t>
            </a:r>
            <a:r>
              <a:rPr lang="en-US" sz="1500" dirty="0"/>
              <a:t>, </a:t>
            </a:r>
            <a:r>
              <a:rPr lang="en-US" sz="1500" dirty="0" err="1">
                <a:solidFill>
                  <a:srgbClr val="FF0000"/>
                </a:solidFill>
              </a:rPr>
              <a:t>momosi</a:t>
            </a:r>
            <a:r>
              <a:rPr lang="uz-Latn-UZ" sz="1500" dirty="0">
                <a:solidFill>
                  <a:srgbClr val="FF0000"/>
                </a:solidFill>
              </a:rPr>
              <a:t>, </a:t>
            </a:r>
            <a:r>
              <a:rPr lang="en-US" sz="1500" dirty="0"/>
              <a:t>–</a:t>
            </a:r>
            <a:r>
              <a:rPr lang="uz-Latn-UZ" sz="1500" dirty="0"/>
              <a:t> </a:t>
            </a:r>
            <a:r>
              <a:rPr lang="en-US" sz="1500" dirty="0" err="1"/>
              <a:t>dedi</a:t>
            </a:r>
            <a:r>
              <a:rPr lang="en-US" sz="1500" dirty="0"/>
              <a:t>.</a:t>
            </a:r>
          </a:p>
          <a:p>
            <a:pPr indent="361950"/>
            <a:r>
              <a:rPr lang="en-US" sz="1500" dirty="0"/>
              <a:t>–</a:t>
            </a:r>
            <a:r>
              <a:rPr lang="uz-Latn-UZ" sz="1500" dirty="0"/>
              <a:t> </a:t>
            </a:r>
            <a:r>
              <a:rPr lang="en-US" sz="1500" dirty="0">
                <a:solidFill>
                  <a:srgbClr val="FF0000"/>
                </a:solidFill>
              </a:rPr>
              <a:t>Bu </a:t>
            </a:r>
            <a:r>
              <a:rPr lang="en-US" sz="1500" dirty="0" err="1">
                <a:solidFill>
                  <a:srgbClr val="FF0000"/>
                </a:solidFill>
              </a:rPr>
              <a:t>kishi</a:t>
            </a:r>
            <a:r>
              <a:rPr lang="en-US" sz="1500" dirty="0">
                <a:solidFill>
                  <a:srgbClr val="FF0000"/>
                </a:solidFill>
              </a:rPr>
              <a:t> </a:t>
            </a:r>
            <a:r>
              <a:rPr lang="en-US" sz="1500" dirty="0" err="1"/>
              <a:t>qayerdan</a:t>
            </a:r>
            <a:r>
              <a:rPr lang="en-US" sz="1500" dirty="0"/>
              <a:t> </a:t>
            </a:r>
            <a:r>
              <a:rPr lang="en-US" sz="1500" dirty="0" err="1"/>
              <a:t>biladi</a:t>
            </a:r>
            <a:r>
              <a:rPr lang="en-US" sz="1500" dirty="0"/>
              <a:t>?</a:t>
            </a:r>
            <a:r>
              <a:rPr lang="uz-Latn-UZ" sz="1500" dirty="0"/>
              <a:t> </a:t>
            </a:r>
            <a:r>
              <a:rPr lang="en-US" sz="1500" dirty="0"/>
              <a:t>–</a:t>
            </a:r>
            <a:r>
              <a:rPr lang="uz-Latn-UZ" sz="1500" dirty="0"/>
              <a:t> </a:t>
            </a:r>
            <a:r>
              <a:rPr lang="en-US" sz="1500" dirty="0" err="1"/>
              <a:t>dedi</a:t>
            </a:r>
            <a:r>
              <a:rPr lang="en-US" sz="1500" dirty="0"/>
              <a:t> </a:t>
            </a:r>
            <a:r>
              <a:rPr lang="en-US" sz="1500" dirty="0" err="1"/>
              <a:t>ayoli</a:t>
            </a:r>
            <a:r>
              <a:rPr lang="en-US" sz="1500" dirty="0"/>
              <a:t>.</a:t>
            </a:r>
          </a:p>
          <a:p>
            <a:pPr indent="361950"/>
            <a:r>
              <a:rPr lang="en-US" sz="1500" dirty="0" err="1"/>
              <a:t>Qoplon</a:t>
            </a:r>
            <a:r>
              <a:rPr lang="en-US" sz="1500" dirty="0"/>
              <a:t> u </a:t>
            </a:r>
            <a:r>
              <a:rPr lang="en-US" sz="1500" dirty="0" err="1"/>
              <a:t>yog‘ini</a:t>
            </a:r>
            <a:r>
              <a:rPr lang="en-US" sz="1500" dirty="0"/>
              <a:t> </a:t>
            </a:r>
            <a:r>
              <a:rPr lang="en-US" sz="1500" dirty="0" err="1"/>
              <a:t>aytmadi</a:t>
            </a:r>
            <a:r>
              <a:rPr lang="en-US" sz="1500" dirty="0"/>
              <a:t>. (</a:t>
            </a:r>
            <a:r>
              <a:rPr lang="en-US" sz="1500" dirty="0" err="1"/>
              <a:t>Tog‘ay</a:t>
            </a:r>
            <a:r>
              <a:rPr lang="en-US" sz="1500" dirty="0"/>
              <a:t> </a:t>
            </a:r>
            <a:r>
              <a:rPr lang="en-US" sz="1500" dirty="0" err="1"/>
              <a:t>Murod</a:t>
            </a:r>
            <a:r>
              <a:rPr lang="en-US" sz="1500" dirty="0"/>
              <a:t>)</a:t>
            </a:r>
          </a:p>
        </p:txBody>
      </p:sp>
      <p:sp>
        <p:nvSpPr>
          <p:cNvPr id="4" name="Стрелка: вправо 3">
            <a:extLst>
              <a:ext uri="{FF2B5EF4-FFF2-40B4-BE49-F238E27FC236}">
                <a16:creationId xmlns:a16="http://schemas.microsoft.com/office/drawing/2014/main" id="{3ED46D58-CB49-4255-BCA1-7DF90CFE4135}"/>
              </a:ext>
            </a:extLst>
          </p:cNvPr>
          <p:cNvSpPr/>
          <p:nvPr/>
        </p:nvSpPr>
        <p:spPr>
          <a:xfrm>
            <a:off x="139700" y="2024488"/>
            <a:ext cx="1371600" cy="1117937"/>
          </a:xfrm>
          <a:prstGeom prst="righ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1400" dirty="0">
                <a:latin typeface="Arial" panose="020B0604020202020204" pitchFamily="34" charset="0"/>
                <a:cs typeface="Arial" panose="020B0604020202020204" pitchFamily="34" charset="0"/>
              </a:rPr>
              <a:t>Qo‘rquv asosida</a:t>
            </a:r>
            <a:endParaRPr lang="ru-RU" sz="1400" dirty="0">
              <a:latin typeface="Arial" panose="020B0604020202020204" pitchFamily="34" charset="0"/>
              <a:cs typeface="Arial" panose="020B0604020202020204" pitchFamily="34" charset="0"/>
            </a:endParaRPr>
          </a:p>
        </p:txBody>
      </p:sp>
      <p:sp>
        <p:nvSpPr>
          <p:cNvPr id="5" name="Стрелка: вправо 4">
            <a:extLst>
              <a:ext uri="{FF2B5EF4-FFF2-40B4-BE49-F238E27FC236}">
                <a16:creationId xmlns:a16="http://schemas.microsoft.com/office/drawing/2014/main" id="{C2294D9B-7FF3-455C-BE50-7B1F9960E463}"/>
              </a:ext>
            </a:extLst>
          </p:cNvPr>
          <p:cNvSpPr/>
          <p:nvPr/>
        </p:nvSpPr>
        <p:spPr>
          <a:xfrm>
            <a:off x="1511300" y="2079625"/>
            <a:ext cx="1447800" cy="1062800"/>
          </a:xfrm>
          <a:prstGeom prst="rightArrow">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1400" dirty="0">
                <a:solidFill>
                  <a:schemeClr val="tx1"/>
                </a:solidFill>
                <a:latin typeface="Arial" panose="020B0604020202020204" pitchFamily="34" charset="0"/>
                <a:cs typeface="Arial" panose="020B0604020202020204" pitchFamily="34" charset="0"/>
              </a:rPr>
              <a:t>Mensimaslik asosida</a:t>
            </a:r>
            <a:endParaRPr lang="ru-RU" sz="1400" dirty="0">
              <a:solidFill>
                <a:schemeClr val="tx1"/>
              </a:solidFill>
              <a:latin typeface="Arial" panose="020B0604020202020204" pitchFamily="34" charset="0"/>
              <a:cs typeface="Arial" panose="020B0604020202020204" pitchFamily="34" charset="0"/>
            </a:endParaRPr>
          </a:p>
        </p:txBody>
      </p:sp>
      <p:sp>
        <p:nvSpPr>
          <p:cNvPr id="6" name="Стрелка: вправо 5">
            <a:extLst>
              <a:ext uri="{FF2B5EF4-FFF2-40B4-BE49-F238E27FC236}">
                <a16:creationId xmlns:a16="http://schemas.microsoft.com/office/drawing/2014/main" id="{3F8B0CAD-E979-4C1E-899F-F18B080EA48E}"/>
              </a:ext>
            </a:extLst>
          </p:cNvPr>
          <p:cNvSpPr/>
          <p:nvPr/>
        </p:nvSpPr>
        <p:spPr>
          <a:xfrm>
            <a:off x="2959100" y="2079625"/>
            <a:ext cx="1371600" cy="1062800"/>
          </a:xfrm>
          <a:prstGeom prst="rightArrow">
            <a:avLst/>
          </a:prstGeom>
          <a:solidFill>
            <a:srgbClr val="00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1400" dirty="0">
                <a:solidFill>
                  <a:schemeClr val="tx1"/>
                </a:solidFill>
                <a:latin typeface="Arial" panose="020B0604020202020204" pitchFamily="34" charset="0"/>
                <a:cs typeface="Arial" panose="020B0604020202020204" pitchFamily="34" charset="0"/>
              </a:rPr>
              <a:t>Andisha asosida</a:t>
            </a:r>
            <a:endParaRPr lang="ru-RU" sz="1400" dirty="0">
              <a:solidFill>
                <a:schemeClr val="tx1"/>
              </a:solidFill>
              <a:latin typeface="Arial" panose="020B0604020202020204" pitchFamily="34" charset="0"/>
              <a:cs typeface="Arial" panose="020B0604020202020204" pitchFamily="34" charset="0"/>
            </a:endParaRPr>
          </a:p>
        </p:txBody>
      </p:sp>
      <p:sp>
        <p:nvSpPr>
          <p:cNvPr id="7" name="Стрелка: вправо 6">
            <a:extLst>
              <a:ext uri="{FF2B5EF4-FFF2-40B4-BE49-F238E27FC236}">
                <a16:creationId xmlns:a16="http://schemas.microsoft.com/office/drawing/2014/main" id="{EB266233-53B8-431B-B453-EB0BBB24DF28}"/>
              </a:ext>
            </a:extLst>
          </p:cNvPr>
          <p:cNvSpPr/>
          <p:nvPr/>
        </p:nvSpPr>
        <p:spPr>
          <a:xfrm>
            <a:off x="4330700" y="2079625"/>
            <a:ext cx="1295400" cy="1062800"/>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1400" dirty="0">
                <a:latin typeface="Arial" panose="020B0604020202020204" pitchFamily="34" charset="0"/>
                <a:cs typeface="Arial" panose="020B0604020202020204" pitchFamily="34" charset="0"/>
              </a:rPr>
              <a:t>Hurmat asosida</a:t>
            </a:r>
            <a:endParaRPr lang="ru-RU"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4280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ircle(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ircle(in)">
                                      <p:cBhvr>
                                        <p:cTn id="2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8f831a3c1cdbce13dd7dd4ab442522346322cb"/>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8888</TotalTime>
  <Words>869</Words>
  <Application>Microsoft Office PowerPoint</Application>
  <PresentationFormat>Произвольный</PresentationFormat>
  <Paragraphs>55</Paragraphs>
  <Slides>18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18</vt:i4>
      </vt:variant>
    </vt:vector>
  </HeadingPairs>
  <TitlesOfParts>
    <vt:vector size="22" baseType="lpstr">
      <vt:lpstr>Arial</vt:lpstr>
      <vt:lpstr>Arial Black</vt:lpstr>
      <vt:lpstr>Calibri</vt:lpstr>
      <vt:lpstr>Office Theme</vt:lpstr>
      <vt:lpstr>11-sinf ona tili</vt:lpstr>
      <vt:lpstr>ONA TILI</vt:lpstr>
      <vt:lpstr>Bilib oling!</vt:lpstr>
      <vt:lpstr>Презентация PowerPoint</vt:lpstr>
      <vt:lpstr>Презентация PowerPoint</vt:lpstr>
      <vt:lpstr>Презентация PowerPoint</vt:lpstr>
      <vt:lpstr> </vt:lpstr>
      <vt:lpstr>Madaniy nutqning o‘z qonun qoidalari bor</vt:lpstr>
      <vt:lpstr>Презентация PowerPoint</vt:lpstr>
      <vt:lpstr>Evfemizm</vt:lpstr>
      <vt:lpstr>Masalan</vt:lpstr>
      <vt:lpstr>Disfemizm</vt:lpstr>
      <vt:lpstr>Презентация PowerPoint</vt:lpstr>
      <vt:lpstr>Nazariy matn</vt:lpstr>
      <vt:lpstr>Nazariy matn</vt:lpstr>
      <vt:lpstr>Nazariy matn</vt:lpstr>
      <vt:lpstr>Nazariy matn</vt:lpstr>
      <vt:lpstr>Mustaqil bajarish uchun topshiriq</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Ona tili</dc:title>
  <dc:creator>ARM</dc:creator>
  <cp:lastModifiedBy>Пользователь</cp:lastModifiedBy>
  <cp:revision>645</cp:revision>
  <dcterms:created xsi:type="dcterms:W3CDTF">2020-04-13T08:06:06Z</dcterms:created>
  <dcterms:modified xsi:type="dcterms:W3CDTF">2021-02-18T10:54:32Z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Saved">
    <vt:filetime>2020-04-13T00:00:00Z</vt:filetime>
  </property>
</Properties>
</file>