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90" r:id="rId2"/>
    <p:sldId id="282" r:id="rId3"/>
    <p:sldId id="469" r:id="rId4"/>
    <p:sldId id="470" r:id="rId5"/>
    <p:sldId id="476" r:id="rId6"/>
    <p:sldId id="471" r:id="rId7"/>
    <p:sldId id="338" r:id="rId8"/>
    <p:sldId id="477" r:id="rId9"/>
    <p:sldId id="478" r:id="rId10"/>
    <p:sldId id="472" r:id="rId11"/>
    <p:sldId id="473" r:id="rId12"/>
    <p:sldId id="475" r:id="rId13"/>
    <p:sldId id="326" r:id="rId14"/>
    <p:sldId id="457" r:id="rId15"/>
    <p:sldId id="301" r:id="rId16"/>
    <p:sldId id="460" r:id="rId17"/>
    <p:sldId id="462" r:id="rId18"/>
    <p:sldId id="463" r:id="rId19"/>
    <p:sldId id="465" r:id="rId20"/>
    <p:sldId id="264" r:id="rId21"/>
  </p:sldIdLst>
  <p:sldSz cx="5765800" cy="3244850"/>
  <p:notesSz cx="5765800" cy="324485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150" autoAdjust="0"/>
  </p:normalViewPr>
  <p:slideViewPr>
    <p:cSldViewPr>
      <p:cViewPr varScale="1">
        <p:scale>
          <a:sx n="132" d="100"/>
          <a:sy n="132" d="100"/>
        </p:scale>
        <p:origin x="972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8B563-055A-4258-B62F-EC2CF80E58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B65CA-9037-4048-BBBB-2AC0D6352D4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z-Latn-UZ" sz="2000" dirty="0">
              <a:latin typeface="Arial" panose="020B0604020202020204" pitchFamily="34" charset="0"/>
              <a:cs typeface="Arial" panose="020B0604020202020204" pitchFamily="34" charset="0"/>
            </a:rPr>
            <a:t>Adabiy mavzudagi insholar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B848A-FBB4-407D-A864-12995AA7004B}" type="parTrans" cxnId="{092CEC0B-8947-49E2-92B2-9FA2AFE8591F}">
      <dgm:prSet/>
      <dgm:spPr/>
      <dgm:t>
        <a:bodyPr/>
        <a:lstStyle/>
        <a:p>
          <a:endParaRPr lang="ru-RU"/>
        </a:p>
      </dgm:t>
    </dgm:pt>
    <dgm:pt modelId="{C855221D-94C5-453A-94C5-CD0D3A014588}" type="sibTrans" cxnId="{092CEC0B-8947-49E2-92B2-9FA2AFE8591F}">
      <dgm:prSet/>
      <dgm:spPr/>
      <dgm:t>
        <a:bodyPr/>
        <a:lstStyle/>
        <a:p>
          <a:endParaRPr lang="ru-RU"/>
        </a:p>
      </dgm:t>
    </dgm:pt>
    <dgm:pt modelId="{5CC81E04-CC72-4276-90D4-15B91D27038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z-Latn-UZ" sz="2000" dirty="0">
              <a:latin typeface="Arial" panose="020B0604020202020204" pitchFamily="34" charset="0"/>
              <a:cs typeface="Arial" panose="020B0604020202020204" pitchFamily="34" charset="0"/>
            </a:rPr>
            <a:t>Ilmiy mavzudagi insholar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44643-34C1-443F-AA86-65D2512380DA}" type="parTrans" cxnId="{0CE8DDCE-14D6-45C0-A3D8-2D0102B5D0A8}">
      <dgm:prSet/>
      <dgm:spPr/>
      <dgm:t>
        <a:bodyPr/>
        <a:lstStyle/>
        <a:p>
          <a:endParaRPr lang="ru-RU"/>
        </a:p>
      </dgm:t>
    </dgm:pt>
    <dgm:pt modelId="{3498DAC3-BBF7-4380-9B32-9A2BE16230EE}" type="sibTrans" cxnId="{0CE8DDCE-14D6-45C0-A3D8-2D0102B5D0A8}">
      <dgm:prSet/>
      <dgm:spPr/>
      <dgm:t>
        <a:bodyPr/>
        <a:lstStyle/>
        <a:p>
          <a:endParaRPr lang="ru-RU"/>
        </a:p>
      </dgm:t>
    </dgm:pt>
    <dgm:pt modelId="{EAB083D8-87A3-4688-B576-ACC96F7E4F3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z-Latn-UZ" sz="2000" dirty="0">
              <a:latin typeface="Arial" panose="020B0604020202020204" pitchFamily="34" charset="0"/>
              <a:cs typeface="Arial" panose="020B0604020202020204" pitchFamily="34" charset="0"/>
            </a:rPr>
            <a:t>Erkin mavzudagi insholar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F0037-0C2C-419B-A9C9-87E13532AB05}" type="parTrans" cxnId="{F0C9D7A6-DA8A-4657-834C-559CF9F83AF4}">
      <dgm:prSet/>
      <dgm:spPr/>
      <dgm:t>
        <a:bodyPr/>
        <a:lstStyle/>
        <a:p>
          <a:endParaRPr lang="ru-RU"/>
        </a:p>
      </dgm:t>
    </dgm:pt>
    <dgm:pt modelId="{0432136D-8172-43AC-8E8A-69C1B9035C2B}" type="sibTrans" cxnId="{F0C9D7A6-DA8A-4657-834C-559CF9F83AF4}">
      <dgm:prSet/>
      <dgm:spPr/>
      <dgm:t>
        <a:bodyPr/>
        <a:lstStyle/>
        <a:p>
          <a:endParaRPr lang="ru-RU"/>
        </a:p>
      </dgm:t>
    </dgm:pt>
    <dgm:pt modelId="{40AD5237-7A65-4AE3-AC8F-596708A213C4}" type="pres">
      <dgm:prSet presAssocID="{5DA8B563-055A-4258-B62F-EC2CF80E5843}" presName="Name0" presStyleCnt="0">
        <dgm:presLayoutVars>
          <dgm:chMax val="7"/>
          <dgm:chPref val="7"/>
          <dgm:dir/>
        </dgm:presLayoutVars>
      </dgm:prSet>
      <dgm:spPr/>
    </dgm:pt>
    <dgm:pt modelId="{0BA3E279-3B9C-485C-ADB1-D4C78CF3970B}" type="pres">
      <dgm:prSet presAssocID="{5DA8B563-055A-4258-B62F-EC2CF80E5843}" presName="Name1" presStyleCnt="0"/>
      <dgm:spPr/>
    </dgm:pt>
    <dgm:pt modelId="{58EA3BBE-4CD4-4AE6-A313-E757452DCD62}" type="pres">
      <dgm:prSet presAssocID="{5DA8B563-055A-4258-B62F-EC2CF80E5843}" presName="cycle" presStyleCnt="0"/>
      <dgm:spPr/>
    </dgm:pt>
    <dgm:pt modelId="{EEA8896C-7284-4474-B586-6C30D0824DEC}" type="pres">
      <dgm:prSet presAssocID="{5DA8B563-055A-4258-B62F-EC2CF80E5843}" presName="srcNode" presStyleLbl="node1" presStyleIdx="0" presStyleCnt="3"/>
      <dgm:spPr/>
    </dgm:pt>
    <dgm:pt modelId="{E600B92B-1648-4FDD-B696-7E48B00CA66B}" type="pres">
      <dgm:prSet presAssocID="{5DA8B563-055A-4258-B62F-EC2CF80E5843}" presName="conn" presStyleLbl="parChTrans1D2" presStyleIdx="0" presStyleCnt="1"/>
      <dgm:spPr/>
    </dgm:pt>
    <dgm:pt modelId="{EBF5B251-1AA9-4BCE-88AF-085C56B051CD}" type="pres">
      <dgm:prSet presAssocID="{5DA8B563-055A-4258-B62F-EC2CF80E5843}" presName="extraNode" presStyleLbl="node1" presStyleIdx="0" presStyleCnt="3"/>
      <dgm:spPr/>
    </dgm:pt>
    <dgm:pt modelId="{E8DB58B5-9A4A-473A-9864-7E5C493A4749}" type="pres">
      <dgm:prSet presAssocID="{5DA8B563-055A-4258-B62F-EC2CF80E5843}" presName="dstNode" presStyleLbl="node1" presStyleIdx="0" presStyleCnt="3"/>
      <dgm:spPr/>
    </dgm:pt>
    <dgm:pt modelId="{8656C3EB-0354-42A1-BB51-C0EB3F8B082C}" type="pres">
      <dgm:prSet presAssocID="{DA1B65CA-9037-4048-BBBB-2AC0D6352D40}" presName="text_1" presStyleLbl="node1" presStyleIdx="0" presStyleCnt="3" custScaleY="96487">
        <dgm:presLayoutVars>
          <dgm:bulletEnabled val="1"/>
        </dgm:presLayoutVars>
      </dgm:prSet>
      <dgm:spPr/>
    </dgm:pt>
    <dgm:pt modelId="{2FC04E8D-B91E-49BF-83D1-8C08C7FB504C}" type="pres">
      <dgm:prSet presAssocID="{DA1B65CA-9037-4048-BBBB-2AC0D6352D40}" presName="accent_1" presStyleCnt="0"/>
      <dgm:spPr/>
    </dgm:pt>
    <dgm:pt modelId="{1B40DF4C-10FE-4F09-B665-76AF115EC569}" type="pres">
      <dgm:prSet presAssocID="{DA1B65CA-9037-4048-BBBB-2AC0D6352D40}" presName="accentRepeatNode" presStyleLbl="solidFgAcc1" presStyleIdx="0" presStyleCnt="3" custLinFactNeighborX="-1327" custLinFactNeighborY="-313"/>
      <dgm:spPr>
        <a:solidFill>
          <a:schemeClr val="bg1">
            <a:lumMod val="65000"/>
          </a:schemeClr>
        </a:solidFill>
      </dgm:spPr>
    </dgm:pt>
    <dgm:pt modelId="{10193A3A-9C65-48F4-8682-D435373BB819}" type="pres">
      <dgm:prSet presAssocID="{5CC81E04-CC72-4276-90D4-15B91D270381}" presName="text_2" presStyleLbl="node1" presStyleIdx="1" presStyleCnt="3">
        <dgm:presLayoutVars>
          <dgm:bulletEnabled val="1"/>
        </dgm:presLayoutVars>
      </dgm:prSet>
      <dgm:spPr/>
    </dgm:pt>
    <dgm:pt modelId="{8C195511-032B-424C-B2AB-F86CB2CEF6FD}" type="pres">
      <dgm:prSet presAssocID="{5CC81E04-CC72-4276-90D4-15B91D270381}" presName="accent_2" presStyleCnt="0"/>
      <dgm:spPr/>
    </dgm:pt>
    <dgm:pt modelId="{C58D1A32-8446-4026-ACA3-5D3C115C3E98}" type="pres">
      <dgm:prSet presAssocID="{5CC81E04-CC72-4276-90D4-15B91D270381}" presName="accentRepeatNode" presStyleLbl="solidFgAcc1" presStyleIdx="1" presStyleCnt="3"/>
      <dgm:spPr>
        <a:solidFill>
          <a:schemeClr val="bg1">
            <a:lumMod val="65000"/>
          </a:schemeClr>
        </a:solidFill>
      </dgm:spPr>
    </dgm:pt>
    <dgm:pt modelId="{23D33937-DCEB-460A-98A1-AD09CCAA1AF5}" type="pres">
      <dgm:prSet presAssocID="{EAB083D8-87A3-4688-B576-ACC96F7E4F3E}" presName="text_3" presStyleLbl="node1" presStyleIdx="2" presStyleCnt="3">
        <dgm:presLayoutVars>
          <dgm:bulletEnabled val="1"/>
        </dgm:presLayoutVars>
      </dgm:prSet>
      <dgm:spPr/>
    </dgm:pt>
    <dgm:pt modelId="{F7D2529F-C2C4-411C-BA3D-D3BA69B75451}" type="pres">
      <dgm:prSet presAssocID="{EAB083D8-87A3-4688-B576-ACC96F7E4F3E}" presName="accent_3" presStyleCnt="0"/>
      <dgm:spPr/>
    </dgm:pt>
    <dgm:pt modelId="{8E4C1573-7756-4057-BDCE-F003E10E6A4C}" type="pres">
      <dgm:prSet presAssocID="{EAB083D8-87A3-4688-B576-ACC96F7E4F3E}" presName="accentRepeatNode" presStyleLbl="solidFgAcc1" presStyleIdx="2" presStyleCnt="3"/>
      <dgm:spPr>
        <a:solidFill>
          <a:schemeClr val="bg1">
            <a:lumMod val="65000"/>
          </a:schemeClr>
        </a:solidFill>
      </dgm:spPr>
    </dgm:pt>
  </dgm:ptLst>
  <dgm:cxnLst>
    <dgm:cxn modelId="{695A8308-E3A6-4FFF-ABAD-111B55AB22AA}" type="presOf" srcId="{DA1B65CA-9037-4048-BBBB-2AC0D6352D40}" destId="{8656C3EB-0354-42A1-BB51-C0EB3F8B082C}" srcOrd="0" destOrd="0" presId="urn:microsoft.com/office/officeart/2008/layout/VerticalCurvedList"/>
    <dgm:cxn modelId="{092CEC0B-8947-49E2-92B2-9FA2AFE8591F}" srcId="{5DA8B563-055A-4258-B62F-EC2CF80E5843}" destId="{DA1B65CA-9037-4048-BBBB-2AC0D6352D40}" srcOrd="0" destOrd="0" parTransId="{2B4B848A-FBB4-407D-A864-12995AA7004B}" sibTransId="{C855221D-94C5-453A-94C5-CD0D3A014588}"/>
    <dgm:cxn modelId="{263D1656-6243-4AB8-8F1A-074E2B984D00}" type="presOf" srcId="{C855221D-94C5-453A-94C5-CD0D3A014588}" destId="{E600B92B-1648-4FDD-B696-7E48B00CA66B}" srcOrd="0" destOrd="0" presId="urn:microsoft.com/office/officeart/2008/layout/VerticalCurvedList"/>
    <dgm:cxn modelId="{9D8C0F86-48F8-4443-B73C-7F8F3F41C2D9}" type="presOf" srcId="{EAB083D8-87A3-4688-B576-ACC96F7E4F3E}" destId="{23D33937-DCEB-460A-98A1-AD09CCAA1AF5}" srcOrd="0" destOrd="0" presId="urn:microsoft.com/office/officeart/2008/layout/VerticalCurvedList"/>
    <dgm:cxn modelId="{163FBE8C-C3D2-41EC-BE32-A39037C3E66E}" type="presOf" srcId="{5DA8B563-055A-4258-B62F-EC2CF80E5843}" destId="{40AD5237-7A65-4AE3-AC8F-596708A213C4}" srcOrd="0" destOrd="0" presId="urn:microsoft.com/office/officeart/2008/layout/VerticalCurvedList"/>
    <dgm:cxn modelId="{F0C9D7A6-DA8A-4657-834C-559CF9F83AF4}" srcId="{5DA8B563-055A-4258-B62F-EC2CF80E5843}" destId="{EAB083D8-87A3-4688-B576-ACC96F7E4F3E}" srcOrd="2" destOrd="0" parTransId="{27BF0037-0C2C-419B-A9C9-87E13532AB05}" sibTransId="{0432136D-8172-43AC-8E8A-69C1B9035C2B}"/>
    <dgm:cxn modelId="{0CE8DDCE-14D6-45C0-A3D8-2D0102B5D0A8}" srcId="{5DA8B563-055A-4258-B62F-EC2CF80E5843}" destId="{5CC81E04-CC72-4276-90D4-15B91D270381}" srcOrd="1" destOrd="0" parTransId="{A7144643-34C1-443F-AA86-65D2512380DA}" sibTransId="{3498DAC3-BBF7-4380-9B32-9A2BE16230EE}"/>
    <dgm:cxn modelId="{606538E9-7082-4FDA-AC9E-1409E35E44D9}" type="presOf" srcId="{5CC81E04-CC72-4276-90D4-15B91D270381}" destId="{10193A3A-9C65-48F4-8682-D435373BB819}" srcOrd="0" destOrd="0" presId="urn:microsoft.com/office/officeart/2008/layout/VerticalCurvedList"/>
    <dgm:cxn modelId="{0B31C06F-E7F1-4F1A-AB47-A50AC99C1239}" type="presParOf" srcId="{40AD5237-7A65-4AE3-AC8F-596708A213C4}" destId="{0BA3E279-3B9C-485C-ADB1-D4C78CF3970B}" srcOrd="0" destOrd="0" presId="urn:microsoft.com/office/officeart/2008/layout/VerticalCurvedList"/>
    <dgm:cxn modelId="{5710BABB-C24C-4FBD-8716-5F8A3FF3FAD2}" type="presParOf" srcId="{0BA3E279-3B9C-485C-ADB1-D4C78CF3970B}" destId="{58EA3BBE-4CD4-4AE6-A313-E757452DCD62}" srcOrd="0" destOrd="0" presId="urn:microsoft.com/office/officeart/2008/layout/VerticalCurvedList"/>
    <dgm:cxn modelId="{C186D2D7-0D28-4767-9B9B-C6C7322484EF}" type="presParOf" srcId="{58EA3BBE-4CD4-4AE6-A313-E757452DCD62}" destId="{EEA8896C-7284-4474-B586-6C30D0824DEC}" srcOrd="0" destOrd="0" presId="urn:microsoft.com/office/officeart/2008/layout/VerticalCurvedList"/>
    <dgm:cxn modelId="{3C82B847-826C-47CF-8F7A-5706E5906BEB}" type="presParOf" srcId="{58EA3BBE-4CD4-4AE6-A313-E757452DCD62}" destId="{E600B92B-1648-4FDD-B696-7E48B00CA66B}" srcOrd="1" destOrd="0" presId="urn:microsoft.com/office/officeart/2008/layout/VerticalCurvedList"/>
    <dgm:cxn modelId="{501DDF87-3465-4B8E-9942-3BEFFF78521B}" type="presParOf" srcId="{58EA3BBE-4CD4-4AE6-A313-E757452DCD62}" destId="{EBF5B251-1AA9-4BCE-88AF-085C56B051CD}" srcOrd="2" destOrd="0" presId="urn:microsoft.com/office/officeart/2008/layout/VerticalCurvedList"/>
    <dgm:cxn modelId="{84353E81-F0B8-4E44-BAAE-D3D0C6ABEF07}" type="presParOf" srcId="{58EA3BBE-4CD4-4AE6-A313-E757452DCD62}" destId="{E8DB58B5-9A4A-473A-9864-7E5C493A4749}" srcOrd="3" destOrd="0" presId="urn:microsoft.com/office/officeart/2008/layout/VerticalCurvedList"/>
    <dgm:cxn modelId="{C96E7B7E-4DFB-4CD0-A46A-C0513E14D0F8}" type="presParOf" srcId="{0BA3E279-3B9C-485C-ADB1-D4C78CF3970B}" destId="{8656C3EB-0354-42A1-BB51-C0EB3F8B082C}" srcOrd="1" destOrd="0" presId="urn:microsoft.com/office/officeart/2008/layout/VerticalCurvedList"/>
    <dgm:cxn modelId="{010341EB-6AF6-4CA1-AD89-9DC0D920BCD4}" type="presParOf" srcId="{0BA3E279-3B9C-485C-ADB1-D4C78CF3970B}" destId="{2FC04E8D-B91E-49BF-83D1-8C08C7FB504C}" srcOrd="2" destOrd="0" presId="urn:microsoft.com/office/officeart/2008/layout/VerticalCurvedList"/>
    <dgm:cxn modelId="{42FBB591-E98E-4E82-8B6D-A8A3D9225408}" type="presParOf" srcId="{2FC04E8D-B91E-49BF-83D1-8C08C7FB504C}" destId="{1B40DF4C-10FE-4F09-B665-76AF115EC569}" srcOrd="0" destOrd="0" presId="urn:microsoft.com/office/officeart/2008/layout/VerticalCurvedList"/>
    <dgm:cxn modelId="{3C549F4D-3680-47DD-80D1-7AAAA6CBADA6}" type="presParOf" srcId="{0BA3E279-3B9C-485C-ADB1-D4C78CF3970B}" destId="{10193A3A-9C65-48F4-8682-D435373BB819}" srcOrd="3" destOrd="0" presId="urn:microsoft.com/office/officeart/2008/layout/VerticalCurvedList"/>
    <dgm:cxn modelId="{F22DD4EB-E4A6-4B6C-9BE8-C59C2BA236A7}" type="presParOf" srcId="{0BA3E279-3B9C-485C-ADB1-D4C78CF3970B}" destId="{8C195511-032B-424C-B2AB-F86CB2CEF6FD}" srcOrd="4" destOrd="0" presId="urn:microsoft.com/office/officeart/2008/layout/VerticalCurvedList"/>
    <dgm:cxn modelId="{510087ED-3939-4D19-BA63-0C1823282DC9}" type="presParOf" srcId="{8C195511-032B-424C-B2AB-F86CB2CEF6FD}" destId="{C58D1A32-8446-4026-ACA3-5D3C115C3E98}" srcOrd="0" destOrd="0" presId="urn:microsoft.com/office/officeart/2008/layout/VerticalCurvedList"/>
    <dgm:cxn modelId="{CA5797EF-0955-433E-AF4E-6A860161B1F6}" type="presParOf" srcId="{0BA3E279-3B9C-485C-ADB1-D4C78CF3970B}" destId="{23D33937-DCEB-460A-98A1-AD09CCAA1AF5}" srcOrd="5" destOrd="0" presId="urn:microsoft.com/office/officeart/2008/layout/VerticalCurvedList"/>
    <dgm:cxn modelId="{FA3E654B-1D2F-403B-9549-E54B128330A1}" type="presParOf" srcId="{0BA3E279-3B9C-485C-ADB1-D4C78CF3970B}" destId="{F7D2529F-C2C4-411C-BA3D-D3BA69B75451}" srcOrd="6" destOrd="0" presId="urn:microsoft.com/office/officeart/2008/layout/VerticalCurvedList"/>
    <dgm:cxn modelId="{502A5205-344A-4D13-9F86-1BE11BF7491C}" type="presParOf" srcId="{F7D2529F-C2C4-411C-BA3D-D3BA69B75451}" destId="{8E4C1573-7756-4057-BDCE-F003E10E6A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0B92B-1648-4FDD-B696-7E48B00CA66B}">
      <dsp:nvSpPr>
        <dsp:cNvPr id="0" name=""/>
        <dsp:cNvSpPr/>
      </dsp:nvSpPr>
      <dsp:spPr>
        <a:xfrm>
          <a:off x="-2836848" y="-437223"/>
          <a:ext cx="3385047" cy="3385047"/>
        </a:xfrm>
        <a:prstGeom prst="blockArc">
          <a:avLst>
            <a:gd name="adj1" fmla="val 18900000"/>
            <a:gd name="adj2" fmla="val 2700000"/>
            <a:gd name="adj3" fmla="val 6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6C3EB-0354-42A1-BB51-C0EB3F8B082C}">
      <dsp:nvSpPr>
        <dsp:cNvPr id="0" name=""/>
        <dsp:cNvSpPr/>
      </dsp:nvSpPr>
      <dsp:spPr>
        <a:xfrm>
          <a:off x="352465" y="259879"/>
          <a:ext cx="3989956" cy="48448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5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2000" kern="1200" dirty="0">
              <a:latin typeface="Arial" panose="020B0604020202020204" pitchFamily="34" charset="0"/>
              <a:cs typeface="Arial" panose="020B0604020202020204" pitchFamily="34" charset="0"/>
            </a:rPr>
            <a:t>Adabiy mavzudagi insholar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465" y="259879"/>
        <a:ext cx="3989956" cy="484480"/>
      </dsp:txXfrm>
    </dsp:sp>
    <dsp:sp modelId="{1B40DF4C-10FE-4F09-B665-76AF115EC569}">
      <dsp:nvSpPr>
        <dsp:cNvPr id="0" name=""/>
        <dsp:cNvSpPr/>
      </dsp:nvSpPr>
      <dsp:spPr>
        <a:xfrm>
          <a:off x="30311" y="186330"/>
          <a:ext cx="627650" cy="62765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3A3A-9C65-48F4-8682-D435373BB819}">
      <dsp:nvSpPr>
        <dsp:cNvPr id="0" name=""/>
        <dsp:cNvSpPr/>
      </dsp:nvSpPr>
      <dsp:spPr>
        <a:xfrm>
          <a:off x="534986" y="1004240"/>
          <a:ext cx="3807435" cy="50212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5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2000" kern="1200" dirty="0">
              <a:latin typeface="Arial" panose="020B0604020202020204" pitchFamily="34" charset="0"/>
              <a:cs typeface="Arial" panose="020B0604020202020204" pitchFamily="34" charset="0"/>
            </a:rPr>
            <a:t>Ilmiy mavzudagi insholar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986" y="1004240"/>
        <a:ext cx="3807435" cy="502120"/>
      </dsp:txXfrm>
    </dsp:sp>
    <dsp:sp modelId="{C58D1A32-8446-4026-ACA3-5D3C115C3E98}">
      <dsp:nvSpPr>
        <dsp:cNvPr id="0" name=""/>
        <dsp:cNvSpPr/>
      </dsp:nvSpPr>
      <dsp:spPr>
        <a:xfrm>
          <a:off x="221161" y="941475"/>
          <a:ext cx="627650" cy="62765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33937-DCEB-460A-98A1-AD09CCAA1AF5}">
      <dsp:nvSpPr>
        <dsp:cNvPr id="0" name=""/>
        <dsp:cNvSpPr/>
      </dsp:nvSpPr>
      <dsp:spPr>
        <a:xfrm>
          <a:off x="352465" y="1757420"/>
          <a:ext cx="3989956" cy="50212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5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2000" kern="1200" dirty="0">
              <a:latin typeface="Arial" panose="020B0604020202020204" pitchFamily="34" charset="0"/>
              <a:cs typeface="Arial" panose="020B0604020202020204" pitchFamily="34" charset="0"/>
            </a:rPr>
            <a:t>Erkin mavzudagi insholar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465" y="1757420"/>
        <a:ext cx="3989956" cy="502120"/>
      </dsp:txXfrm>
    </dsp:sp>
    <dsp:sp modelId="{8E4C1573-7756-4057-BDCE-F003E10E6A4C}">
      <dsp:nvSpPr>
        <dsp:cNvPr id="0" name=""/>
        <dsp:cNvSpPr/>
      </dsp:nvSpPr>
      <dsp:spPr>
        <a:xfrm>
          <a:off x="38640" y="1694655"/>
          <a:ext cx="627650" cy="62765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B52A-B603-4742-95E6-C7F18F12C56B}" type="slidenum">
              <a:rPr lang="ru-RU" altLang="ru-RU" smtClean="0">
                <a:latin typeface="Arial" charset="0"/>
                <a:cs typeface="Arial" charset="0"/>
              </a:rPr>
              <a:pPr/>
              <a:t>15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08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3BA9-56CA-4BD8-96F2-F95C24126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756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9F96E-E95D-4472-B37A-1F55787D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11-sinf ona tili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D2978-4DED-466D-915F-0A513AE24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278" y="784226"/>
            <a:ext cx="4935243" cy="153888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z-Latn-UZ" sz="2000" dirty="0"/>
              <a:t>Toshkent viloyati Toshkent tumani </a:t>
            </a:r>
          </a:p>
          <a:p>
            <a:pPr algn="ctr"/>
            <a:r>
              <a:rPr lang="uz-Latn-UZ" sz="2000" dirty="0"/>
              <a:t>16-umumiy o‘rta ta’lim maktabi ona tili va adabiyot fani o‘qituvchisi Baymanova Munojot Daniyarovnaning 11-sinf ona tili fani uchun tayyorlagan taqdimoti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192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DDEE2-D659-4768-B8EC-6607196F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Insholar uch turga bo‘linadi: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CA26CF2-85C0-4CFD-8DC8-C016EF1F0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773124"/>
              </p:ext>
            </p:extLst>
          </p:nvPr>
        </p:nvGraphicFramePr>
        <p:xfrm>
          <a:off x="186226" y="631825"/>
          <a:ext cx="4373074" cy="251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87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0A527-D290-4C84-92A4-F054EC64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Adabiy mavzudagi insholar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EE2C4-0AA0-4BD0-8000-00C730C9E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3810000" cy="2462213"/>
          </a:xfrm>
          <a:solidFill>
            <a:srgbClr val="FFFF00"/>
          </a:solidFill>
          <a:ln>
            <a:solidFill>
              <a:srgbClr val="400239"/>
            </a:solidFill>
          </a:ln>
        </p:spPr>
        <p:txBody>
          <a:bodyPr/>
          <a:lstStyle/>
          <a:p>
            <a:pPr marL="72000" indent="361950" algn="just"/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Adabiy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mavzudagi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insholarga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o</a:t>
            </a:r>
            <a:r>
              <a:rPr lang="uz-Latn-UZ" sz="1600" dirty="0">
                <a:solidFill>
                  <a:schemeClr val="tx2">
                    <a:lumMod val="75000"/>
                  </a:schemeClr>
                </a:solidFill>
              </a:rPr>
              <a:t>‘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qituvchi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tomonidan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dars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mashg</a:t>
            </a:r>
            <a:r>
              <a:rPr lang="uz-Latn-UZ" sz="1600" dirty="0">
                <a:solidFill>
                  <a:schemeClr val="tx2">
                    <a:lumMod val="75000"/>
                  </a:schemeClr>
                </a:solidFill>
              </a:rPr>
              <a:t>‘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ulotlarida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tushuntirilgan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va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adabiyot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darsligida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qayd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qilingan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mavzular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kiradi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uz-Latn-UZ" sz="1600" dirty="0">
                <a:solidFill>
                  <a:schemeClr val="tx2">
                    <a:lumMod val="75000"/>
                  </a:schemeClr>
                </a:solidFill>
              </a:rPr>
              <a:t>Adabiy mavzulardagi insholarni yozishda bir tomondan darsda alohida mavzu sifatida olingan ma’lumotlar, ikkinchi tomondan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z-Latn-UZ" sz="1600" dirty="0">
                <a:solidFill>
                  <a:schemeClr val="tx2">
                    <a:lumMod val="75000"/>
                  </a:schemeClr>
                </a:solidFill>
              </a:rPr>
              <a:t>mustaqil o‘zlashtirilgan materiallar haqida fikr yuritish talab etiladi.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3192C0-97B2-494F-91F3-BFCF565F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510" y="1241425"/>
            <a:ext cx="13956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10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37502-1E27-4A72-9021-3A5D7571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CF10B-63A6-42E7-8B36-8E880F08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429000" cy="249299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400239"/>
            </a:solidFill>
          </a:ln>
        </p:spPr>
        <p:txBody>
          <a:bodyPr/>
          <a:lstStyle/>
          <a:p>
            <a:pPr marL="72000" indent="361950" algn="just"/>
            <a:r>
              <a:rPr lang="uz-Latn-UZ" sz="1800" dirty="0">
                <a:solidFill>
                  <a:srgbClr val="002060"/>
                </a:solidFill>
              </a:rPr>
              <a:t>E</a:t>
            </a:r>
            <a:r>
              <a:rPr lang="en-US" sz="1800" dirty="0" err="1">
                <a:solidFill>
                  <a:srgbClr val="002060"/>
                </a:solidFill>
              </a:rPr>
              <a:t>rkin</a:t>
            </a:r>
            <a:r>
              <a:rPr lang="uz-Latn-UZ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insholar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bevosita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adabiyot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fani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dasturida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qayd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etilmagan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mavzularda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yoziladi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Badiiy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adabiyotning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muxlisi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sifatida</a:t>
            </a:r>
            <a:r>
              <a:rPr lang="en-US" sz="1800" dirty="0">
                <a:solidFill>
                  <a:srgbClr val="002060"/>
                </a:solidFill>
              </a:rPr>
              <a:t> o</a:t>
            </a:r>
            <a:r>
              <a:rPr lang="uz-Latn-UZ" sz="1800" dirty="0">
                <a:solidFill>
                  <a:srgbClr val="002060"/>
                </a:solidFill>
              </a:rPr>
              <a:t>‘</a:t>
            </a:r>
            <a:r>
              <a:rPr lang="en-US" sz="1800" dirty="0" err="1">
                <a:solidFill>
                  <a:srgbClr val="002060"/>
                </a:solidFill>
              </a:rPr>
              <a:t>qilgan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asarlari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haqida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vatan</a:t>
            </a:r>
            <a:r>
              <a:rPr lang="en-US" sz="1800" dirty="0">
                <a:solidFill>
                  <a:srgbClr val="002060"/>
                </a:solidFill>
              </a:rPr>
              <a:t>, do</a:t>
            </a:r>
            <a:r>
              <a:rPr lang="uz-Latn-UZ" sz="1800" dirty="0">
                <a:solidFill>
                  <a:srgbClr val="002060"/>
                </a:solidFill>
              </a:rPr>
              <a:t>‘</a:t>
            </a:r>
            <a:r>
              <a:rPr lang="en-US" sz="1800" dirty="0" err="1">
                <a:solidFill>
                  <a:srgbClr val="002060"/>
                </a:solidFill>
              </a:rPr>
              <a:t>stlik</a:t>
            </a:r>
            <a:r>
              <a:rPr lang="en-US" sz="1800" dirty="0">
                <a:solidFill>
                  <a:srgbClr val="002060"/>
                </a:solidFill>
              </a:rPr>
              <a:t>, sport to</a:t>
            </a:r>
            <a:r>
              <a:rPr lang="uz-Latn-UZ" sz="1800" dirty="0">
                <a:solidFill>
                  <a:srgbClr val="002060"/>
                </a:solidFill>
              </a:rPr>
              <a:t>‘</a:t>
            </a:r>
            <a:r>
              <a:rPr lang="en-US" sz="1800" dirty="0">
                <a:solidFill>
                  <a:srgbClr val="002060"/>
                </a:solidFill>
              </a:rPr>
              <a:t>g</a:t>
            </a:r>
            <a:r>
              <a:rPr lang="uz-Latn-UZ" sz="1800" dirty="0">
                <a:solidFill>
                  <a:srgbClr val="002060"/>
                </a:solidFill>
              </a:rPr>
              <a:t>‘</a:t>
            </a:r>
            <a:r>
              <a:rPr lang="en-US" sz="1800" dirty="0" err="1">
                <a:solidFill>
                  <a:srgbClr val="002060"/>
                </a:solidFill>
              </a:rPr>
              <a:t>risida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kasb-hunar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tanlash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mavzu</a:t>
            </a:r>
            <a:r>
              <a:rPr lang="uz-Latn-UZ" sz="1800" dirty="0">
                <a:solidFill>
                  <a:srgbClr val="002060"/>
                </a:solidFill>
              </a:rPr>
              <a:t>si</a:t>
            </a:r>
            <a:r>
              <a:rPr lang="en-US" sz="1800" dirty="0">
                <a:solidFill>
                  <a:srgbClr val="002060"/>
                </a:solidFill>
              </a:rPr>
              <a:t>da </a:t>
            </a:r>
            <a:r>
              <a:rPr lang="en-US" sz="1800" dirty="0" err="1">
                <a:solidFill>
                  <a:srgbClr val="002060"/>
                </a:solidFill>
              </a:rPr>
              <a:t>yoziladigan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insholar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shular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jumlasiga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kiradi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7BC6CC-5E7B-4D53-B01B-F538F0BA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9382" flipH="1">
            <a:off x="3719000" y="960580"/>
            <a:ext cx="1641110" cy="18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92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40AE-83C8-4ADD-8833-FB047CAE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53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Блок-схема: сохраненные данные 4">
            <a:extLst>
              <a:ext uri="{FF2B5EF4-FFF2-40B4-BE49-F238E27FC236}">
                <a16:creationId xmlns:a16="http://schemas.microsoft.com/office/drawing/2014/main" id="{D361CF48-D236-4CA4-9301-B4EB720600C9}"/>
              </a:ext>
            </a:extLst>
          </p:cNvPr>
          <p:cNvSpPr/>
          <p:nvPr/>
        </p:nvSpPr>
        <p:spPr>
          <a:xfrm>
            <a:off x="139700" y="555624"/>
            <a:ext cx="3124200" cy="258680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Savodxonlik darajasini tekshirishning sinalgan usullaridan biri </a:t>
            </a:r>
            <a:r>
              <a:rPr lang="uz-Latn-U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uz-Latn-U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sanaladi. Lekin insho yozish jarayonida o‘quvchilar muammolarga duch kelishadi.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везда: 6 точек 5">
            <a:extLst>
              <a:ext uri="{FF2B5EF4-FFF2-40B4-BE49-F238E27FC236}">
                <a16:creationId xmlns:a16="http://schemas.microsoft.com/office/drawing/2014/main" id="{F4466797-D36B-4888-A57A-24F5DFBF19E6}"/>
              </a:ext>
            </a:extLst>
          </p:cNvPr>
          <p:cNvSpPr/>
          <p:nvPr/>
        </p:nvSpPr>
        <p:spPr>
          <a:xfrm>
            <a:off x="2615323" y="560174"/>
            <a:ext cx="1371944" cy="1137808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Reja tuzish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везда: 6 точек 6">
            <a:extLst>
              <a:ext uri="{FF2B5EF4-FFF2-40B4-BE49-F238E27FC236}">
                <a16:creationId xmlns:a16="http://schemas.microsoft.com/office/drawing/2014/main" id="{79B2B371-296D-4382-96AD-DB52280AC7B5}"/>
              </a:ext>
            </a:extLst>
          </p:cNvPr>
          <p:cNvSpPr/>
          <p:nvPr/>
        </p:nvSpPr>
        <p:spPr>
          <a:xfrm>
            <a:off x="4099336" y="555624"/>
            <a:ext cx="1539842" cy="1328352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Mavzuga mos epigraf tanlash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везда: 6 точек 7">
            <a:extLst>
              <a:ext uri="{FF2B5EF4-FFF2-40B4-BE49-F238E27FC236}">
                <a16:creationId xmlns:a16="http://schemas.microsoft.com/office/drawing/2014/main" id="{630A0A18-D4B6-4236-9627-887C4F9210AD}"/>
              </a:ext>
            </a:extLst>
          </p:cNvPr>
          <p:cNvSpPr/>
          <p:nvPr/>
        </p:nvSpPr>
        <p:spPr>
          <a:xfrm>
            <a:off x="2578100" y="1728659"/>
            <a:ext cx="1446391" cy="1398611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Reja bandlarini izchil yoritish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везда: 6 точек 8">
            <a:extLst>
              <a:ext uri="{FF2B5EF4-FFF2-40B4-BE49-F238E27FC236}">
                <a16:creationId xmlns:a16="http://schemas.microsoft.com/office/drawing/2014/main" id="{8FE7F662-3403-4298-A020-10E971D8606C}"/>
              </a:ext>
            </a:extLst>
          </p:cNvPr>
          <p:cNvSpPr/>
          <p:nvPr/>
        </p:nvSpPr>
        <p:spPr>
          <a:xfrm>
            <a:off x="4024492" y="1804859"/>
            <a:ext cx="1741308" cy="1353088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Tinish belgilarini to‘g‘ri qo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llash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6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171648"/>
            <a:ext cx="5334000" cy="307777"/>
          </a:xfrm>
        </p:spPr>
        <p:txBody>
          <a:bodyPr/>
          <a:lstStyle/>
          <a:p>
            <a:pPr algn="ctr" eaLnBrk="1" hangingPunct="1"/>
            <a:r>
              <a:rPr lang="uz-Latn-UZ" alt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Insho yozish uchun asosiy yo‘l-yo‘riqlar:</a:t>
            </a:r>
            <a:endParaRPr lang="ru-RU" alt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505341" y="341761"/>
            <a:ext cx="184731" cy="2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852"/>
          </a:p>
        </p:txBody>
      </p:sp>
      <p:sp>
        <p:nvSpPr>
          <p:cNvPr id="22533" name="AutoShape 48"/>
          <p:cNvSpPr>
            <a:spLocks noChangeArrowheads="1"/>
          </p:cNvSpPr>
          <p:nvPr/>
        </p:nvSpPr>
        <p:spPr bwMode="gray">
          <a:xfrm>
            <a:off x="1153788" y="2318531"/>
            <a:ext cx="4141274" cy="34413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sz="1200" dirty="0" err="1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uz-Latn-UZ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ru-RU" sz="1200" dirty="0" err="1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usnixat</a:t>
            </a:r>
            <a:r>
              <a:rPr lang="en-US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qoidalariga</a:t>
            </a:r>
            <a:r>
              <a:rPr lang="en-US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altLang="ru-RU" sz="1200" dirty="0">
                <a:solidFill>
                  <a:srgbClr val="0CB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solidFill>
                <a:srgbClr val="0CB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AutoShape 49"/>
          <p:cNvSpPr>
            <a:spLocks noChangeArrowheads="1"/>
          </p:cNvSpPr>
          <p:nvPr/>
        </p:nvSpPr>
        <p:spPr bwMode="gray">
          <a:xfrm>
            <a:off x="1332426" y="1896566"/>
            <a:ext cx="4141274" cy="37929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belgilarining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</a:t>
            </a:r>
            <a:r>
              <a:rPr lang="uz-Latn-UZ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rniga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0" hangingPunct="0"/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Cyrl-UZ" altLang="ru-RU" sz="1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50"/>
          <p:cNvSpPr>
            <a:spLocks noChangeArrowheads="1"/>
          </p:cNvSpPr>
          <p:nvPr/>
        </p:nvSpPr>
        <p:spPr bwMode="gray">
          <a:xfrm>
            <a:off x="1267235" y="1412367"/>
            <a:ext cx="4206465" cy="37180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CB434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Inshoni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savodxonlik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0" hangingPunct="0"/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altLang="ru-RU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51"/>
          <p:cNvSpPr>
            <a:spLocks noChangeArrowheads="1"/>
          </p:cNvSpPr>
          <p:nvPr/>
        </p:nvSpPr>
        <p:spPr bwMode="gray">
          <a:xfrm>
            <a:off x="1004179" y="974593"/>
            <a:ext cx="4024864" cy="34932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bog</a:t>
            </a:r>
            <a:r>
              <a:rPr lang="uz-Latn-UZ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materiallarni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0" hangingPunct="0"/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qilayotganda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izchillikka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alt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Cyrl-UZ" alt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AutoShape 52"/>
          <p:cNvSpPr>
            <a:spLocks noChangeArrowheads="1"/>
          </p:cNvSpPr>
          <p:nvPr/>
        </p:nvSpPr>
        <p:spPr bwMode="gray">
          <a:xfrm>
            <a:off x="610635" y="565220"/>
            <a:ext cx="4216217" cy="35210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z-Cyrl-UZ" alt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Tuzilayotgan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jumlalarning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</a:t>
            </a:r>
            <a:r>
              <a:rPr lang="uz-Latn-UZ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lishiga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0" hangingPunct="0"/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uz-Cyrl-UZ" altLang="ru-RU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8" name="Group 53"/>
          <p:cNvGrpSpPr>
            <a:grpSpLocks/>
          </p:cNvGrpSpPr>
          <p:nvPr/>
        </p:nvGrpSpPr>
        <p:grpSpPr bwMode="auto">
          <a:xfrm>
            <a:off x="226736" y="643467"/>
            <a:ext cx="283129" cy="314215"/>
            <a:chOff x="2078" y="1080"/>
            <a:chExt cx="2136" cy="2815"/>
          </a:xfrm>
        </p:grpSpPr>
        <p:sp>
          <p:nvSpPr>
            <p:cNvPr id="2256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6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70" name="Oval 57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72" name="Oval 59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39" name="Group 60"/>
          <p:cNvGrpSpPr>
            <a:grpSpLocks/>
          </p:cNvGrpSpPr>
          <p:nvPr/>
        </p:nvGrpSpPr>
        <p:grpSpPr bwMode="auto">
          <a:xfrm>
            <a:off x="598441" y="1047093"/>
            <a:ext cx="283129" cy="314215"/>
            <a:chOff x="2078" y="1080"/>
            <a:chExt cx="2136" cy="2815"/>
          </a:xfrm>
        </p:grpSpPr>
        <p:sp>
          <p:nvSpPr>
            <p:cNvPr id="2256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6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64" name="Oval 64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66" name="Oval 66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40" name="Group 67"/>
          <p:cNvGrpSpPr>
            <a:grpSpLocks/>
          </p:cNvGrpSpPr>
          <p:nvPr/>
        </p:nvGrpSpPr>
        <p:grpSpPr bwMode="auto">
          <a:xfrm>
            <a:off x="883235" y="1485147"/>
            <a:ext cx="283129" cy="314215"/>
            <a:chOff x="2078" y="1080"/>
            <a:chExt cx="2136" cy="2815"/>
          </a:xfrm>
        </p:grpSpPr>
        <p:sp>
          <p:nvSpPr>
            <p:cNvPr id="22555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56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58" name="Oval 71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60" name="Oval 73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41" name="Group 74"/>
          <p:cNvGrpSpPr>
            <a:grpSpLocks/>
          </p:cNvGrpSpPr>
          <p:nvPr/>
        </p:nvGrpSpPr>
        <p:grpSpPr bwMode="auto">
          <a:xfrm>
            <a:off x="902204" y="1912201"/>
            <a:ext cx="283129" cy="314215"/>
            <a:chOff x="2078" y="1080"/>
            <a:chExt cx="2136" cy="2815"/>
          </a:xfrm>
        </p:grpSpPr>
        <p:sp>
          <p:nvSpPr>
            <p:cNvPr id="2254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5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52" name="Oval 78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54" name="Oval 80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42" name="Group 81"/>
          <p:cNvGrpSpPr>
            <a:grpSpLocks/>
          </p:cNvGrpSpPr>
          <p:nvPr/>
        </p:nvGrpSpPr>
        <p:grpSpPr bwMode="auto">
          <a:xfrm>
            <a:off x="702728" y="2316093"/>
            <a:ext cx="281747" cy="314215"/>
            <a:chOff x="2078" y="1080"/>
            <a:chExt cx="2252" cy="2815"/>
          </a:xfrm>
        </p:grpSpPr>
        <p:sp>
          <p:nvSpPr>
            <p:cNvPr id="2254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4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2" y="1080"/>
              <a:ext cx="2076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46" name="Oval 85"/>
            <p:cNvSpPr>
              <a:spLocks noChangeArrowheads="1"/>
            </p:cNvSpPr>
            <p:nvPr/>
          </p:nvSpPr>
          <p:spPr bwMode="gray">
            <a:xfrm>
              <a:off x="2254" y="1080"/>
              <a:ext cx="2076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6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48" name="Oval 87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46" name="Group 67"/>
          <p:cNvGrpSpPr>
            <a:grpSpLocks/>
          </p:cNvGrpSpPr>
          <p:nvPr/>
        </p:nvGrpSpPr>
        <p:grpSpPr bwMode="auto">
          <a:xfrm>
            <a:off x="264646" y="2630308"/>
            <a:ext cx="283129" cy="314215"/>
            <a:chOff x="2078" y="1080"/>
            <a:chExt cx="2136" cy="2815"/>
          </a:xfrm>
        </p:grpSpPr>
        <p:sp>
          <p:nvSpPr>
            <p:cNvPr id="4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4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49" name="Oval 70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50" name="Oval 71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52" name="Oval 73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sp>
        <p:nvSpPr>
          <p:cNvPr id="53" name="AutoShape 49"/>
          <p:cNvSpPr>
            <a:spLocks noChangeArrowheads="1"/>
          </p:cNvSpPr>
          <p:nvPr/>
        </p:nvSpPr>
        <p:spPr bwMode="gray">
          <a:xfrm>
            <a:off x="632241" y="2719064"/>
            <a:ext cx="4396801" cy="37929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mazmuniga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rejasini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epigraf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1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altLang="ru-RU" sz="11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116259" y="631215"/>
            <a:ext cx="3569335" cy="243901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tavsiyalarga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uz-Latn-U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ngiz,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</a:t>
            </a:r>
            <a:r>
              <a:rPr lang="uz-Latn-U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mulohazalarin</a:t>
            </a:r>
            <a:r>
              <a:rPr lang="uz-Latn-U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gizni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dadil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rqmasdan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eta  ola</a:t>
            </a:r>
            <a:r>
              <a:rPr lang="uz-Latn-U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Администратор\Local Settings\Temporary Internet Files\Content.IE5\21APSLAJ\MC900123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1" y="2091124"/>
            <a:ext cx="1261886" cy="1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Администратор\Local Settings\Temporary Internet Files\Content.IE5\21APSLAJ\MC900123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54464" y="528022"/>
            <a:ext cx="1261886" cy="1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Администратор\Local Settings\Temporary Internet Files\Content.IE5\MNE3ET8R\MC9004260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48" y="2251865"/>
            <a:ext cx="871302" cy="7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4CAD4-752A-45A1-84DF-454F846F59D4}"/>
              </a:ext>
            </a:extLst>
          </p:cNvPr>
          <p:cNvSpPr txBox="1"/>
          <p:nvPr/>
        </p:nvSpPr>
        <p:spPr>
          <a:xfrm>
            <a:off x="254000" y="2222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Unutmang!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5500" y="631825"/>
            <a:ext cx="4419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limdan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uz-Cyrl-UZ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44" y="1934599"/>
            <a:ext cx="143578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10-15%</a:t>
            </a:r>
          </a:p>
          <a:p>
            <a:pPr algn="ctr">
              <a:defRPr/>
            </a:pPr>
            <a:endParaRPr lang="ru-RU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2937" y="1927225"/>
            <a:ext cx="152316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en-US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10-15%</a:t>
            </a:r>
          </a:p>
          <a:p>
            <a:pPr algn="ctr">
              <a:defRPr/>
            </a:pPr>
            <a:endParaRPr lang="ru-RU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576" y="2050336"/>
            <a:ext cx="152316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70-80%</a:t>
            </a:r>
          </a:p>
          <a:p>
            <a:pPr algn="ctr">
              <a:defRPr/>
            </a:pP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19910" y="1309849"/>
            <a:ext cx="455180" cy="65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088003" y="1252576"/>
            <a:ext cx="673757" cy="665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2915413" y="1272742"/>
            <a:ext cx="37744" cy="805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94F6211-973B-4D0F-8884-120A5CAB6F09}"/>
              </a:ext>
            </a:extLst>
          </p:cNvPr>
          <p:cNvSpPr txBox="1"/>
          <p:nvPr/>
        </p:nvSpPr>
        <p:spPr>
          <a:xfrm>
            <a:off x="329844" y="22225"/>
            <a:ext cx="499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900" y="631825"/>
            <a:ext cx="5334000" cy="20313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tipdagi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rejalaridagi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nuqta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yiladi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n-US" sz="1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1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1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en-US" sz="1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uying</a:t>
            </a:r>
            <a:r>
              <a:rPr lang="en-US" sz="1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</a:p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Do</a:t>
            </a:r>
            <a:r>
              <a:rPr lang="uz-Latn-UZ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stlik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</a:t>
            </a:r>
            <a:r>
              <a:rPr lang="uz-Latn-UZ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‘z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ining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men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tushunaman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Do</a:t>
            </a:r>
            <a:r>
              <a:rPr lang="uz-Latn-UZ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boshga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kulfat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tushganda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sinaladi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3. Do</a:t>
            </a:r>
            <a:r>
              <a:rPr lang="uz-Latn-UZ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stlik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birodarlik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insoniyatni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taraqqiyotga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yetaklaydi</a:t>
            </a:r>
            <a:r>
              <a:rPr lang="en-US" sz="1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Documents and Settings\Администратор\Local Settings\Temporary Internet Files\Content.IE5\21APSLAJ\MC900123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5219" y="1952734"/>
            <a:ext cx="1189778" cy="1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1D44B0-8252-4933-BC5D-13C16443B8F5}"/>
              </a:ext>
            </a:extLst>
          </p:cNvPr>
          <p:cNvSpPr txBox="1"/>
          <p:nvPr/>
        </p:nvSpPr>
        <p:spPr>
          <a:xfrm>
            <a:off x="444500" y="2222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 ko‘rinishdagi reja namunasi: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4883" y="612916"/>
            <a:ext cx="5425017" cy="24929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ko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rinishdagi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„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linishi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farqlanib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rejalarda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llanishi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me’rosi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II.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fazilatlarning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lanishi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timsoli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adolatparvarlik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oyalari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III.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</a:t>
            </a:r>
            <a:r>
              <a:rPr lang="uz-Latn-U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oyalari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Documents and Settings\Администратор\Local Settings\Temporary Internet Files\Content.IE5\21APSLAJ\MC900123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5219" y="1976779"/>
            <a:ext cx="1189778" cy="1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21B44-44F7-4653-8EFA-40EF268A9E7C}"/>
              </a:ext>
            </a:extLst>
          </p:cNvPr>
          <p:cNvSpPr txBox="1"/>
          <p:nvPr/>
        </p:nvSpPr>
        <p:spPr>
          <a:xfrm>
            <a:off x="292099" y="98425"/>
            <a:ext cx="510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 ko‘rinishdagi reja namunasi: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7601"/>
            <a:ext cx="5105400" cy="430887"/>
          </a:xfrm>
        </p:spPr>
        <p:txBody>
          <a:bodyPr/>
          <a:lstStyle/>
          <a:p>
            <a:pPr algn="ctr" eaLnBrk="1" hangingPunct="1"/>
            <a:r>
              <a:rPr lang="en-US" alt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Inshoga</a:t>
            </a:r>
            <a:r>
              <a:rPr lang="en-US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epigraf</a:t>
            </a:r>
            <a:r>
              <a:rPr lang="en-US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endParaRPr lang="ru-RU" alt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505341" y="341761"/>
            <a:ext cx="184731" cy="2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852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408144" y="828886"/>
            <a:ext cx="2255622" cy="192663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52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34635" y="979840"/>
            <a:ext cx="1908603" cy="170655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52"/>
          </a:p>
        </p:txBody>
      </p:sp>
      <p:sp>
        <p:nvSpPr>
          <p:cNvPr id="22534" name="AutoShape 49"/>
          <p:cNvSpPr>
            <a:spLocks noChangeArrowheads="1"/>
          </p:cNvSpPr>
          <p:nvPr/>
        </p:nvSpPr>
        <p:spPr bwMode="gray">
          <a:xfrm>
            <a:off x="1593833" y="2451665"/>
            <a:ext cx="3324875" cy="42449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asarlardan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sitata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</a:t>
            </a:r>
            <a:r>
              <a:rPr lang="en-US" altLang="ru-RU" sz="1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1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endParaRPr lang="uz-Cyrl-UZ" altLang="ru-RU" sz="1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50"/>
          <p:cNvSpPr>
            <a:spLocks noChangeArrowheads="1"/>
          </p:cNvSpPr>
          <p:nvPr/>
        </p:nvSpPr>
        <p:spPr bwMode="gray">
          <a:xfrm>
            <a:off x="1707660" y="1812486"/>
            <a:ext cx="3177249" cy="45890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CB434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shaxslarning</a:t>
            </a:r>
            <a:r>
              <a:rPr lang="en-US" altLang="ru-RU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fikrlari</a:t>
            </a:r>
            <a:endParaRPr lang="ru-RU" altLang="ru-RU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51"/>
          <p:cNvSpPr>
            <a:spLocks noChangeArrowheads="1"/>
          </p:cNvSpPr>
          <p:nvPr/>
        </p:nvSpPr>
        <p:spPr bwMode="gray">
          <a:xfrm>
            <a:off x="1673859" y="1193626"/>
            <a:ext cx="3244850" cy="42879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Matal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hikmatli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</a:t>
            </a:r>
            <a:r>
              <a:rPr lang="uz-Latn-UZ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</a:t>
            </a:r>
            <a:endParaRPr lang="uz-Cyrl-UZ" alt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AutoShape 52"/>
          <p:cNvSpPr>
            <a:spLocks noChangeArrowheads="1"/>
          </p:cNvSpPr>
          <p:nvPr/>
        </p:nvSpPr>
        <p:spPr bwMode="gray">
          <a:xfrm>
            <a:off x="1521239" y="630268"/>
            <a:ext cx="3363670" cy="41529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z-Cyrl-UZ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altLang="ru-RU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alt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maqollari</a:t>
            </a:r>
            <a:endParaRPr lang="ru-RU" alt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uz-Cyrl-UZ" alt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8" name="Group 53"/>
          <p:cNvGrpSpPr>
            <a:grpSpLocks/>
          </p:cNvGrpSpPr>
          <p:nvPr/>
        </p:nvGrpSpPr>
        <p:grpSpPr bwMode="auto">
          <a:xfrm>
            <a:off x="1226675" y="710439"/>
            <a:ext cx="283129" cy="314215"/>
            <a:chOff x="2078" y="1080"/>
            <a:chExt cx="2136" cy="2815"/>
          </a:xfrm>
        </p:grpSpPr>
        <p:sp>
          <p:nvSpPr>
            <p:cNvPr id="2256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6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70" name="Oval 57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72" name="Oval 59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39" name="Group 60"/>
          <p:cNvGrpSpPr>
            <a:grpSpLocks/>
          </p:cNvGrpSpPr>
          <p:nvPr/>
        </p:nvGrpSpPr>
        <p:grpSpPr bwMode="auto">
          <a:xfrm>
            <a:off x="1431377" y="1281965"/>
            <a:ext cx="283129" cy="314215"/>
            <a:chOff x="2078" y="1080"/>
            <a:chExt cx="2136" cy="2815"/>
          </a:xfrm>
        </p:grpSpPr>
        <p:sp>
          <p:nvSpPr>
            <p:cNvPr id="2256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6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64" name="Oval 64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66" name="Oval 66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41" name="Group 74"/>
          <p:cNvGrpSpPr>
            <a:grpSpLocks/>
          </p:cNvGrpSpPr>
          <p:nvPr/>
        </p:nvGrpSpPr>
        <p:grpSpPr bwMode="auto">
          <a:xfrm>
            <a:off x="1436981" y="1851525"/>
            <a:ext cx="283129" cy="314215"/>
            <a:chOff x="2078" y="1080"/>
            <a:chExt cx="2136" cy="2815"/>
          </a:xfrm>
        </p:grpSpPr>
        <p:sp>
          <p:nvSpPr>
            <p:cNvPr id="2254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5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52" name="Oval 78"/>
            <p:cNvSpPr>
              <a:spLocks noChangeArrowheads="1"/>
            </p:cNvSpPr>
            <p:nvPr/>
          </p:nvSpPr>
          <p:spPr bwMode="gray">
            <a:xfrm>
              <a:off x="2254" y="1080"/>
              <a:ext cx="1960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3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54" name="Oval 80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  <p:grpSp>
        <p:nvGrpSpPr>
          <p:cNvPr id="22542" name="Group 81"/>
          <p:cNvGrpSpPr>
            <a:grpSpLocks/>
          </p:cNvGrpSpPr>
          <p:nvPr/>
        </p:nvGrpSpPr>
        <p:grpSpPr bwMode="auto">
          <a:xfrm>
            <a:off x="1294276" y="2468067"/>
            <a:ext cx="281747" cy="314215"/>
            <a:chOff x="2078" y="1080"/>
            <a:chExt cx="2252" cy="2815"/>
          </a:xfrm>
        </p:grpSpPr>
        <p:sp>
          <p:nvSpPr>
            <p:cNvPr id="2254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2254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852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2" y="1080"/>
              <a:ext cx="2076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46" name="Oval 85"/>
            <p:cNvSpPr>
              <a:spLocks noChangeArrowheads="1"/>
            </p:cNvSpPr>
            <p:nvPr/>
          </p:nvSpPr>
          <p:spPr bwMode="gray">
            <a:xfrm>
              <a:off x="2254" y="1080"/>
              <a:ext cx="2076" cy="28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altLang="ru-RU" sz="852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6" y="1080"/>
              <a:ext cx="1099" cy="28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852"/>
            </a:p>
          </p:txBody>
        </p:sp>
        <p:sp>
          <p:nvSpPr>
            <p:cNvPr id="22548" name="Oval 87"/>
            <p:cNvSpPr>
              <a:spLocks noChangeArrowheads="1"/>
            </p:cNvSpPr>
            <p:nvPr/>
          </p:nvSpPr>
          <p:spPr bwMode="gray">
            <a:xfrm>
              <a:off x="2337" y="1080"/>
              <a:ext cx="1096" cy="2815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altLang="ru-RU" sz="852"/>
            </a:p>
          </p:txBody>
        </p:sp>
      </p:grpSp>
    </p:spTree>
    <p:extLst>
      <p:ext uri="{BB962C8B-B14F-4D97-AF65-F5344CB8AC3E}">
        <p14:creationId xmlns:p14="http://schemas.microsoft.com/office/powerpoint/2010/main" val="11151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65800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10931" y="1046883"/>
            <a:ext cx="3438770" cy="1337542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8415">
              <a:spcAft>
                <a:spcPts val="1200"/>
              </a:spcAft>
            </a:pPr>
            <a:br>
              <a:rPr lang="en-US" sz="24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 ishi: </a:t>
            </a:r>
            <a:r>
              <a:rPr lang="uz-Latn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Insho.</a:t>
            </a:r>
          </a:p>
          <a:p>
            <a:pPr marL="18415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 imkoniyatlari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3684" y="1242569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5345" y="2099882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23207" y="327025"/>
            <a:ext cx="898093" cy="323803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0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uz-Latn-UZ" sz="4000" spc="10" dirty="0">
                <a:latin typeface="Arial Black" pitchFamily="34" charset="0"/>
                <a:cs typeface="Times New Roman" pitchFamily="18" charset="0"/>
              </a:rPr>
              <a:t>ONA TILI</a:t>
            </a:r>
            <a:endParaRPr sz="4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88753-AF40-4DF9-B254-59E0CD93E7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>
            <a:fillRect/>
          </a:stretch>
        </p:blipFill>
        <p:spPr>
          <a:xfrm>
            <a:off x="4197989" y="1622425"/>
            <a:ext cx="1348527" cy="1082683"/>
          </a:xfrm>
        </p:spPr>
      </p:pic>
    </p:spTree>
    <p:extLst>
      <p:ext uri="{BB962C8B-B14F-4D97-AF65-F5344CB8AC3E}">
        <p14:creationId xmlns:p14="http://schemas.microsoft.com/office/powerpoint/2010/main" val="297457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98425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Mustaqil bajarish uchun topshiriq</a:t>
            </a:r>
            <a:endParaRPr lang="ru-RU" sz="2400" b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D84AFF-0D8B-4915-954B-F8EEF7A51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165225"/>
            <a:ext cx="1772157" cy="163038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E6CC0C5-A822-48FB-ABF8-F5B99CF8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500" y="874832"/>
            <a:ext cx="3001021" cy="166199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71438" indent="290513" algn="just"/>
            <a:r>
              <a:rPr lang="uz-Latn-UZ" sz="1800" dirty="0"/>
              <a:t>“Bilim – muvaffaaqiyatlar eshigini ochuvchi vosita” mavzusida insho yozing. Insho yozishda bugun egallagan bilimlaringizga tayaning.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605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6F52E-ADF2-4C85-93D0-CB3FFBED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Og‘zaki va yozma nutq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A12543-902C-48EC-8531-6744A54E1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267200" cy="2438400"/>
          </a:xfrm>
          <a:solidFill>
            <a:srgbClr val="CCFF66"/>
          </a:solidFill>
          <a:ln>
            <a:solidFill>
              <a:srgbClr val="400239"/>
            </a:solidFill>
          </a:ln>
        </p:spPr>
        <p:txBody>
          <a:bodyPr/>
          <a:lstStyle/>
          <a:p>
            <a:pPr marL="71438" indent="290513" algn="just"/>
            <a:r>
              <a:rPr lang="en-US" sz="1600" dirty="0" err="1">
                <a:solidFill>
                  <a:srgbClr val="002060"/>
                </a:solidFill>
              </a:rPr>
              <a:t>Og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zaki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nutq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bilan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yozma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nutq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rtasidagi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farq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haqida</a:t>
            </a:r>
            <a:r>
              <a:rPr lang="en-US" sz="1600" dirty="0">
                <a:solidFill>
                  <a:srgbClr val="002060"/>
                </a:solidFill>
              </a:rPr>
              <a:t> har </a:t>
            </a:r>
            <a:r>
              <a:rPr lang="en-US" sz="1600" dirty="0" err="1">
                <a:solidFill>
                  <a:srgbClr val="002060"/>
                </a:solidFill>
              </a:rPr>
              <a:t>bir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quvchi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tasavvur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hosil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qilishi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kerak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Og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zaki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nutqda</a:t>
            </a:r>
            <a:r>
              <a:rPr lang="en-US" sz="1600" dirty="0">
                <a:solidFill>
                  <a:srgbClr val="002060"/>
                </a:solidFill>
              </a:rPr>
              <a:t> so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zlovchi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z </a:t>
            </a:r>
            <a:r>
              <a:rPr lang="en-US" sz="1600" dirty="0" err="1">
                <a:solidFill>
                  <a:srgbClr val="002060"/>
                </a:solidFill>
              </a:rPr>
              <a:t>mulohazalarini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aytish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davomida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l </a:t>
            </a:r>
            <a:r>
              <a:rPr lang="en-US" sz="1600" dirty="0" err="1">
                <a:solidFill>
                  <a:srgbClr val="002060"/>
                </a:solidFill>
              </a:rPr>
              <a:t>harakatlari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bilan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fikrining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osonroq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tushunilishiga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erishadi</a:t>
            </a:r>
            <a:r>
              <a:rPr lang="en-US" sz="1600" dirty="0">
                <a:solidFill>
                  <a:srgbClr val="002060"/>
                </a:solidFill>
              </a:rPr>
              <a:t>. U </a:t>
            </a:r>
            <a:r>
              <a:rPr lang="en-US" sz="1600" dirty="0" err="1">
                <a:solidFill>
                  <a:srgbClr val="002060"/>
                </a:solidFill>
              </a:rPr>
              <a:t>nutqning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mazmuniga</a:t>
            </a:r>
            <a:r>
              <a:rPr lang="en-US" sz="1600" dirty="0">
                <a:solidFill>
                  <a:srgbClr val="002060"/>
                </a:solidFill>
              </a:rPr>
              <a:t> ko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ra </a:t>
            </a:r>
            <a:r>
              <a:rPr lang="en-US" sz="1600" dirty="0" err="1">
                <a:solidFill>
                  <a:srgbClr val="002060"/>
                </a:solidFill>
              </a:rPr>
              <a:t>ohang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tanlay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olish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imkoniga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ega</a:t>
            </a:r>
            <a:r>
              <a:rPr lang="en-US" sz="1600" dirty="0">
                <a:solidFill>
                  <a:srgbClr val="002060"/>
                </a:solidFill>
              </a:rPr>
              <a:t>. So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zlash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davomida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intonatsiyani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zgartirishi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ayrim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noto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g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ri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rinlarni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l-</a:t>
            </a:r>
            <a:r>
              <a:rPr lang="en-US" sz="1600" dirty="0" err="1">
                <a:solidFill>
                  <a:srgbClr val="002060"/>
                </a:solidFill>
              </a:rPr>
              <a:t>yo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lakay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tuzatib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borishi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mumkin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E9A5B-6FC8-4DC2-9E3B-C95E102B8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28" y="1317625"/>
            <a:ext cx="1179299" cy="11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1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8AAD4-1568-4EFF-8EEB-E8473114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" y="48538"/>
            <a:ext cx="5176723" cy="430887"/>
          </a:xfrm>
        </p:spPr>
        <p:txBody>
          <a:bodyPr/>
          <a:lstStyle/>
          <a:p>
            <a:pPr algn="ctr"/>
            <a:r>
              <a:rPr lang="uz-Latn-UZ" sz="2800" b="0" dirty="0"/>
              <a:t>E</a:t>
            </a:r>
            <a:r>
              <a:rPr lang="en-US" sz="2800" b="0" dirty="0"/>
              <a:t>’</a:t>
            </a:r>
            <a:r>
              <a:rPr lang="uz-Latn-UZ" sz="2800" b="0" dirty="0"/>
              <a:t>tibor bering!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1CA90B-4CF7-467A-A770-981ABBC0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3581400" cy="2462213"/>
          </a:xfrm>
          <a:solidFill>
            <a:srgbClr val="FFCCFF"/>
          </a:solidFill>
          <a:ln>
            <a:solidFill>
              <a:srgbClr val="400239"/>
            </a:solidFill>
          </a:ln>
        </p:spPr>
        <p:txBody>
          <a:bodyPr/>
          <a:lstStyle/>
          <a:p>
            <a:pPr marL="71438" indent="290513" algn="just"/>
            <a:r>
              <a:rPr lang="en-US" sz="1600" dirty="0">
                <a:solidFill>
                  <a:srgbClr val="002060"/>
                </a:solidFill>
              </a:rPr>
              <a:t>Ammo </a:t>
            </a:r>
            <a:r>
              <a:rPr lang="en-US" sz="1600" dirty="0" err="1">
                <a:solidFill>
                  <a:srgbClr val="002060"/>
                </a:solidFill>
              </a:rPr>
              <a:t>yozma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nutqda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bayon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etilayotgan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fikr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orfografik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punktuatsion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uslubiy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qoidalarga</a:t>
            </a:r>
            <a:r>
              <a:rPr lang="en-US" sz="1600" dirty="0">
                <a:solidFill>
                  <a:srgbClr val="002060"/>
                </a:solidFill>
              </a:rPr>
              <a:t> to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la </a:t>
            </a:r>
            <a:r>
              <a:rPr lang="en-US" sz="1600" dirty="0" err="1">
                <a:solidFill>
                  <a:srgbClr val="002060"/>
                </a:solidFill>
              </a:rPr>
              <a:t>amal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qilingan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holda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yozilmog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lozim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Yozilgan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fikrda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noaniq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jumlalar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imlo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xatolariga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>
                <a:solidFill>
                  <a:srgbClr val="002060"/>
                </a:solidFill>
              </a:rPr>
              <a:t>l </a:t>
            </a:r>
            <a:r>
              <a:rPr lang="en-US" sz="1600" dirty="0" err="1">
                <a:solidFill>
                  <a:srgbClr val="002060"/>
                </a:solidFill>
              </a:rPr>
              <a:t>qo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yilgan</a:t>
            </a:r>
            <a:r>
              <a:rPr lang="en-US" sz="1600" dirty="0">
                <a:solidFill>
                  <a:srgbClr val="002060"/>
                </a:solidFill>
              </a:rPr>
              <a:t> so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zlar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lmasligi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lozim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r>
              <a:rPr lang="uz-Latn-UZ" sz="1600" dirty="0">
                <a:solidFill>
                  <a:srgbClr val="002060"/>
                </a:solidFill>
              </a:rPr>
              <a:t> N</a:t>
            </a:r>
            <a:r>
              <a:rPr lang="en-US" sz="1600" dirty="0" err="1">
                <a:solidFill>
                  <a:srgbClr val="002060"/>
                </a:solidFill>
              </a:rPr>
              <a:t>oo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rin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yilgan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yoki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zarur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rinda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yilmagan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vergul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gapning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mazmunini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tamoman</a:t>
            </a:r>
            <a:r>
              <a:rPr lang="en-US" sz="1600" dirty="0">
                <a:solidFill>
                  <a:srgbClr val="002060"/>
                </a:solidFill>
              </a:rPr>
              <a:t> 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zgartirib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yuboradi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ABB12-C35D-4FAA-8447-34EA9B1F5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83" y="1317625"/>
            <a:ext cx="1623218" cy="16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2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5AA21-B290-4262-875B-98893587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Tinish belgilarining ahamiyati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F62D4B-3959-4F2C-AC9C-04AEBFC2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657600" cy="2215991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400239"/>
            </a:solidFill>
          </a:ln>
        </p:spPr>
        <p:txBody>
          <a:bodyPr/>
          <a:lstStyle/>
          <a:p>
            <a:pPr marL="71438" indent="290513" algn="just"/>
            <a:r>
              <a:rPr lang="en-US" sz="1200" b="1" dirty="0"/>
              <a:t>„</a:t>
            </a:r>
            <a:r>
              <a:rPr lang="en-US" sz="1600" dirty="0" err="1">
                <a:solidFill>
                  <a:srgbClr val="002060"/>
                </a:solidFill>
              </a:rPr>
              <a:t>Avvallari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xalqqa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zulm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qilgan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qullar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mehnati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evaziga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boylik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orttirgan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quldorlar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endilikda</a:t>
            </a:r>
            <a:r>
              <a:rPr lang="en-US" sz="1600" dirty="0">
                <a:solidFill>
                  <a:srgbClr val="002060"/>
                </a:solidFill>
              </a:rPr>
              <a:t> Hasan </a:t>
            </a:r>
            <a:r>
              <a:rPr lang="en-US" sz="1600" dirty="0" err="1">
                <a:solidFill>
                  <a:srgbClr val="002060"/>
                </a:solidFill>
              </a:rPr>
              <a:t>va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Fotimalarning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taqdiriga</a:t>
            </a:r>
            <a:r>
              <a:rPr lang="en-US" sz="1600" dirty="0">
                <a:solidFill>
                  <a:srgbClr val="002060"/>
                </a:solidFill>
              </a:rPr>
              <a:t> ham </a:t>
            </a:r>
            <a:r>
              <a:rPr lang="en-US" sz="1600" dirty="0" err="1">
                <a:solidFill>
                  <a:srgbClr val="002060"/>
                </a:solidFill>
              </a:rPr>
              <a:t>chang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solmoqchi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</a:t>
            </a:r>
            <a:r>
              <a:rPr lang="uz-Latn-UZ" sz="1600" dirty="0">
                <a:solidFill>
                  <a:srgbClr val="002060"/>
                </a:solidFill>
              </a:rPr>
              <a:t>‘</a:t>
            </a:r>
            <a:r>
              <a:rPr lang="en-US" sz="1600" dirty="0" err="1">
                <a:solidFill>
                  <a:srgbClr val="002060"/>
                </a:solidFill>
              </a:rPr>
              <a:t>ladilar</a:t>
            </a:r>
            <a:r>
              <a:rPr lang="uz-Latn-UZ" sz="1600" dirty="0">
                <a:solidFill>
                  <a:srgbClr val="002060"/>
                </a:solidFill>
              </a:rPr>
              <a:t>“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tarzida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tuzilgan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gapda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vergulning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tushib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qolishi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jumlaning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ma’nosini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buzib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yuboradi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natijada</a:t>
            </a:r>
            <a:r>
              <a:rPr lang="en-US" sz="1600" dirty="0">
                <a:solidFill>
                  <a:srgbClr val="002060"/>
                </a:solidFill>
              </a:rPr>
              <a:t> „</a:t>
            </a:r>
            <a:r>
              <a:rPr lang="uz-Latn-UZ" sz="1600" dirty="0">
                <a:solidFill>
                  <a:srgbClr val="002060"/>
                </a:solidFill>
              </a:rPr>
              <a:t>q</a:t>
            </a:r>
            <a:r>
              <a:rPr lang="en-US" sz="1600" dirty="0" err="1">
                <a:solidFill>
                  <a:srgbClr val="002060"/>
                </a:solidFill>
              </a:rPr>
              <a:t>ullar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xalqqa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zulm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qilgan</a:t>
            </a:r>
            <a:r>
              <a:rPr lang="uz-Latn-UZ" sz="1600" dirty="0">
                <a:solidFill>
                  <a:srgbClr val="002060"/>
                </a:solidFill>
              </a:rPr>
              <a:t>“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degan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fikr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kelib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chiqadi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07554-0C11-4192-8B8A-26556AC07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22" y="1012825"/>
            <a:ext cx="1628705" cy="16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C9972-1616-4521-A199-0712652B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“Insho” so‘zi izohli lug‘atda</a:t>
            </a:r>
            <a:endParaRPr lang="ru-RU" sz="2800" b="0" dirty="0"/>
          </a:p>
        </p:txBody>
      </p:sp>
      <p:sp>
        <p:nvSpPr>
          <p:cNvPr id="4" name="Цилиндр 3">
            <a:extLst>
              <a:ext uri="{FF2B5EF4-FFF2-40B4-BE49-F238E27FC236}">
                <a16:creationId xmlns:a16="http://schemas.microsoft.com/office/drawing/2014/main" id="{FD2FCD78-B03C-40F3-9C72-F221EA963220}"/>
              </a:ext>
            </a:extLst>
          </p:cNvPr>
          <p:cNvSpPr/>
          <p:nvPr/>
        </p:nvSpPr>
        <p:spPr>
          <a:xfrm>
            <a:off x="228772" y="784225"/>
            <a:ext cx="1587328" cy="2360676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Birinchidan, paydo qilish, yuzaga keltirish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>
            <a:extLst>
              <a:ext uri="{FF2B5EF4-FFF2-40B4-BE49-F238E27FC236}">
                <a16:creationId xmlns:a16="http://schemas.microsoft.com/office/drawing/2014/main" id="{8553D1F3-0486-42B2-803D-3D7483606ABF}"/>
              </a:ext>
            </a:extLst>
          </p:cNvPr>
          <p:cNvSpPr/>
          <p:nvPr/>
        </p:nvSpPr>
        <p:spPr>
          <a:xfrm>
            <a:off x="2120900" y="784225"/>
            <a:ext cx="1490190" cy="22829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Ikkinchidan, ijod, sochma asar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Цилиндр 5">
            <a:extLst>
              <a:ext uri="{FF2B5EF4-FFF2-40B4-BE49-F238E27FC236}">
                <a16:creationId xmlns:a16="http://schemas.microsoft.com/office/drawing/2014/main" id="{B08B88FE-9471-47D1-856D-D8CE272D0939}"/>
              </a:ext>
            </a:extLst>
          </p:cNvPr>
          <p:cNvSpPr/>
          <p:nvPr/>
        </p:nvSpPr>
        <p:spPr>
          <a:xfrm>
            <a:off x="3915890" y="784225"/>
            <a:ext cx="1549157" cy="2282952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Uchinchidan, yozuv, xat, vujudga keltirmoq, yozmoq, bitmoq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4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6D21-A87E-4751-ADE9-E8BC7E9A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Insho haqida umumiy ma’lumot</a:t>
            </a:r>
            <a:endParaRPr lang="ru-RU" sz="28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BE65B-C87E-4A27-98A6-090C352670A9}"/>
              </a:ext>
            </a:extLst>
          </p:cNvPr>
          <p:cNvSpPr txBox="1"/>
          <p:nvPr/>
        </p:nvSpPr>
        <p:spPr>
          <a:xfrm>
            <a:off x="139701" y="555625"/>
            <a:ext cx="4114799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indent="361950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Insho“ arabcha so‘z 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yaratish“,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bino qilish“,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qurish“ ma’nosini beradi. Insho – ijodiy mehnatning oliy ko‘rinishi, murakkab aqliy mehnat jarayoni. U muallifdan fikrlarni zarur dalillar asosida mantiqan izchil va badiiy tarzda, grammatik va uslubiy jihatdan to‘g‘ri izhor etishni talab qiladi.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62BED1C-BAA1-4C65-98F7-C093F975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936625"/>
            <a:ext cx="1203833" cy="206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65EF-96C2-417B-B9F6-A9102270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Unutmang!</a:t>
            </a:r>
            <a:endParaRPr lang="ru-RU" sz="2800" b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5DD18A23-83D9-476C-AE2F-05FE954F3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2895599" cy="2292191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400239"/>
            </a:solidFill>
          </a:ln>
        </p:spPr>
        <p:txBody>
          <a:bodyPr/>
          <a:lstStyle/>
          <a:p>
            <a:pPr marL="72000" indent="361950" algn="just"/>
            <a:r>
              <a:rPr lang="en-US" sz="1600" dirty="0" err="1"/>
              <a:t>Insho</a:t>
            </a:r>
            <a:r>
              <a:rPr lang="en-US" sz="1600" dirty="0"/>
              <a:t> </a:t>
            </a:r>
            <a:r>
              <a:rPr lang="en-US" sz="1600" dirty="0" err="1"/>
              <a:t>yozish</a:t>
            </a:r>
            <a:r>
              <a:rPr lang="en-US" sz="1600" dirty="0"/>
              <a:t> </a:t>
            </a:r>
            <a:r>
              <a:rPr lang="en-US" sz="1600" dirty="0" err="1"/>
              <a:t>ma’lum</a:t>
            </a:r>
            <a:r>
              <a:rPr lang="en-US" sz="1600" dirty="0"/>
              <a:t> </a:t>
            </a:r>
            <a:r>
              <a:rPr lang="en-US" sz="1600" dirty="0" err="1"/>
              <a:t>mavzu</a:t>
            </a:r>
            <a:r>
              <a:rPr lang="en-US" sz="1600" dirty="0"/>
              <a:t> </a:t>
            </a:r>
            <a:r>
              <a:rPr lang="en-US" sz="1600" dirty="0" err="1"/>
              <a:t>yuzasidan</a:t>
            </a:r>
            <a:r>
              <a:rPr lang="en-US" sz="1600" dirty="0"/>
              <a:t> </a:t>
            </a:r>
            <a:r>
              <a:rPr lang="en-US" sz="1600" dirty="0" err="1"/>
              <a:t>mustaqil</a:t>
            </a:r>
            <a:r>
              <a:rPr lang="en-US" sz="1600" dirty="0"/>
              <a:t> </a:t>
            </a:r>
            <a:r>
              <a:rPr lang="en-US" sz="1600" dirty="0" err="1"/>
              <a:t>fikrni</a:t>
            </a:r>
            <a:r>
              <a:rPr lang="en-US" sz="1600" dirty="0"/>
              <a:t> </a:t>
            </a:r>
            <a:r>
              <a:rPr lang="en-US" sz="1600" dirty="0" err="1"/>
              <a:t>yozma</a:t>
            </a:r>
            <a:r>
              <a:rPr lang="en-US" sz="1600" dirty="0"/>
              <a:t> </a:t>
            </a:r>
            <a:r>
              <a:rPr lang="en-US" sz="1600" dirty="0" err="1"/>
              <a:t>tarzda</a:t>
            </a:r>
            <a:r>
              <a:rPr lang="en-US" sz="1600" dirty="0"/>
              <a:t> </a:t>
            </a:r>
            <a:r>
              <a:rPr lang="en-US" sz="1600" dirty="0" err="1"/>
              <a:t>ifodalash</a:t>
            </a:r>
            <a:r>
              <a:rPr lang="en-US" sz="1600" dirty="0"/>
              <a:t> </a:t>
            </a:r>
            <a:r>
              <a:rPr lang="uz-Latn-UZ" sz="1600" dirty="0"/>
              <a:t>hisoblanadi</a:t>
            </a:r>
            <a:r>
              <a:rPr lang="en-US" sz="1600" dirty="0"/>
              <a:t>.  </a:t>
            </a:r>
            <a:r>
              <a:rPr lang="en-US" sz="1600" dirty="0" err="1"/>
              <a:t>Ishning</a:t>
            </a:r>
            <a:r>
              <a:rPr lang="en-US" sz="1600" dirty="0"/>
              <a:t> </a:t>
            </a:r>
            <a:r>
              <a:rPr lang="en-US" sz="1600" dirty="0" err="1"/>
              <a:t>dastlabki</a:t>
            </a:r>
            <a:r>
              <a:rPr lang="en-US" sz="1600" dirty="0"/>
              <a:t> </a:t>
            </a:r>
            <a:r>
              <a:rPr lang="en-US" sz="1600" dirty="0" err="1"/>
              <a:t>bosqichidanoq</a:t>
            </a:r>
            <a:r>
              <a:rPr lang="en-US" sz="1600" dirty="0"/>
              <a:t> </a:t>
            </a:r>
            <a:r>
              <a:rPr lang="en-US" sz="1600" dirty="0" err="1"/>
              <a:t>insho</a:t>
            </a:r>
            <a:r>
              <a:rPr lang="en-US" sz="1600" dirty="0"/>
              <a:t> </a:t>
            </a:r>
            <a:r>
              <a:rPr lang="en-US" sz="1600" dirty="0" err="1"/>
              <a:t>birovning</a:t>
            </a:r>
            <a:r>
              <a:rPr lang="en-US" sz="1600" dirty="0"/>
              <a:t> </a:t>
            </a:r>
            <a:r>
              <a:rPr lang="en-US" sz="1600" dirty="0" err="1"/>
              <a:t>fikrini</a:t>
            </a:r>
            <a:r>
              <a:rPr lang="en-US" sz="1600" dirty="0"/>
              <a:t>, </a:t>
            </a:r>
            <a:r>
              <a:rPr lang="en-US" sz="1600" dirty="0" err="1"/>
              <a:t>darslikdagi</a:t>
            </a:r>
            <a:r>
              <a:rPr lang="en-US" sz="1600" dirty="0"/>
              <a:t> </a:t>
            </a:r>
            <a:r>
              <a:rPr lang="en-US" sz="1600" dirty="0" err="1"/>
              <a:t>ma’lumotni</a:t>
            </a:r>
            <a:r>
              <a:rPr lang="en-US" sz="1600" dirty="0"/>
              <a:t> ko</a:t>
            </a:r>
            <a:r>
              <a:rPr lang="uz-Latn-UZ" sz="1600" dirty="0"/>
              <a:t>‘</a:t>
            </a:r>
            <a:r>
              <a:rPr lang="en-US" sz="1600" dirty="0" err="1"/>
              <a:t>chirish</a:t>
            </a:r>
            <a:r>
              <a:rPr lang="en-US" sz="1600" dirty="0"/>
              <a:t> </a:t>
            </a:r>
            <a:r>
              <a:rPr lang="en-US" sz="1600" dirty="0" err="1"/>
              <a:t>emas</a:t>
            </a:r>
            <a:r>
              <a:rPr lang="en-US" sz="1600" dirty="0"/>
              <a:t>, </a:t>
            </a:r>
            <a:r>
              <a:rPr lang="en-US" sz="1600" dirty="0" err="1"/>
              <a:t>balki</a:t>
            </a:r>
            <a:r>
              <a:rPr lang="en-US" sz="1600" dirty="0"/>
              <a:t> </a:t>
            </a:r>
            <a:r>
              <a:rPr lang="en-US" sz="1600" dirty="0" err="1"/>
              <a:t>mavzu</a:t>
            </a:r>
            <a:r>
              <a:rPr lang="en-US" sz="1600" dirty="0"/>
              <a:t> </a:t>
            </a:r>
            <a:r>
              <a:rPr lang="en-US" sz="1600" dirty="0" err="1"/>
              <a:t>haqida</a:t>
            </a:r>
            <a:r>
              <a:rPr lang="en-US" sz="1600" dirty="0"/>
              <a:t> </a:t>
            </a:r>
            <a:r>
              <a:rPr lang="en-US" sz="1600" dirty="0" err="1"/>
              <a:t>mustaqil</a:t>
            </a:r>
            <a:r>
              <a:rPr lang="en-US" sz="1600" dirty="0"/>
              <a:t> </a:t>
            </a:r>
            <a:r>
              <a:rPr lang="en-US" sz="1600" dirty="0" err="1"/>
              <a:t>fikr</a:t>
            </a:r>
            <a:r>
              <a:rPr lang="en-US" sz="1600" dirty="0"/>
              <a:t> </a:t>
            </a:r>
            <a:r>
              <a:rPr lang="en-US" sz="1600" dirty="0" err="1"/>
              <a:t>yuritish</a:t>
            </a:r>
            <a:r>
              <a:rPr lang="en-US" sz="1600" dirty="0"/>
              <a:t> </a:t>
            </a:r>
            <a:r>
              <a:rPr lang="en-US" sz="1600" dirty="0" err="1"/>
              <a:t>mahsuli</a:t>
            </a:r>
            <a:r>
              <a:rPr lang="uz-Latn-UZ" sz="1600" dirty="0"/>
              <a:t> ekanligini unutmang</a:t>
            </a:r>
            <a:r>
              <a:rPr lang="en-US" sz="1600" dirty="0"/>
              <a:t>. </a:t>
            </a:r>
            <a:endParaRPr lang="ru-RU" sz="1600" dirty="0"/>
          </a:p>
        </p:txBody>
      </p:sp>
      <p:pic>
        <p:nvPicPr>
          <p:cNvPr id="5" name="Picture 8" descr="animal_32">
            <a:extLst>
              <a:ext uri="{FF2B5EF4-FFF2-40B4-BE49-F238E27FC236}">
                <a16:creationId xmlns:a16="http://schemas.microsoft.com/office/drawing/2014/main" id="{621437AE-AB0E-47D7-A86A-71D41E9AC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089025"/>
            <a:ext cx="1428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8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76458-5802-44C0-B2ED-1C8CDCD3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sz="2800" b="0" dirty="0"/>
              <a:t>Insho“ atamasi hozirgi kunda</a:t>
            </a:r>
            <a:endParaRPr lang="ru-RU" sz="2800" b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298D-7488-483F-A530-D9D215B5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580" y="631825"/>
            <a:ext cx="5516720" cy="196977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72000" indent="361950" algn="just"/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sz="1600" dirty="0">
                <a:solidFill>
                  <a:srgbClr val="7030A0"/>
                </a:solidFill>
              </a:rPr>
              <a:t>I</a:t>
            </a:r>
            <a:r>
              <a:rPr lang="en-US" sz="1600" dirty="0" err="1">
                <a:solidFill>
                  <a:srgbClr val="7030A0"/>
                </a:solidFill>
              </a:rPr>
              <a:t>nsho</a:t>
            </a:r>
            <a:r>
              <a:rPr lang="uz-Latn-UZ" sz="1600" dirty="0">
                <a:solidFill>
                  <a:srgbClr val="7030A0"/>
                </a:solidFill>
              </a:rPr>
              <a:t>“</a:t>
            </a:r>
            <a:r>
              <a:rPr lang="en-US" sz="1600" dirty="0">
                <a:solidFill>
                  <a:srgbClr val="7030A0"/>
                </a:solidFill>
              </a:rPr>
              <a:t> so</a:t>
            </a:r>
            <a:r>
              <a:rPr lang="uz-Latn-UZ" sz="1600" dirty="0">
                <a:solidFill>
                  <a:srgbClr val="7030A0"/>
                </a:solidFill>
              </a:rPr>
              <a:t>‘</a:t>
            </a:r>
            <a:r>
              <a:rPr lang="en-US" sz="1600" dirty="0" err="1">
                <a:solidFill>
                  <a:srgbClr val="7030A0"/>
                </a:solidFill>
              </a:rPr>
              <a:t>zining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avvalgi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ma’nosi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hozirgi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kunda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toraygan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dirty="0" err="1">
                <a:solidFill>
                  <a:srgbClr val="7030A0"/>
                </a:solidFill>
              </a:rPr>
              <a:t>Avvallari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biron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shaxs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tomonidan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yozilgan</a:t>
            </a:r>
            <a:r>
              <a:rPr lang="en-US" sz="1600" dirty="0">
                <a:solidFill>
                  <a:srgbClr val="7030A0"/>
                </a:solidFill>
              </a:rPr>
              <a:t> har </a:t>
            </a:r>
            <a:r>
              <a:rPr lang="en-US" sz="1600" dirty="0" err="1">
                <a:solidFill>
                  <a:srgbClr val="7030A0"/>
                </a:solidFill>
              </a:rPr>
              <a:t>bir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mavzu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insho</a:t>
            </a:r>
            <a:r>
              <a:rPr lang="en-US" sz="1600" dirty="0">
                <a:solidFill>
                  <a:srgbClr val="7030A0"/>
                </a:solidFill>
              </a:rPr>
              <a:t> deb </a:t>
            </a:r>
            <a:r>
              <a:rPr lang="en-US" sz="1600" dirty="0" err="1">
                <a:solidFill>
                  <a:srgbClr val="7030A0"/>
                </a:solidFill>
              </a:rPr>
              <a:t>tushunilgan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dirty="0" err="1">
                <a:solidFill>
                  <a:srgbClr val="7030A0"/>
                </a:solidFill>
              </a:rPr>
              <a:t>Maktublar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ilmiy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asarlar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shaxsiy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arxivda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saqlanuvchi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kundaliklar</a:t>
            </a:r>
            <a:r>
              <a:rPr lang="en-US" sz="1600" dirty="0">
                <a:solidFill>
                  <a:srgbClr val="7030A0"/>
                </a:solidFill>
              </a:rPr>
              <a:t> 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sz="1600" dirty="0">
                <a:solidFill>
                  <a:srgbClr val="7030A0"/>
                </a:solidFill>
              </a:rPr>
              <a:t>I</a:t>
            </a:r>
            <a:r>
              <a:rPr lang="en-US" sz="1600" dirty="0" err="1">
                <a:solidFill>
                  <a:srgbClr val="7030A0"/>
                </a:solidFill>
              </a:rPr>
              <a:t>nsho</a:t>
            </a:r>
            <a:r>
              <a:rPr lang="uz-Latn-UZ" sz="1600" dirty="0">
                <a:solidFill>
                  <a:srgbClr val="7030A0"/>
                </a:solidFill>
              </a:rPr>
              <a:t>“</a:t>
            </a:r>
            <a:r>
              <a:rPr lang="en-US" sz="1600" dirty="0">
                <a:solidFill>
                  <a:srgbClr val="7030A0"/>
                </a:solidFill>
              </a:rPr>
              <a:t>  </a:t>
            </a:r>
            <a:r>
              <a:rPr lang="en-US" sz="1600" dirty="0" err="1">
                <a:solidFill>
                  <a:srgbClr val="7030A0"/>
                </a:solidFill>
              </a:rPr>
              <a:t>atamasi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bilan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yuritilgan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dirty="0" err="1">
                <a:solidFill>
                  <a:srgbClr val="7030A0"/>
                </a:solidFill>
              </a:rPr>
              <a:t>Hozirda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esa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asosan</a:t>
            </a:r>
            <a:r>
              <a:rPr lang="en-US" sz="1600" dirty="0">
                <a:solidFill>
                  <a:srgbClr val="7030A0"/>
                </a:solidFill>
              </a:rPr>
              <a:t>, o</a:t>
            </a:r>
            <a:r>
              <a:rPr lang="uz-Latn-UZ" sz="1600" dirty="0">
                <a:solidFill>
                  <a:srgbClr val="7030A0"/>
                </a:solidFill>
              </a:rPr>
              <a:t>‘</a:t>
            </a:r>
            <a:r>
              <a:rPr lang="en-US" sz="1600" dirty="0" err="1">
                <a:solidFill>
                  <a:srgbClr val="7030A0"/>
                </a:solidFill>
              </a:rPr>
              <a:t>zbek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tili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va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adabiyoti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fani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yuzasidan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ma’lum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mavzuga</a:t>
            </a:r>
            <a:r>
              <a:rPr lang="en-US" sz="1600" dirty="0">
                <a:solidFill>
                  <a:srgbClr val="7030A0"/>
                </a:solidFill>
              </a:rPr>
              <a:t> bag</a:t>
            </a:r>
            <a:r>
              <a:rPr lang="uz-Latn-UZ" sz="1600" dirty="0">
                <a:solidFill>
                  <a:srgbClr val="7030A0"/>
                </a:solidFill>
              </a:rPr>
              <a:t>‘</a:t>
            </a:r>
            <a:r>
              <a:rPr lang="en-US" sz="1600" dirty="0" err="1">
                <a:solidFill>
                  <a:srgbClr val="7030A0"/>
                </a:solidFill>
              </a:rPr>
              <a:t>ishlangan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yozma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ishlar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mazkur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atama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bilan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yuritiladi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dirty="0" err="1">
                <a:solidFill>
                  <a:srgbClr val="7030A0"/>
                </a:solidFill>
              </a:rPr>
              <a:t>Demak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uz-Latn-UZ" sz="1600" dirty="0">
                <a:solidFill>
                  <a:srgbClr val="7030A0"/>
                </a:solidFill>
              </a:rPr>
              <a:t>insho“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atamasining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ma’nosi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hozirgi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vaqtda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toraygan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E0332F4-4BD1-4FDD-A2A2-D3052573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389476" flipV="1">
            <a:off x="2915726" y="2424345"/>
            <a:ext cx="2412627" cy="6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26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</TotalTime>
  <Words>1026</Words>
  <Application>Microsoft Office PowerPoint</Application>
  <PresentationFormat>Произвольный</PresentationFormat>
  <Paragraphs>94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11-sinf ona tili</vt:lpstr>
      <vt:lpstr>ONA TILI</vt:lpstr>
      <vt:lpstr>Og‘zaki va yozma nutq</vt:lpstr>
      <vt:lpstr>E’tibor bering!</vt:lpstr>
      <vt:lpstr>Tinish belgilarining ahamiyati</vt:lpstr>
      <vt:lpstr>“Insho” so‘zi izohli lug‘atda</vt:lpstr>
      <vt:lpstr>Insho haqida umumiy ma’lumot</vt:lpstr>
      <vt:lpstr>Unutmang!</vt:lpstr>
      <vt:lpstr>„Insho“ atamasi hozirgi kunda</vt:lpstr>
      <vt:lpstr>Insholar uch turga bo‘linadi:</vt:lpstr>
      <vt:lpstr>Adabiy mavzudagi insholar</vt:lpstr>
      <vt:lpstr>Презентация PowerPoint</vt:lpstr>
      <vt:lpstr>Презентация PowerPoint</vt:lpstr>
      <vt:lpstr>Insho yozish uchun asosiy yo‘l-yo‘riqlar:</vt:lpstr>
      <vt:lpstr>Презентация PowerPoint</vt:lpstr>
      <vt:lpstr>Презентация PowerPoint</vt:lpstr>
      <vt:lpstr>Презентация PowerPoint</vt:lpstr>
      <vt:lpstr>Презентация PowerPoint</vt:lpstr>
      <vt:lpstr>Inshoga  epigraf  tanlash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Пользователь</cp:lastModifiedBy>
  <cp:revision>647</cp:revision>
  <dcterms:created xsi:type="dcterms:W3CDTF">2020-04-13T08:06:06Z</dcterms:created>
  <dcterms:modified xsi:type="dcterms:W3CDTF">2021-02-18T10:32:01Z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