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93" r:id="rId3"/>
    <p:sldId id="411" r:id="rId4"/>
    <p:sldId id="424" r:id="rId5"/>
    <p:sldId id="422" r:id="rId6"/>
    <p:sldId id="423" r:id="rId7"/>
    <p:sldId id="412" r:id="rId8"/>
    <p:sldId id="425" r:id="rId9"/>
    <p:sldId id="413" r:id="rId10"/>
    <p:sldId id="426" r:id="rId11"/>
    <p:sldId id="427" r:id="rId12"/>
    <p:sldId id="259" r:id="rId13"/>
    <p:sldId id="260"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9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AF606853-7671-496A-8E4F-DF71F8EC918B}" styleName="Темный стиль 1 — акцент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Темный стиль 2 — акцент 5/акцент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Средний стиль 3 — акцент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0" autoAdjust="0"/>
    <p:restoredTop sz="94660"/>
  </p:normalViewPr>
  <p:slideViewPr>
    <p:cSldViewPr snapToGrid="0" showGuides="1">
      <p:cViewPr varScale="1">
        <p:scale>
          <a:sx n="89" d="100"/>
          <a:sy n="89" d="100"/>
        </p:scale>
        <p:origin x="9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A0E835D-C732-4F75-B7D2-67D1244CD1C9}" type="datetimeFigureOut">
              <a:rPr lang="ru-RU" smtClean="0"/>
              <a:t>16.07.2022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48250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22988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52100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866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A0E835D-C732-4F75-B7D2-67D1244CD1C9}" type="datetimeFigureOut">
              <a:rPr lang="ru-RU" smtClean="0"/>
              <a:t>16.07.2022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49453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A0E835D-C732-4F75-B7D2-67D1244CD1C9}" type="datetimeFigureOut">
              <a:rPr lang="ru-RU" smtClean="0"/>
              <a:t>16.07.2022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88514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A0E835D-C732-4F75-B7D2-67D1244CD1C9}" type="datetimeFigureOut">
              <a:rPr lang="ru-RU" smtClean="0"/>
              <a:t>16.07.2022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60176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A0E835D-C732-4F75-B7D2-67D1244CD1C9}" type="datetimeFigureOut">
              <a:rPr lang="ru-RU" smtClean="0"/>
              <a:t>16.07.2022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25998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0E835D-C732-4F75-B7D2-67D1244CD1C9}" type="datetimeFigureOut">
              <a:rPr lang="ru-RU" smtClean="0"/>
              <a:t>16.07.2022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87835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16.07.2022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59428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16.07.2022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8987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E835D-C732-4F75-B7D2-67D1244CD1C9}" type="datetimeFigureOut">
              <a:rPr lang="ru-RU" smtClean="0"/>
              <a:t>16.07.2022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D841A-F634-4A81-BCDA-09F701FE7B36}" type="slidenum">
              <a:rPr lang="ru-RU" smtClean="0"/>
              <a:t>‹#›</a:t>
            </a:fld>
            <a:endParaRPr lang="ru-RU"/>
          </a:p>
        </p:txBody>
      </p:sp>
    </p:spTree>
    <p:extLst>
      <p:ext uri="{BB962C8B-B14F-4D97-AF65-F5344CB8AC3E}">
        <p14:creationId xmlns:p14="http://schemas.microsoft.com/office/powerpoint/2010/main" val="2574448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567890" y="2783541"/>
            <a:ext cx="8624110" cy="2977291"/>
          </a:xfrm>
        </p:spPr>
        <p:txBody>
          <a:bodyPr>
            <a:normAutofit/>
          </a:bodyPr>
          <a:lstStyle/>
          <a:p>
            <a:r>
              <a:rPr lang="de-DE" sz="5000" b="1" dirty="0">
                <a:solidFill>
                  <a:srgbClr val="00B050"/>
                </a:solidFill>
                <a:latin typeface="Arial" panose="020B0604020202020204" pitchFamily="34" charset="0"/>
                <a:cs typeface="Arial" panose="020B0604020202020204" pitchFamily="34" charset="0"/>
              </a:rPr>
              <a:t>THEMA DER STUNDE</a:t>
            </a:r>
          </a:p>
          <a:p>
            <a:r>
              <a:rPr lang="de-DE" sz="6600" b="1" dirty="0">
                <a:solidFill>
                  <a:srgbClr val="7030A0"/>
                </a:solidFill>
                <a:latin typeface="Arial" panose="020B0604020202020204" pitchFamily="34" charset="0"/>
                <a:cs typeface="Arial" panose="020B0604020202020204" pitchFamily="34" charset="0"/>
              </a:rPr>
              <a:t>„</a:t>
            </a:r>
            <a:r>
              <a:rPr lang="de-AT" sz="6600" b="1" dirty="0">
                <a:solidFill>
                  <a:srgbClr val="7030A0"/>
                </a:solidFill>
                <a:latin typeface="Arial" panose="020B0604020202020204" pitchFamily="34" charset="0"/>
                <a:cs typeface="Arial" panose="020B0604020202020204" pitchFamily="34" charset="0"/>
              </a:rPr>
              <a:t>Evaluation“</a:t>
            </a:r>
          </a:p>
          <a:p>
            <a:endParaRPr lang="de-AT" sz="6000" b="1" dirty="0">
              <a:solidFill>
                <a:srgbClr val="7030A0"/>
              </a:solidFill>
              <a:latin typeface="Arial" panose="020B0604020202020204" pitchFamily="34" charset="0"/>
              <a:cs typeface="Arial" panose="020B0604020202020204" pitchFamily="34" charset="0"/>
            </a:endParaRPr>
          </a:p>
          <a:p>
            <a:endParaRPr lang="de-DE" sz="6000" b="1" dirty="0">
              <a:solidFill>
                <a:srgbClr val="7030A0"/>
              </a:solidFill>
              <a:latin typeface="Arial" panose="020B0604020202020204" pitchFamily="34" charset="0"/>
              <a:cs typeface="Arial" panose="020B0604020202020204" pitchFamily="34" charset="0"/>
            </a:endParaRPr>
          </a:p>
          <a:p>
            <a:endParaRPr lang="de-DE" sz="5400" b="1" dirty="0">
              <a:solidFill>
                <a:srgbClr val="7030A0"/>
              </a:solidFill>
              <a:latin typeface="Arial" panose="020B0604020202020204" pitchFamily="34" charset="0"/>
              <a:cs typeface="Arial" panose="020B0604020202020204" pitchFamily="34" charset="0"/>
            </a:endParaRPr>
          </a:p>
          <a:p>
            <a:endParaRPr lang="de-DE" sz="5000" dirty="0">
              <a:latin typeface="Arial" panose="020B0604020202020204" pitchFamily="34" charset="0"/>
              <a:cs typeface="Arial" panose="020B0604020202020204" pitchFamily="34" charset="0"/>
            </a:endParaRPr>
          </a:p>
          <a:p>
            <a:endParaRPr lang="ru-RU" dirty="0"/>
          </a:p>
        </p:txBody>
      </p:sp>
      <p:sp>
        <p:nvSpPr>
          <p:cNvPr id="4" name="Заголовок 3"/>
          <p:cNvSpPr>
            <a:spLocks noGrp="1"/>
          </p:cNvSpPr>
          <p:nvPr>
            <p:ph type="ctrTitle"/>
          </p:nvPr>
        </p:nvSpPr>
        <p:spPr>
          <a:xfrm>
            <a:off x="154545" y="115910"/>
            <a:ext cx="11848565" cy="1487980"/>
          </a:xfrm>
          <a:solidFill>
            <a:srgbClr val="0070C0"/>
          </a:solidFill>
        </p:spPr>
        <p:txBody>
          <a:bodyPr>
            <a:normAutofit/>
          </a:bodyPr>
          <a:lstStyle/>
          <a:p>
            <a:r>
              <a:rPr lang="de-DE" sz="8000" b="1" dirty="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9544050" y="242887"/>
            <a:ext cx="1559379" cy="134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00" dirty="0">
                <a:latin typeface="Arial" panose="020B0604020202020204" pitchFamily="34" charset="0"/>
                <a:cs typeface="Arial" panose="020B0604020202020204" pitchFamily="34" charset="0"/>
              </a:rPr>
              <a:t>11.</a:t>
            </a:r>
            <a:endParaRPr lang="de-DE" sz="5400" dirty="0">
              <a:latin typeface="Arial" panose="020B0604020202020204" pitchFamily="34" charset="0"/>
              <a:cs typeface="Arial" panose="020B0604020202020204" pitchFamily="34" charset="0"/>
            </a:endParaRPr>
          </a:p>
          <a:p>
            <a:pPr algn="ctr"/>
            <a:r>
              <a:rPr lang="en-US" sz="3200" dirty="0" err="1">
                <a:latin typeface="Arial" panose="020B0604020202020204" pitchFamily="34" charset="0"/>
                <a:cs typeface="Arial" panose="020B0604020202020204" pitchFamily="34" charset="0"/>
              </a:rPr>
              <a:t>Klasse</a:t>
            </a:r>
            <a:endParaRPr lang="ru-RU" sz="32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stretch>
            <a:fillRect/>
          </a:stretch>
        </p:blipFill>
        <p:spPr>
          <a:xfrm rot="21076987">
            <a:off x="514351" y="2375822"/>
            <a:ext cx="4029074" cy="3510627"/>
          </a:xfrm>
          <a:prstGeom prst="rect">
            <a:avLst/>
          </a:prstGeom>
        </p:spPr>
      </p:pic>
    </p:spTree>
    <p:extLst>
      <p:ext uri="{BB962C8B-B14F-4D97-AF65-F5344CB8AC3E}">
        <p14:creationId xmlns:p14="http://schemas.microsoft.com/office/powerpoint/2010/main" val="2788458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sp>
        <p:nvSpPr>
          <p:cNvPr id="2" name="Прямоугольник 1"/>
          <p:cNvSpPr/>
          <p:nvPr/>
        </p:nvSpPr>
        <p:spPr>
          <a:xfrm>
            <a:off x="0" y="1041471"/>
            <a:ext cx="12192000" cy="6278642"/>
          </a:xfrm>
          <a:prstGeom prst="rect">
            <a:avLst/>
          </a:prstGeom>
        </p:spPr>
        <p:txBody>
          <a:bodyPr wrap="square">
            <a:spAutoFit/>
          </a:bodyPr>
          <a:lstStyle/>
          <a:p>
            <a:r>
              <a:rPr lang="ru-RU" sz="2900" dirty="0"/>
              <a:t> 2  </a:t>
            </a:r>
            <a:r>
              <a:rPr lang="ru-RU" sz="2900" dirty="0" err="1"/>
              <a:t>Wo</a:t>
            </a:r>
            <a:r>
              <a:rPr lang="ru-RU" sz="2900" dirty="0"/>
              <a:t> </a:t>
            </a:r>
            <a:r>
              <a:rPr lang="ru-RU" sz="2900" dirty="0" err="1"/>
              <a:t>ich</a:t>
            </a:r>
            <a:r>
              <a:rPr lang="ru-RU" sz="2900" dirty="0"/>
              <a:t> </a:t>
            </a:r>
            <a:r>
              <a:rPr lang="ru-RU" sz="2900" dirty="0" err="1"/>
              <a:t>im</a:t>
            </a:r>
            <a:r>
              <a:rPr lang="ru-RU" sz="2900" dirty="0"/>
              <a:t> </a:t>
            </a:r>
            <a:r>
              <a:rPr lang="ru-RU" sz="2900" dirty="0" err="1"/>
              <a:t>Haushalt</a:t>
            </a:r>
            <a:r>
              <a:rPr lang="ru-RU" sz="2900" dirty="0"/>
              <a:t> </a:t>
            </a:r>
            <a:r>
              <a:rPr lang="ru-RU" sz="2900" dirty="0" err="1"/>
              <a:t>helfe</a:t>
            </a:r>
            <a:r>
              <a:rPr lang="ru-RU" sz="2900" dirty="0"/>
              <a:t>, </a:t>
            </a:r>
            <a:r>
              <a:rPr lang="ru-RU" sz="2900" dirty="0" err="1"/>
              <a:t>ach</a:t>
            </a:r>
            <a:r>
              <a:rPr lang="ru-RU" sz="2900" dirty="0"/>
              <a:t> </a:t>
            </a:r>
            <a:r>
              <a:rPr lang="ru-RU" sz="2900" dirty="0" err="1"/>
              <a:t>Gott</a:t>
            </a:r>
            <a:r>
              <a:rPr lang="ru-RU" sz="2900" dirty="0"/>
              <a:t> </a:t>
            </a:r>
            <a:r>
              <a:rPr lang="ru-RU" sz="2900" dirty="0" err="1"/>
              <a:t>kochen</a:t>
            </a:r>
            <a:r>
              <a:rPr lang="ru-RU" sz="2900" dirty="0"/>
              <a:t> </a:t>
            </a:r>
            <a:r>
              <a:rPr lang="ru-RU" sz="2900" dirty="0" err="1"/>
              <a:t>kochen</a:t>
            </a:r>
            <a:r>
              <a:rPr lang="ru-RU" sz="2900" dirty="0"/>
              <a:t> </a:t>
            </a:r>
            <a:r>
              <a:rPr lang="ru-RU" sz="2900" dirty="0" err="1"/>
              <a:t>tu</a:t>
            </a:r>
            <a:r>
              <a:rPr lang="ru-RU" sz="2900" dirty="0"/>
              <a:t> </a:t>
            </a:r>
            <a:r>
              <a:rPr lang="ru-RU" sz="2900" dirty="0" err="1"/>
              <a:t>immer</a:t>
            </a:r>
            <a:r>
              <a:rPr lang="ru-RU" sz="2900" dirty="0"/>
              <a:t> </a:t>
            </a:r>
            <a:r>
              <a:rPr lang="ru-RU" sz="2900" dirty="0" err="1"/>
              <a:t>ich</a:t>
            </a:r>
            <a:r>
              <a:rPr lang="ru-RU" sz="2900" dirty="0"/>
              <a:t>, </a:t>
            </a:r>
            <a:r>
              <a:rPr lang="ru-RU" sz="2900" dirty="0" err="1"/>
              <a:t>das</a:t>
            </a:r>
            <a:r>
              <a:rPr lang="ru-RU" sz="2900" dirty="0"/>
              <a:t> </a:t>
            </a:r>
            <a:r>
              <a:rPr lang="ru-RU" sz="2900" dirty="0" err="1"/>
              <a:t>macht</a:t>
            </a:r>
            <a:r>
              <a:rPr lang="ru-RU" sz="2900" dirty="0"/>
              <a:t> </a:t>
            </a:r>
            <a:r>
              <a:rPr lang="ru-RU" sz="2900" dirty="0" err="1"/>
              <a:t>mir</a:t>
            </a:r>
            <a:r>
              <a:rPr lang="ru-RU" sz="2900" dirty="0"/>
              <a:t> </a:t>
            </a:r>
            <a:r>
              <a:rPr lang="ru-RU" sz="2900" dirty="0" err="1"/>
              <a:t>großen</a:t>
            </a:r>
            <a:r>
              <a:rPr lang="ru-RU" sz="2900" dirty="0"/>
              <a:t> </a:t>
            </a:r>
            <a:r>
              <a:rPr lang="ru-RU" sz="2900" dirty="0" err="1"/>
              <a:t>Spaß</a:t>
            </a:r>
            <a:r>
              <a:rPr lang="ru-RU" sz="2900" dirty="0"/>
              <a:t>. </a:t>
            </a:r>
            <a:r>
              <a:rPr lang="ru-RU" sz="2900" dirty="0" err="1"/>
              <a:t>Dafürwäscht</a:t>
            </a:r>
            <a:r>
              <a:rPr lang="ru-RU" sz="2900" dirty="0"/>
              <a:t> </a:t>
            </a:r>
            <a:r>
              <a:rPr lang="ru-RU" sz="2900" dirty="0" err="1"/>
              <a:t>meine</a:t>
            </a:r>
            <a:r>
              <a:rPr lang="ru-RU" sz="2900" dirty="0"/>
              <a:t> </a:t>
            </a:r>
            <a:r>
              <a:rPr lang="ru-RU" sz="2900" dirty="0" err="1"/>
              <a:t>Frau</a:t>
            </a:r>
            <a:r>
              <a:rPr lang="ru-RU" sz="2900" dirty="0"/>
              <a:t> </a:t>
            </a:r>
            <a:r>
              <a:rPr lang="ru-RU" sz="2900" dirty="0" err="1"/>
              <a:t>eben</a:t>
            </a:r>
            <a:r>
              <a:rPr lang="ru-RU" sz="2900" dirty="0"/>
              <a:t> </a:t>
            </a:r>
            <a:r>
              <a:rPr lang="ru-RU" sz="2900" dirty="0" err="1"/>
              <a:t>ab</a:t>
            </a:r>
            <a:r>
              <a:rPr lang="ru-RU" sz="2900" dirty="0"/>
              <a:t> </a:t>
            </a:r>
            <a:r>
              <a:rPr lang="ru-RU" sz="2900" dirty="0" err="1"/>
              <a:t>ähm</a:t>
            </a:r>
            <a:r>
              <a:rPr lang="ru-RU" sz="2900" dirty="0"/>
              <a:t> ... </a:t>
            </a:r>
            <a:r>
              <a:rPr lang="ru-RU" sz="2900" dirty="0" err="1"/>
              <a:t>Wäsche</a:t>
            </a:r>
            <a:r>
              <a:rPr lang="ru-RU" sz="2900" dirty="0"/>
              <a:t> </a:t>
            </a:r>
            <a:r>
              <a:rPr lang="ru-RU" sz="2900" dirty="0" err="1"/>
              <a:t>waschen</a:t>
            </a:r>
            <a:r>
              <a:rPr lang="ru-RU" sz="2900" dirty="0"/>
              <a:t> </a:t>
            </a:r>
            <a:r>
              <a:rPr lang="ru-RU" sz="2900" dirty="0" err="1"/>
              <a:t>mach</a:t>
            </a:r>
            <a:r>
              <a:rPr lang="ru-RU" sz="2900" dirty="0"/>
              <a:t> </a:t>
            </a:r>
            <a:r>
              <a:rPr lang="ru-RU" sz="2900" dirty="0" err="1"/>
              <a:t>ich</a:t>
            </a:r>
            <a:r>
              <a:rPr lang="ru-RU" sz="2900" dirty="0"/>
              <a:t> </a:t>
            </a:r>
            <a:r>
              <a:rPr lang="ru-RU" sz="2900" dirty="0" err="1"/>
              <a:t>nicht</a:t>
            </a:r>
            <a:r>
              <a:rPr lang="ru-RU" sz="2900" dirty="0"/>
              <a:t> </a:t>
            </a:r>
            <a:r>
              <a:rPr lang="ru-RU" sz="2900" dirty="0" err="1"/>
              <a:t>so</a:t>
            </a:r>
            <a:r>
              <a:rPr lang="ru-RU" sz="2900" dirty="0"/>
              <a:t> </a:t>
            </a:r>
            <a:r>
              <a:rPr lang="ru-RU" sz="2900" dirty="0" err="1"/>
              <a:t>gerne</a:t>
            </a:r>
            <a:r>
              <a:rPr lang="ru-RU" sz="2900" dirty="0"/>
              <a:t> </a:t>
            </a:r>
            <a:r>
              <a:rPr lang="ru-RU" sz="2900" dirty="0" err="1"/>
              <a:t>das</a:t>
            </a:r>
            <a:r>
              <a:rPr lang="ru-RU" sz="2900" dirty="0"/>
              <a:t> </a:t>
            </a:r>
            <a:r>
              <a:rPr lang="ru-RU" sz="2900" dirty="0" err="1"/>
              <a:t>macht</a:t>
            </a:r>
            <a:r>
              <a:rPr lang="ru-RU" sz="2900" dirty="0"/>
              <a:t> </a:t>
            </a:r>
            <a:r>
              <a:rPr lang="ru-RU" sz="2900" dirty="0" err="1"/>
              <a:t>sie</a:t>
            </a:r>
            <a:r>
              <a:rPr lang="ru-RU" sz="2900" dirty="0"/>
              <a:t>, </a:t>
            </a:r>
            <a:r>
              <a:rPr lang="ru-RU" sz="2900" dirty="0" err="1"/>
              <a:t>dafür</a:t>
            </a:r>
            <a:r>
              <a:rPr lang="ru-RU" sz="2900" dirty="0"/>
              <a:t> </a:t>
            </a:r>
            <a:r>
              <a:rPr lang="ru-RU" sz="2900" dirty="0" err="1"/>
              <a:t>geh</a:t>
            </a:r>
            <a:r>
              <a:rPr lang="ru-RU" sz="2900" dirty="0"/>
              <a:t> </a:t>
            </a:r>
            <a:r>
              <a:rPr lang="ru-RU" sz="2900" dirty="0" err="1"/>
              <a:t>ich</a:t>
            </a:r>
            <a:r>
              <a:rPr lang="ru-RU" sz="2900" dirty="0"/>
              <a:t> </a:t>
            </a:r>
            <a:r>
              <a:rPr lang="ru-RU" sz="2900" dirty="0" err="1"/>
              <a:t>immer</a:t>
            </a:r>
            <a:r>
              <a:rPr lang="ru-RU" sz="2900" dirty="0"/>
              <a:t> </a:t>
            </a:r>
            <a:r>
              <a:rPr lang="ru-RU" sz="2900" dirty="0" err="1"/>
              <a:t>gerne</a:t>
            </a:r>
            <a:r>
              <a:rPr lang="ru-RU" sz="2900" dirty="0"/>
              <a:t> </a:t>
            </a:r>
            <a:r>
              <a:rPr lang="ru-RU" sz="2900" dirty="0" err="1"/>
              <a:t>einkaufen</a:t>
            </a:r>
            <a:r>
              <a:rPr lang="ru-RU" sz="2900" dirty="0"/>
              <a:t> </a:t>
            </a:r>
            <a:r>
              <a:rPr lang="ru-RU" sz="2900" dirty="0" err="1"/>
              <a:t>und</a:t>
            </a:r>
            <a:r>
              <a:rPr lang="ru-RU" sz="2900" dirty="0"/>
              <a:t> </a:t>
            </a:r>
            <a:r>
              <a:rPr lang="ru-RU" sz="2900" dirty="0" err="1"/>
              <a:t>Garten</a:t>
            </a:r>
            <a:r>
              <a:rPr lang="ru-RU" sz="2900" dirty="0"/>
              <a:t>, </a:t>
            </a:r>
            <a:r>
              <a:rPr lang="ru-RU" sz="2900" dirty="0" err="1"/>
              <a:t>Blumengießen</a:t>
            </a:r>
            <a:r>
              <a:rPr lang="ru-RU" sz="2900" dirty="0"/>
              <a:t>, </a:t>
            </a:r>
            <a:r>
              <a:rPr lang="ru-RU" sz="2900" dirty="0" err="1"/>
              <a:t>dass</a:t>
            </a:r>
            <a:r>
              <a:rPr lang="ru-RU" sz="2900" dirty="0"/>
              <a:t> </a:t>
            </a:r>
            <a:r>
              <a:rPr lang="ru-RU" sz="2900" dirty="0" err="1"/>
              <a:t>ich</a:t>
            </a:r>
            <a:r>
              <a:rPr lang="ru-RU" sz="2900" dirty="0"/>
              <a:t> </a:t>
            </a:r>
            <a:r>
              <a:rPr lang="ru-RU" sz="2900" dirty="0" err="1"/>
              <a:t>ein</a:t>
            </a:r>
            <a:r>
              <a:rPr lang="ru-RU" sz="2900" dirty="0"/>
              <a:t> </a:t>
            </a:r>
            <a:r>
              <a:rPr lang="ru-RU" sz="2900" dirty="0" err="1"/>
              <a:t>bisschen</a:t>
            </a:r>
            <a:r>
              <a:rPr lang="ru-RU" sz="2900" dirty="0"/>
              <a:t> </a:t>
            </a:r>
            <a:r>
              <a:rPr lang="ru-RU" sz="2900" dirty="0" err="1"/>
              <a:t>aus</a:t>
            </a:r>
            <a:r>
              <a:rPr lang="ru-RU" sz="2900" dirty="0"/>
              <a:t> </a:t>
            </a:r>
            <a:r>
              <a:rPr lang="ru-RU" sz="2900" dirty="0" err="1"/>
              <a:t>dem</a:t>
            </a:r>
            <a:r>
              <a:rPr lang="ru-RU" sz="2900" dirty="0"/>
              <a:t> </a:t>
            </a:r>
            <a:r>
              <a:rPr lang="ru-RU" sz="2900" dirty="0" err="1"/>
              <a:t>Haus</a:t>
            </a:r>
            <a:r>
              <a:rPr lang="ru-RU" sz="2900" dirty="0"/>
              <a:t> </a:t>
            </a:r>
            <a:r>
              <a:rPr lang="ru-RU" sz="2900" dirty="0" err="1"/>
              <a:t>rauskomme</a:t>
            </a:r>
            <a:r>
              <a:rPr lang="ru-RU" sz="2900" dirty="0"/>
              <a:t>.</a:t>
            </a:r>
          </a:p>
          <a:p>
            <a:endParaRPr lang="de-AT" sz="2900" dirty="0"/>
          </a:p>
          <a:p>
            <a:r>
              <a:rPr lang="ru-RU" sz="2900" dirty="0"/>
              <a:t>3  </a:t>
            </a:r>
            <a:r>
              <a:rPr lang="ru-RU" sz="2900" dirty="0" err="1"/>
              <a:t>Tja</a:t>
            </a:r>
            <a:r>
              <a:rPr lang="ru-RU" sz="2900" dirty="0"/>
              <a:t>, </a:t>
            </a:r>
            <a:r>
              <a:rPr lang="ru-RU" sz="2900" dirty="0" err="1"/>
              <a:t>bei</a:t>
            </a:r>
            <a:r>
              <a:rPr lang="ru-RU" sz="2900" dirty="0"/>
              <a:t> </a:t>
            </a:r>
            <a:r>
              <a:rPr lang="ru-RU" sz="2900" dirty="0" err="1"/>
              <a:t>uns</a:t>
            </a:r>
            <a:r>
              <a:rPr lang="ru-RU" sz="2900" dirty="0"/>
              <a:t> </a:t>
            </a:r>
            <a:r>
              <a:rPr lang="ru-RU" sz="2900" dirty="0" err="1"/>
              <a:t>ist</a:t>
            </a:r>
            <a:r>
              <a:rPr lang="ru-RU" sz="2900" dirty="0"/>
              <a:t> </a:t>
            </a:r>
            <a:r>
              <a:rPr lang="ru-RU" sz="2900" dirty="0" err="1"/>
              <a:t>das</a:t>
            </a:r>
            <a:r>
              <a:rPr lang="ru-RU" sz="2900" dirty="0"/>
              <a:t> </a:t>
            </a:r>
            <a:r>
              <a:rPr lang="ru-RU" sz="2900" dirty="0" err="1"/>
              <a:t>so</a:t>
            </a:r>
            <a:r>
              <a:rPr lang="ru-RU" sz="2900" dirty="0"/>
              <a:t>, </a:t>
            </a:r>
            <a:r>
              <a:rPr lang="ru-RU" sz="2900" dirty="0" err="1"/>
              <a:t>mein</a:t>
            </a:r>
            <a:r>
              <a:rPr lang="ru-RU" sz="2900" dirty="0"/>
              <a:t> </a:t>
            </a:r>
            <a:r>
              <a:rPr lang="ru-RU" sz="2900" dirty="0" err="1"/>
              <a:t>Mann</a:t>
            </a:r>
            <a:r>
              <a:rPr lang="ru-RU" sz="2900" dirty="0"/>
              <a:t> </a:t>
            </a:r>
            <a:r>
              <a:rPr lang="ru-RU" sz="2900" dirty="0" err="1"/>
              <a:t>ist</a:t>
            </a:r>
            <a:r>
              <a:rPr lang="ru-RU" sz="2900" dirty="0"/>
              <a:t> </a:t>
            </a:r>
            <a:r>
              <a:rPr lang="ru-RU" sz="2900" dirty="0" err="1"/>
              <a:t>voll</a:t>
            </a:r>
            <a:r>
              <a:rPr lang="ru-RU" sz="2900" dirty="0"/>
              <a:t> </a:t>
            </a:r>
            <a:r>
              <a:rPr lang="ru-RU" sz="2900" dirty="0" err="1"/>
              <a:t>berufstätig</a:t>
            </a:r>
            <a:r>
              <a:rPr lang="ru-RU" sz="2900" dirty="0"/>
              <a:t>, </a:t>
            </a:r>
            <a:r>
              <a:rPr lang="ru-RU" sz="2900" dirty="0" err="1"/>
              <a:t>ich</a:t>
            </a:r>
            <a:r>
              <a:rPr lang="ru-RU" sz="2900" dirty="0"/>
              <a:t> </a:t>
            </a:r>
            <a:r>
              <a:rPr lang="ru-RU" sz="2900" dirty="0" err="1"/>
              <a:t>bin</a:t>
            </a:r>
            <a:r>
              <a:rPr lang="ru-RU" sz="2900" dirty="0"/>
              <a:t> </a:t>
            </a:r>
            <a:r>
              <a:rPr lang="ru-RU" sz="2900" dirty="0" err="1"/>
              <a:t>zu</a:t>
            </a:r>
            <a:r>
              <a:rPr lang="ru-RU" sz="2900" dirty="0"/>
              <a:t> </a:t>
            </a:r>
            <a:r>
              <a:rPr lang="ru-RU" sz="2900" dirty="0" err="1"/>
              <a:t>Hause</a:t>
            </a:r>
            <a:r>
              <a:rPr lang="ru-RU" sz="2900" dirty="0"/>
              <a:t> </a:t>
            </a:r>
            <a:r>
              <a:rPr lang="ru-RU" sz="2900" dirty="0" err="1"/>
              <a:t>mit</a:t>
            </a:r>
            <a:r>
              <a:rPr lang="ru-RU" sz="2900" dirty="0"/>
              <a:t> </a:t>
            </a:r>
            <a:r>
              <a:rPr lang="ru-RU" sz="2900" dirty="0" err="1"/>
              <a:t>unseren</a:t>
            </a:r>
            <a:r>
              <a:rPr lang="ru-RU" sz="2900" dirty="0"/>
              <a:t> </a:t>
            </a:r>
            <a:r>
              <a:rPr lang="ru-RU" sz="2900" dirty="0" err="1"/>
              <a:t>zwei</a:t>
            </a:r>
            <a:r>
              <a:rPr lang="ru-RU" sz="2900" dirty="0"/>
              <a:t> </a:t>
            </a:r>
            <a:r>
              <a:rPr lang="ru-RU" sz="2900" dirty="0" err="1"/>
              <a:t>kleinen</a:t>
            </a:r>
            <a:r>
              <a:rPr lang="ru-RU" sz="2900" dirty="0"/>
              <a:t> </a:t>
            </a:r>
            <a:r>
              <a:rPr lang="ru-RU" sz="2900" dirty="0" err="1"/>
              <a:t>Kindern</a:t>
            </a:r>
            <a:r>
              <a:rPr lang="ru-RU" sz="2900" dirty="0"/>
              <a:t>, 3 </a:t>
            </a:r>
            <a:r>
              <a:rPr lang="ru-RU" sz="2900" dirty="0" err="1"/>
              <a:t>und</a:t>
            </a:r>
            <a:r>
              <a:rPr lang="ru-RU" sz="2900" dirty="0"/>
              <a:t> 5 </a:t>
            </a:r>
            <a:r>
              <a:rPr lang="ru-RU" sz="2900" dirty="0" err="1"/>
              <a:t>Jahre</a:t>
            </a:r>
            <a:r>
              <a:rPr lang="ru-RU" sz="2900" dirty="0"/>
              <a:t> </a:t>
            </a:r>
            <a:r>
              <a:rPr lang="ru-RU" sz="2900" dirty="0" err="1"/>
              <a:t>alt</a:t>
            </a:r>
            <a:r>
              <a:rPr lang="ru-RU" sz="2900" dirty="0"/>
              <a:t>, </a:t>
            </a:r>
            <a:r>
              <a:rPr lang="ru-RU" sz="2900" dirty="0" err="1"/>
              <a:t>tja</a:t>
            </a:r>
            <a:r>
              <a:rPr lang="ru-RU" sz="2900" dirty="0"/>
              <a:t>, </a:t>
            </a:r>
            <a:r>
              <a:rPr lang="ru-RU" sz="2900" dirty="0" err="1"/>
              <a:t>und</a:t>
            </a:r>
            <a:r>
              <a:rPr lang="ru-RU" sz="2900" dirty="0"/>
              <a:t> </a:t>
            </a:r>
            <a:r>
              <a:rPr lang="ru-RU" sz="2900" dirty="0" err="1"/>
              <a:t>dann</a:t>
            </a:r>
            <a:r>
              <a:rPr lang="ru-RU" sz="2900" dirty="0"/>
              <a:t> </a:t>
            </a:r>
            <a:r>
              <a:rPr lang="ru-RU" sz="2900" dirty="0" err="1"/>
              <a:t>schaut’s</a:t>
            </a:r>
            <a:r>
              <a:rPr lang="ru-RU" sz="2900" dirty="0"/>
              <a:t> </a:t>
            </a:r>
            <a:r>
              <a:rPr lang="ru-RU" sz="2900" dirty="0" err="1"/>
              <a:t>so</a:t>
            </a:r>
            <a:r>
              <a:rPr lang="ru-RU" sz="2900" dirty="0"/>
              <a:t> </a:t>
            </a:r>
            <a:r>
              <a:rPr lang="ru-RU" sz="2900" dirty="0" err="1"/>
              <a:t>aus</a:t>
            </a:r>
            <a:r>
              <a:rPr lang="ru-RU" sz="2900" dirty="0"/>
              <a:t>, </a:t>
            </a:r>
            <a:r>
              <a:rPr lang="ru-RU" sz="2900" dirty="0" err="1"/>
              <a:t>dass</a:t>
            </a:r>
            <a:r>
              <a:rPr lang="ru-RU" sz="2900" dirty="0"/>
              <a:t> </a:t>
            </a:r>
            <a:r>
              <a:rPr lang="ru-RU" sz="2900" dirty="0" err="1"/>
              <a:t>ich</a:t>
            </a:r>
            <a:r>
              <a:rPr lang="ru-RU" sz="2900" dirty="0"/>
              <a:t> </a:t>
            </a:r>
            <a:r>
              <a:rPr lang="ru-RU" sz="2900" dirty="0" err="1"/>
              <a:t>koche</a:t>
            </a:r>
            <a:r>
              <a:rPr lang="ru-RU" sz="2900" dirty="0"/>
              <a:t>, </a:t>
            </a:r>
            <a:r>
              <a:rPr lang="ru-RU" sz="2900" dirty="0" err="1"/>
              <a:t>abwasche</a:t>
            </a:r>
            <a:r>
              <a:rPr lang="ru-RU" sz="2900" dirty="0"/>
              <a:t>, </a:t>
            </a:r>
            <a:r>
              <a:rPr lang="ru-RU" sz="2900" dirty="0" err="1"/>
              <a:t>ähm</a:t>
            </a:r>
            <a:r>
              <a:rPr lang="ru-RU" sz="2900" dirty="0"/>
              <a:t>, </a:t>
            </a:r>
            <a:r>
              <a:rPr lang="ru-RU" sz="2900" dirty="0" err="1"/>
              <a:t>aufräumen</a:t>
            </a:r>
            <a:r>
              <a:rPr lang="ru-RU" sz="2900" dirty="0"/>
              <a:t>, </a:t>
            </a:r>
            <a:r>
              <a:rPr lang="ru-RU" sz="2900" dirty="0" err="1"/>
              <a:t>das</a:t>
            </a:r>
            <a:r>
              <a:rPr lang="ru-RU" sz="2900" dirty="0"/>
              <a:t> </a:t>
            </a:r>
            <a:r>
              <a:rPr lang="ru-RU" sz="2900" dirty="0" err="1"/>
              <a:t>muss</a:t>
            </a:r>
            <a:r>
              <a:rPr lang="ru-RU" sz="2900" dirty="0"/>
              <a:t> </a:t>
            </a:r>
            <a:r>
              <a:rPr lang="ru-RU" sz="2900" dirty="0" err="1"/>
              <a:t>auch</a:t>
            </a:r>
            <a:r>
              <a:rPr lang="ru-RU" sz="2900" dirty="0"/>
              <a:t> </a:t>
            </a:r>
            <a:r>
              <a:rPr lang="ru-RU" sz="2900" dirty="0" err="1"/>
              <a:t>ich</a:t>
            </a:r>
            <a:r>
              <a:rPr lang="ru-RU" sz="2900" dirty="0"/>
              <a:t> </a:t>
            </a:r>
            <a:r>
              <a:rPr lang="ru-RU" sz="2900" dirty="0" err="1"/>
              <a:t>machen</a:t>
            </a:r>
            <a:r>
              <a:rPr lang="ru-RU" sz="2900" dirty="0"/>
              <a:t>, </a:t>
            </a:r>
            <a:r>
              <a:rPr lang="ru-RU" sz="2900" dirty="0" err="1"/>
              <a:t>vor</a:t>
            </a:r>
            <a:r>
              <a:rPr lang="ru-RU" sz="2900" dirty="0"/>
              <a:t> </a:t>
            </a:r>
            <a:r>
              <a:rPr lang="ru-RU" sz="2900" dirty="0" err="1"/>
              <a:t>allem</a:t>
            </a:r>
            <a:r>
              <a:rPr lang="ru-RU" sz="2900" dirty="0"/>
              <a:t> </a:t>
            </a:r>
            <a:r>
              <a:rPr lang="ru-RU" sz="2900" dirty="0" err="1"/>
              <a:t>die</a:t>
            </a:r>
            <a:r>
              <a:rPr lang="ru-RU" sz="2900" dirty="0"/>
              <a:t> </a:t>
            </a:r>
            <a:r>
              <a:rPr lang="ru-RU" sz="2900" dirty="0" err="1"/>
              <a:t>Kinderzimmer</a:t>
            </a:r>
            <a:r>
              <a:rPr lang="ru-RU" sz="2900" dirty="0"/>
              <a:t> </a:t>
            </a:r>
            <a:r>
              <a:rPr lang="ru-RU" sz="2900" dirty="0" err="1"/>
              <a:t>schauen</a:t>
            </a:r>
            <a:r>
              <a:rPr lang="ru-RU" sz="2900" dirty="0"/>
              <a:t> </a:t>
            </a:r>
            <a:r>
              <a:rPr lang="ru-RU" sz="2900" dirty="0" err="1"/>
              <a:t>ja</a:t>
            </a:r>
            <a:r>
              <a:rPr lang="ru-RU" sz="2900" dirty="0"/>
              <a:t> </a:t>
            </a:r>
            <a:r>
              <a:rPr lang="ru-RU" sz="2900" dirty="0" err="1"/>
              <a:t>wirklich</a:t>
            </a:r>
            <a:r>
              <a:rPr lang="ru-RU" sz="2900" dirty="0"/>
              <a:t> </a:t>
            </a:r>
            <a:r>
              <a:rPr lang="ru-RU" sz="2900" dirty="0" err="1"/>
              <a:t>immer</a:t>
            </a:r>
            <a:r>
              <a:rPr lang="ru-RU" sz="2900" dirty="0"/>
              <a:t> </a:t>
            </a:r>
            <a:r>
              <a:rPr lang="ru-RU" sz="2900" dirty="0" err="1"/>
              <a:t>schrecklich</a:t>
            </a:r>
            <a:r>
              <a:rPr lang="ru-RU" sz="2900" dirty="0"/>
              <a:t> </a:t>
            </a:r>
            <a:r>
              <a:rPr lang="ru-RU" sz="2900" dirty="0" err="1"/>
              <a:t>aus</a:t>
            </a:r>
            <a:r>
              <a:rPr lang="ru-RU" sz="2900" dirty="0"/>
              <a:t>. </a:t>
            </a:r>
            <a:r>
              <a:rPr lang="ru-RU" sz="2900" dirty="0" err="1"/>
              <a:t>Wäschewaschen</a:t>
            </a:r>
            <a:r>
              <a:rPr lang="ru-RU" sz="2900" dirty="0"/>
              <a:t> </a:t>
            </a:r>
            <a:r>
              <a:rPr lang="ru-RU" sz="2900" dirty="0" err="1"/>
              <a:t>mach</a:t>
            </a:r>
            <a:r>
              <a:rPr lang="ru-RU" sz="2900" dirty="0"/>
              <a:t> </a:t>
            </a:r>
            <a:r>
              <a:rPr lang="ru-RU" sz="2900" dirty="0" err="1"/>
              <a:t>auch</a:t>
            </a:r>
            <a:r>
              <a:rPr lang="ru-RU" sz="2900" dirty="0"/>
              <a:t> </a:t>
            </a:r>
            <a:r>
              <a:rPr lang="ru-RU" sz="2900" dirty="0" err="1"/>
              <a:t>ich</a:t>
            </a:r>
            <a:r>
              <a:rPr lang="ru-RU" sz="2900" dirty="0"/>
              <a:t>, </a:t>
            </a:r>
            <a:r>
              <a:rPr lang="ru-RU" sz="2900" dirty="0" err="1"/>
              <a:t>ebenso</a:t>
            </a:r>
            <a:r>
              <a:rPr lang="ru-RU" sz="2900" dirty="0"/>
              <a:t> </a:t>
            </a:r>
            <a:r>
              <a:rPr lang="ru-RU" sz="2900" dirty="0" err="1"/>
              <a:t>das</a:t>
            </a:r>
            <a:r>
              <a:rPr lang="ru-RU" sz="2900" dirty="0"/>
              <a:t> </a:t>
            </a:r>
            <a:r>
              <a:rPr lang="ru-RU" sz="2900" dirty="0" err="1"/>
              <a:t>Bügeln</a:t>
            </a:r>
            <a:r>
              <a:rPr lang="ru-RU" sz="2900" dirty="0"/>
              <a:t>. </a:t>
            </a:r>
            <a:r>
              <a:rPr lang="ru-RU" sz="2900" dirty="0" err="1"/>
              <a:t>Das</a:t>
            </a:r>
            <a:r>
              <a:rPr lang="ru-RU" sz="2900" dirty="0"/>
              <a:t> </a:t>
            </a:r>
            <a:r>
              <a:rPr lang="ru-RU" sz="2900" dirty="0" err="1"/>
              <a:t>Einkaufen</a:t>
            </a:r>
            <a:r>
              <a:rPr lang="ru-RU" sz="2900" dirty="0"/>
              <a:t> </a:t>
            </a:r>
            <a:r>
              <a:rPr lang="ru-RU" sz="2900" dirty="0" err="1"/>
              <a:t>übernimmt</a:t>
            </a:r>
            <a:r>
              <a:rPr lang="ru-RU" sz="2900" dirty="0"/>
              <a:t> </a:t>
            </a:r>
            <a:r>
              <a:rPr lang="ru-RU" sz="2900" dirty="0" err="1"/>
              <a:t>er</a:t>
            </a:r>
            <a:r>
              <a:rPr lang="ru-RU" sz="2900" dirty="0"/>
              <a:t>, </a:t>
            </a:r>
            <a:r>
              <a:rPr lang="ru-RU" sz="2900" dirty="0" err="1"/>
              <a:t>putzen</a:t>
            </a:r>
            <a:r>
              <a:rPr lang="ru-RU" sz="2900" dirty="0"/>
              <a:t> </a:t>
            </a:r>
            <a:r>
              <a:rPr lang="ru-RU" sz="2900" dirty="0" err="1"/>
              <a:t>tu</a:t>
            </a:r>
            <a:r>
              <a:rPr lang="ru-RU" sz="2900" dirty="0"/>
              <a:t> </a:t>
            </a:r>
            <a:r>
              <a:rPr lang="ru-RU" sz="2900" dirty="0" err="1"/>
              <a:t>ich</a:t>
            </a:r>
            <a:r>
              <a:rPr lang="ru-RU" sz="2900" dirty="0"/>
              <a:t> </a:t>
            </a:r>
            <a:r>
              <a:rPr lang="ru-RU" sz="2900" dirty="0" err="1"/>
              <a:t>und</a:t>
            </a:r>
            <a:r>
              <a:rPr lang="ru-RU" sz="2900" dirty="0"/>
              <a:t> </a:t>
            </a:r>
            <a:r>
              <a:rPr lang="ru-RU" sz="2900" dirty="0" err="1"/>
              <a:t>im</a:t>
            </a:r>
            <a:r>
              <a:rPr lang="ru-RU" sz="2900" dirty="0"/>
              <a:t> </a:t>
            </a:r>
            <a:r>
              <a:rPr lang="ru-RU" sz="2900" dirty="0" err="1"/>
              <a:t>Sommer</a:t>
            </a:r>
            <a:r>
              <a:rPr lang="ru-RU" sz="2900" dirty="0"/>
              <a:t> </a:t>
            </a:r>
            <a:r>
              <a:rPr lang="ru-RU" sz="2900" dirty="0" err="1"/>
              <a:t>betreut</a:t>
            </a:r>
            <a:r>
              <a:rPr lang="ru-RU" sz="2900" dirty="0"/>
              <a:t> </a:t>
            </a:r>
            <a:r>
              <a:rPr lang="ru-RU" sz="2900" dirty="0" err="1"/>
              <a:t>er</a:t>
            </a:r>
            <a:r>
              <a:rPr lang="ru-RU" sz="2900" dirty="0"/>
              <a:t> </a:t>
            </a:r>
            <a:r>
              <a:rPr lang="ru-RU" sz="2900" dirty="0" err="1"/>
              <a:t>den</a:t>
            </a:r>
            <a:r>
              <a:rPr lang="ru-RU" sz="2900" dirty="0"/>
              <a:t> </a:t>
            </a:r>
            <a:r>
              <a:rPr lang="ru-RU" sz="2900" dirty="0" err="1"/>
              <a:t>Garten</a:t>
            </a:r>
            <a:r>
              <a:rPr lang="ru-RU" sz="2900" dirty="0"/>
              <a:t> </a:t>
            </a:r>
            <a:r>
              <a:rPr lang="ru-RU" sz="2900" dirty="0" err="1"/>
              <a:t>und</a:t>
            </a:r>
            <a:r>
              <a:rPr lang="ru-RU" sz="2900" dirty="0"/>
              <a:t> </a:t>
            </a:r>
            <a:r>
              <a:rPr lang="ru-RU" sz="2900" dirty="0" err="1"/>
              <a:t>gießt</a:t>
            </a:r>
            <a:r>
              <a:rPr lang="ru-RU" sz="2900" dirty="0"/>
              <a:t> </a:t>
            </a:r>
            <a:r>
              <a:rPr lang="ru-RU" sz="2900" dirty="0" err="1"/>
              <a:t>die</a:t>
            </a:r>
            <a:r>
              <a:rPr lang="ru-RU" sz="2900" dirty="0"/>
              <a:t> </a:t>
            </a:r>
            <a:r>
              <a:rPr lang="ru-RU" sz="2900" dirty="0" err="1"/>
              <a:t>Blumen</a:t>
            </a:r>
            <a:r>
              <a:rPr lang="ru-RU" sz="2900" dirty="0"/>
              <a:t>, </a:t>
            </a:r>
            <a:r>
              <a:rPr lang="ru-RU" sz="2900" dirty="0" err="1"/>
              <a:t>denn</a:t>
            </a:r>
            <a:r>
              <a:rPr lang="ru-RU" sz="2900" dirty="0"/>
              <a:t> </a:t>
            </a:r>
            <a:r>
              <a:rPr lang="ru-RU" sz="2900" dirty="0" err="1"/>
              <a:t>Gartenarbeit</a:t>
            </a:r>
            <a:r>
              <a:rPr lang="ru-RU" sz="2900" dirty="0"/>
              <a:t> </a:t>
            </a:r>
            <a:r>
              <a:rPr lang="ru-RU" sz="2900" dirty="0" err="1"/>
              <a:t>ist</a:t>
            </a:r>
            <a:r>
              <a:rPr lang="ru-RU" sz="2900" dirty="0"/>
              <a:t> </a:t>
            </a:r>
            <a:r>
              <a:rPr lang="ru-RU" sz="2900" dirty="0" err="1"/>
              <a:t>etwas</a:t>
            </a:r>
            <a:r>
              <a:rPr lang="ru-RU" sz="2900" dirty="0"/>
              <a:t>, </a:t>
            </a:r>
            <a:r>
              <a:rPr lang="ru-RU" sz="2900" dirty="0" err="1"/>
              <a:t>das</a:t>
            </a:r>
            <a:r>
              <a:rPr lang="ru-RU" sz="2900" dirty="0"/>
              <a:t> </a:t>
            </a:r>
            <a:r>
              <a:rPr lang="ru-RU" sz="2900" dirty="0" err="1"/>
              <a:t>kann</a:t>
            </a:r>
            <a:r>
              <a:rPr lang="ru-RU" sz="2900" dirty="0"/>
              <a:t> </a:t>
            </a:r>
            <a:r>
              <a:rPr lang="ru-RU" sz="2900" dirty="0" err="1"/>
              <a:t>ich</a:t>
            </a:r>
            <a:r>
              <a:rPr lang="ru-RU" sz="2900" dirty="0"/>
              <a:t> </a:t>
            </a:r>
            <a:r>
              <a:rPr lang="ru-RU" sz="2900" dirty="0" err="1"/>
              <a:t>nicht</a:t>
            </a:r>
            <a:r>
              <a:rPr lang="ru-RU" sz="2900" dirty="0"/>
              <a:t>, </a:t>
            </a:r>
            <a:r>
              <a:rPr lang="ru-RU" sz="2900" dirty="0" err="1"/>
              <a:t>das</a:t>
            </a:r>
            <a:r>
              <a:rPr lang="ru-RU" sz="2900" dirty="0"/>
              <a:t> </a:t>
            </a:r>
            <a:r>
              <a:rPr lang="ru-RU" sz="2900" dirty="0" err="1"/>
              <a:t>mag</a:t>
            </a:r>
            <a:r>
              <a:rPr lang="ru-RU" sz="2900" dirty="0"/>
              <a:t> </a:t>
            </a:r>
            <a:r>
              <a:rPr lang="ru-RU" sz="2900" dirty="0" err="1"/>
              <a:t>ich</a:t>
            </a:r>
            <a:r>
              <a:rPr lang="ru-RU" sz="2900" dirty="0"/>
              <a:t> </a:t>
            </a:r>
            <a:r>
              <a:rPr lang="ru-RU" sz="2900" dirty="0" err="1"/>
              <a:t>nicht</a:t>
            </a:r>
            <a:r>
              <a:rPr lang="ru-RU" sz="2900" dirty="0"/>
              <a:t>.</a:t>
            </a:r>
          </a:p>
          <a:p>
            <a:endParaRPr lang="ru-RU" sz="2800" dirty="0"/>
          </a:p>
          <a:p>
            <a:endParaRPr lang="de-DE" sz="2600" dirty="0">
              <a:solidFill>
                <a:srgbClr val="C00000"/>
              </a:solidFill>
            </a:endParaRPr>
          </a:p>
        </p:txBody>
      </p:sp>
    </p:spTree>
    <p:extLst>
      <p:ext uri="{BB962C8B-B14F-4D97-AF65-F5344CB8AC3E}">
        <p14:creationId xmlns:p14="http://schemas.microsoft.com/office/powerpoint/2010/main" val="192946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sp>
        <p:nvSpPr>
          <p:cNvPr id="2" name="Прямоугольник 1"/>
          <p:cNvSpPr/>
          <p:nvPr/>
        </p:nvSpPr>
        <p:spPr>
          <a:xfrm>
            <a:off x="0" y="1041471"/>
            <a:ext cx="12192000" cy="938719"/>
          </a:xfrm>
          <a:prstGeom prst="rect">
            <a:avLst/>
          </a:prstGeom>
        </p:spPr>
        <p:txBody>
          <a:bodyPr wrap="square">
            <a:spAutoFit/>
          </a:bodyPr>
          <a:lstStyle/>
          <a:p>
            <a:r>
              <a:rPr lang="ru-RU" sz="2900" dirty="0"/>
              <a:t> </a:t>
            </a:r>
            <a:r>
              <a:rPr lang="de-AT" sz="2900" dirty="0"/>
              <a:t>Entscheiden Sie bitte, ob die Aussagen 1-5 richtig (+) oder falsch (-)</a:t>
            </a:r>
            <a:endParaRPr lang="ru-RU" sz="2800" dirty="0"/>
          </a:p>
          <a:p>
            <a:endParaRPr lang="de-DE" sz="2600" dirty="0">
              <a:solidFill>
                <a:srgbClr val="C00000"/>
              </a:solidFill>
            </a:endParaRPr>
          </a:p>
        </p:txBody>
      </p:sp>
      <p:pic>
        <p:nvPicPr>
          <p:cNvPr id="4" name="Рисунок 3"/>
          <p:cNvPicPr>
            <a:picLocks noChangeAspect="1"/>
          </p:cNvPicPr>
          <p:nvPr/>
        </p:nvPicPr>
        <p:blipFill>
          <a:blip r:embed="rId2"/>
          <a:stretch>
            <a:fillRect/>
          </a:stretch>
        </p:blipFill>
        <p:spPr>
          <a:xfrm>
            <a:off x="239843" y="2413416"/>
            <a:ext cx="11767278" cy="3162924"/>
          </a:xfrm>
          <a:prstGeom prst="rect">
            <a:avLst/>
          </a:prstGeom>
        </p:spPr>
      </p:pic>
      <p:sp>
        <p:nvSpPr>
          <p:cNvPr id="7" name="Прямоугольник 6"/>
          <p:cNvSpPr/>
          <p:nvPr/>
        </p:nvSpPr>
        <p:spPr>
          <a:xfrm>
            <a:off x="10150838" y="2490866"/>
            <a:ext cx="644577" cy="524656"/>
          </a:xfrm>
          <a:prstGeom prst="rect">
            <a:avLst/>
          </a:prstGeom>
          <a:solidFill>
            <a:schemeClr val="accent4">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400" b="1" dirty="0">
                <a:solidFill>
                  <a:srgbClr val="002060"/>
                </a:solidFill>
              </a:rPr>
              <a:t>+</a:t>
            </a:r>
            <a:endParaRPr lang="ru-RU" sz="4400" b="1" dirty="0">
              <a:solidFill>
                <a:srgbClr val="002060"/>
              </a:solidFill>
            </a:endParaRPr>
          </a:p>
        </p:txBody>
      </p:sp>
      <p:sp>
        <p:nvSpPr>
          <p:cNvPr id="9" name="Прямоугольник 8"/>
          <p:cNvSpPr/>
          <p:nvPr/>
        </p:nvSpPr>
        <p:spPr>
          <a:xfrm>
            <a:off x="10165829" y="3105463"/>
            <a:ext cx="644577" cy="524656"/>
          </a:xfrm>
          <a:prstGeom prst="rect">
            <a:avLst/>
          </a:prstGeom>
          <a:solidFill>
            <a:schemeClr val="accent4">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400" b="1" dirty="0">
                <a:solidFill>
                  <a:srgbClr val="002060"/>
                </a:solidFill>
              </a:rPr>
              <a:t>-</a:t>
            </a:r>
            <a:endParaRPr lang="ru-RU" sz="4400" b="1" dirty="0">
              <a:solidFill>
                <a:srgbClr val="002060"/>
              </a:solidFill>
            </a:endParaRPr>
          </a:p>
        </p:txBody>
      </p:sp>
      <p:sp>
        <p:nvSpPr>
          <p:cNvPr id="10" name="Прямоугольник 9"/>
          <p:cNvSpPr/>
          <p:nvPr/>
        </p:nvSpPr>
        <p:spPr>
          <a:xfrm>
            <a:off x="10842884" y="3692578"/>
            <a:ext cx="644577" cy="524656"/>
          </a:xfrm>
          <a:prstGeom prst="rect">
            <a:avLst/>
          </a:prstGeom>
          <a:solidFill>
            <a:schemeClr val="accent4">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400" b="1" dirty="0">
                <a:solidFill>
                  <a:srgbClr val="002060"/>
                </a:solidFill>
              </a:rPr>
              <a:t>-</a:t>
            </a:r>
            <a:endParaRPr lang="ru-RU" sz="4400" b="1" dirty="0">
              <a:solidFill>
                <a:srgbClr val="002060"/>
              </a:solidFill>
            </a:endParaRPr>
          </a:p>
        </p:txBody>
      </p:sp>
      <p:sp>
        <p:nvSpPr>
          <p:cNvPr id="11" name="Прямоугольник 10"/>
          <p:cNvSpPr/>
          <p:nvPr/>
        </p:nvSpPr>
        <p:spPr>
          <a:xfrm>
            <a:off x="11632367" y="4916773"/>
            <a:ext cx="559633" cy="424723"/>
          </a:xfrm>
          <a:prstGeom prst="rect">
            <a:avLst/>
          </a:prstGeom>
          <a:solidFill>
            <a:schemeClr val="accent4">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400" b="1" dirty="0">
                <a:solidFill>
                  <a:srgbClr val="002060"/>
                </a:solidFill>
              </a:rPr>
              <a:t>+</a:t>
            </a:r>
            <a:endParaRPr lang="ru-RU" sz="4400" b="1" dirty="0">
              <a:solidFill>
                <a:srgbClr val="002060"/>
              </a:solidFill>
            </a:endParaRPr>
          </a:p>
        </p:txBody>
      </p:sp>
      <p:sp>
        <p:nvSpPr>
          <p:cNvPr id="12" name="Прямоугольник 11"/>
          <p:cNvSpPr/>
          <p:nvPr/>
        </p:nvSpPr>
        <p:spPr>
          <a:xfrm>
            <a:off x="11437495" y="5711251"/>
            <a:ext cx="529652" cy="454703"/>
          </a:xfrm>
          <a:prstGeom prst="rect">
            <a:avLst/>
          </a:prstGeom>
          <a:solidFill>
            <a:schemeClr val="accent4">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400" b="1" dirty="0">
                <a:solidFill>
                  <a:srgbClr val="002060"/>
                </a:solidFill>
              </a:rPr>
              <a:t>+</a:t>
            </a:r>
            <a:endParaRPr lang="ru-RU" sz="4400" b="1" dirty="0">
              <a:solidFill>
                <a:srgbClr val="002060"/>
              </a:solidFill>
            </a:endParaRPr>
          </a:p>
        </p:txBody>
      </p:sp>
    </p:spTree>
    <p:extLst>
      <p:ext uri="{BB962C8B-B14F-4D97-AF65-F5344CB8AC3E}">
        <p14:creationId xmlns:p14="http://schemas.microsoft.com/office/powerpoint/2010/main" val="82283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9" grpId="0" animBg="1"/>
      <p:bldP spid="10"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p:cNvSpPr>
            <a:spLocks noGrp="1"/>
          </p:cNvSpPr>
          <p:nvPr>
            <p:ph type="title"/>
          </p:nvPr>
        </p:nvSpPr>
        <p:spPr>
          <a:xfrm>
            <a:off x="806824" y="0"/>
            <a:ext cx="10520082" cy="1046816"/>
          </a:xfrm>
          <a:solidFill>
            <a:srgbClr val="0070C0"/>
          </a:solidFill>
        </p:spPr>
        <p:txBody>
          <a:bodyPr>
            <a:normAutofit fontScale="90000"/>
          </a:bodyPr>
          <a:lstStyle/>
          <a:p>
            <a:pPr algn="ctr"/>
            <a:r>
              <a:rPr lang="de-DE" sz="8000" b="1" dirty="0">
                <a:solidFill>
                  <a:schemeClr val="bg1"/>
                </a:solidFill>
                <a:latin typeface="Arial" panose="020B0604020202020204" pitchFamily="34" charset="0"/>
                <a:cs typeface="Arial" panose="020B0604020202020204" pitchFamily="34" charset="0"/>
              </a:rPr>
              <a:t>Selbständige Arbeit</a:t>
            </a:r>
            <a:r>
              <a:rPr lang="de-DE" sz="8000" b="1" dirty="0">
                <a:solidFill>
                  <a:schemeClr val="accent1">
                    <a:lumMod val="40000"/>
                    <a:lumOff val="60000"/>
                  </a:schemeClr>
                </a:solidFill>
                <a:latin typeface="Arial" panose="020B0604020202020204" pitchFamily="34" charset="0"/>
                <a:cs typeface="Arial" panose="020B0604020202020204" pitchFamily="34" charset="0"/>
              </a:rPr>
              <a:t>:</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4" name="Объект 1"/>
          <p:cNvSpPr>
            <a:spLocks noGrp="1"/>
          </p:cNvSpPr>
          <p:nvPr>
            <p:ph sz="half" idx="1"/>
          </p:nvPr>
        </p:nvSpPr>
        <p:spPr>
          <a:xfrm>
            <a:off x="0" y="1219265"/>
            <a:ext cx="12192000" cy="1871003"/>
          </a:xfrm>
        </p:spPr>
        <p:txBody>
          <a:bodyPr>
            <a:normAutofit/>
          </a:bodyPr>
          <a:lstStyle/>
          <a:p>
            <a:pPr marL="0" indent="0" algn="ctr">
              <a:buNone/>
            </a:pPr>
            <a:r>
              <a:rPr lang="de-AT" sz="5400" b="1" dirty="0"/>
              <a:t>Schreiben Sie bitte Meinungen zum Wort „Evaluation“</a:t>
            </a:r>
          </a:p>
        </p:txBody>
      </p:sp>
      <p:sp>
        <p:nvSpPr>
          <p:cNvPr id="6" name="Объект 1"/>
          <p:cNvSpPr>
            <a:spLocks noGrp="1"/>
          </p:cNvSpPr>
          <p:nvPr>
            <p:ph sz="half" idx="1"/>
          </p:nvPr>
        </p:nvSpPr>
        <p:spPr>
          <a:xfrm>
            <a:off x="936812" y="3712695"/>
            <a:ext cx="10401886" cy="473822"/>
          </a:xfrm>
        </p:spPr>
        <p:txBody>
          <a:bodyPr>
            <a:normAutofit lnSpcReduction="10000"/>
          </a:bodyPr>
          <a:lstStyle/>
          <a:p>
            <a:pPr marL="0" indent="0">
              <a:buNone/>
            </a:pPr>
            <a:r>
              <a:rPr lang="de-AT" dirty="0"/>
              <a:t> </a:t>
            </a:r>
          </a:p>
        </p:txBody>
      </p:sp>
      <p:pic>
        <p:nvPicPr>
          <p:cNvPr id="2" name="Рисунок 1"/>
          <p:cNvPicPr>
            <a:picLocks noChangeAspect="1"/>
          </p:cNvPicPr>
          <p:nvPr/>
        </p:nvPicPr>
        <p:blipFill>
          <a:blip r:embed="rId2"/>
          <a:stretch>
            <a:fillRect/>
          </a:stretch>
        </p:blipFill>
        <p:spPr>
          <a:xfrm>
            <a:off x="2278973" y="3532135"/>
            <a:ext cx="7334250" cy="2162175"/>
          </a:xfrm>
          <a:prstGeom prst="rect">
            <a:avLst/>
          </a:prstGeom>
        </p:spPr>
      </p:pic>
    </p:spTree>
    <p:extLst>
      <p:ext uri="{BB962C8B-B14F-4D97-AF65-F5344CB8AC3E}">
        <p14:creationId xmlns:p14="http://schemas.microsoft.com/office/powerpoint/2010/main" val="365436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157164"/>
            <a:ext cx="11215687" cy="844322"/>
          </a:xfrm>
          <a:solidFill>
            <a:srgbClr val="0070C0"/>
          </a:solidFill>
        </p:spPr>
        <p:txBody>
          <a:bodyPr>
            <a:normAutofit/>
          </a:bodyPr>
          <a:lstStyle/>
          <a:p>
            <a:r>
              <a:rPr lang="de-DE" sz="4800" b="1" dirty="0">
                <a:solidFill>
                  <a:schemeClr val="bg1"/>
                </a:solidFill>
                <a:latin typeface="Arial" panose="020B0604020202020204" pitchFamily="34" charset="0"/>
                <a:cs typeface="Arial" panose="020B0604020202020204" pitchFamily="34" charset="0"/>
              </a:rPr>
              <a:t>Ende der Stunde</a:t>
            </a:r>
            <a:endParaRPr lang="ru-RU" sz="48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61143"/>
            <a:ext cx="11215687" cy="5125358"/>
          </a:xfrm>
          <a:ln w="57150">
            <a:solidFill>
              <a:srgbClr val="00B0F0"/>
            </a:solidFill>
          </a:ln>
        </p:spPr>
        <p:txBody>
          <a:bodyPr>
            <a:normAutofit/>
          </a:bodyPr>
          <a:lstStyle/>
          <a:p>
            <a:r>
              <a:rPr lang="de-DE" sz="5400" b="1" dirty="0">
                <a:solidFill>
                  <a:srgbClr val="0070C0"/>
                </a:solidFill>
                <a:latin typeface="Arial" panose="020B0604020202020204" pitchFamily="34" charset="0"/>
                <a:cs typeface="Arial" panose="020B0604020202020204" pitchFamily="34" charset="0"/>
              </a:rPr>
              <a:t>Unsere Stunde ist zu Ende.</a:t>
            </a:r>
          </a:p>
          <a:p>
            <a:endParaRPr lang="de-DE" sz="5400" b="1" dirty="0">
              <a:solidFill>
                <a:srgbClr val="0070C0"/>
              </a:solidFill>
              <a:latin typeface="Arial" panose="020B0604020202020204" pitchFamily="34" charset="0"/>
              <a:cs typeface="Arial" panose="020B0604020202020204" pitchFamily="34" charset="0"/>
            </a:endParaRPr>
          </a:p>
          <a:p>
            <a:r>
              <a:rPr lang="de-DE" sz="5400" b="1" dirty="0">
                <a:solidFill>
                  <a:srgbClr val="7030A0"/>
                </a:solidFill>
                <a:latin typeface="Arial" panose="020B0604020202020204" pitchFamily="34" charset="0"/>
                <a:cs typeface="Arial" panose="020B0604020202020204" pitchFamily="34" charset="0"/>
              </a:rPr>
              <a:t>Danke für Aufmerksamkeit!</a:t>
            </a:r>
          </a:p>
          <a:p>
            <a:endParaRPr lang="de-DE" sz="5400" b="1" dirty="0">
              <a:solidFill>
                <a:srgbClr val="7030A0"/>
              </a:solidFill>
              <a:latin typeface="Arial" panose="020B0604020202020204" pitchFamily="34" charset="0"/>
              <a:cs typeface="Arial" panose="020B0604020202020204" pitchFamily="34" charset="0"/>
            </a:endParaRPr>
          </a:p>
          <a:p>
            <a:r>
              <a:rPr lang="de-DE" sz="5400" b="1" dirty="0">
                <a:solidFill>
                  <a:srgbClr val="C00000"/>
                </a:solidFill>
                <a:latin typeface="Arial" panose="020B0604020202020204" pitchFamily="34" charset="0"/>
                <a:cs typeface="Arial" panose="020B0604020202020204" pitchFamily="34" charset="0"/>
              </a:rPr>
              <a:t>Auf Wiedersehen!</a:t>
            </a:r>
          </a:p>
        </p:txBody>
      </p:sp>
    </p:spTree>
    <p:extLst>
      <p:ext uri="{BB962C8B-B14F-4D97-AF65-F5344CB8AC3E}">
        <p14:creationId xmlns:p14="http://schemas.microsoft.com/office/powerpoint/2010/main" val="35631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stretch>
            <a:fillRect/>
          </a:stretch>
        </p:blipFill>
        <p:spPr>
          <a:xfrm>
            <a:off x="2653742" y="2286000"/>
            <a:ext cx="7376083" cy="3014663"/>
          </a:xfrm>
          <a:prstGeom prst="rect">
            <a:avLst/>
          </a:prstGeom>
        </p:spPr>
      </p:pic>
      <p:sp>
        <p:nvSpPr>
          <p:cNvPr id="5" name="Прямоугольник 4"/>
          <p:cNvSpPr/>
          <p:nvPr/>
        </p:nvSpPr>
        <p:spPr>
          <a:xfrm>
            <a:off x="2286000" y="1741559"/>
            <a:ext cx="2671763" cy="523220"/>
          </a:xfrm>
          <a:prstGeom prst="rect">
            <a:avLst/>
          </a:prstGeom>
        </p:spPr>
        <p:txBody>
          <a:bodyPr wrap="square">
            <a:spAutoFit/>
          </a:bodyPr>
          <a:lstStyle/>
          <a:p>
            <a:r>
              <a:rPr lang="de-DE" sz="2800" b="1" dirty="0"/>
              <a:t>Lernkontrolle</a:t>
            </a:r>
            <a:endParaRPr lang="de-DE" sz="2600" dirty="0">
              <a:solidFill>
                <a:srgbClr val="C00000"/>
              </a:solidFill>
            </a:endParaRPr>
          </a:p>
        </p:txBody>
      </p:sp>
      <p:sp>
        <p:nvSpPr>
          <p:cNvPr id="6" name="Прямоугольник 5"/>
          <p:cNvSpPr/>
          <p:nvPr/>
        </p:nvSpPr>
        <p:spPr>
          <a:xfrm>
            <a:off x="8624888" y="5180084"/>
            <a:ext cx="2671763" cy="523220"/>
          </a:xfrm>
          <a:prstGeom prst="rect">
            <a:avLst/>
          </a:prstGeom>
        </p:spPr>
        <p:txBody>
          <a:bodyPr wrap="square">
            <a:spAutoFit/>
          </a:bodyPr>
          <a:lstStyle/>
          <a:p>
            <a:r>
              <a:rPr lang="de-DE" sz="2800" b="1" dirty="0"/>
              <a:t>Bewertung</a:t>
            </a:r>
            <a:endParaRPr lang="de-DE" sz="2600" dirty="0">
              <a:solidFill>
                <a:srgbClr val="C00000"/>
              </a:solidFill>
            </a:endParaRPr>
          </a:p>
        </p:txBody>
      </p:sp>
      <p:sp>
        <p:nvSpPr>
          <p:cNvPr id="7" name="Прямоугольник 6"/>
          <p:cNvSpPr/>
          <p:nvPr/>
        </p:nvSpPr>
        <p:spPr>
          <a:xfrm>
            <a:off x="8734426" y="2060646"/>
            <a:ext cx="2671763" cy="523220"/>
          </a:xfrm>
          <a:prstGeom prst="rect">
            <a:avLst/>
          </a:prstGeom>
        </p:spPr>
        <p:txBody>
          <a:bodyPr wrap="square">
            <a:spAutoFit/>
          </a:bodyPr>
          <a:lstStyle/>
          <a:p>
            <a:r>
              <a:rPr lang="de-DE" sz="2800" b="1" dirty="0"/>
              <a:t>Beurteilung</a:t>
            </a:r>
            <a:endParaRPr lang="de-DE" sz="2600" dirty="0">
              <a:solidFill>
                <a:srgbClr val="C00000"/>
              </a:solidFill>
            </a:endParaRPr>
          </a:p>
        </p:txBody>
      </p:sp>
      <p:sp>
        <p:nvSpPr>
          <p:cNvPr id="10" name="Прямоугольник 9"/>
          <p:cNvSpPr/>
          <p:nvPr/>
        </p:nvSpPr>
        <p:spPr>
          <a:xfrm>
            <a:off x="1362076" y="4889572"/>
            <a:ext cx="2671763" cy="523220"/>
          </a:xfrm>
          <a:prstGeom prst="rect">
            <a:avLst/>
          </a:prstGeom>
        </p:spPr>
        <p:txBody>
          <a:bodyPr wrap="square">
            <a:spAutoFit/>
          </a:bodyPr>
          <a:lstStyle/>
          <a:p>
            <a:r>
              <a:rPr lang="de-DE" sz="2800" b="1" dirty="0"/>
              <a:t>Wertung</a:t>
            </a:r>
            <a:endParaRPr lang="de-DE" sz="2600" dirty="0">
              <a:solidFill>
                <a:srgbClr val="C00000"/>
              </a:solidFill>
            </a:endParaRPr>
          </a:p>
        </p:txBody>
      </p:sp>
    </p:spTree>
    <p:extLst>
      <p:ext uri="{BB962C8B-B14F-4D97-AF65-F5344CB8AC3E}">
        <p14:creationId xmlns:p14="http://schemas.microsoft.com/office/powerpoint/2010/main" val="327820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sp>
        <p:nvSpPr>
          <p:cNvPr id="2" name="Прямоугольник 1"/>
          <p:cNvSpPr/>
          <p:nvPr/>
        </p:nvSpPr>
        <p:spPr>
          <a:xfrm>
            <a:off x="0" y="1041471"/>
            <a:ext cx="12192000" cy="5509200"/>
          </a:xfrm>
          <a:prstGeom prst="rect">
            <a:avLst/>
          </a:prstGeom>
        </p:spPr>
        <p:txBody>
          <a:bodyPr wrap="square">
            <a:spAutoFit/>
          </a:bodyPr>
          <a:lstStyle/>
          <a:p>
            <a:r>
              <a:rPr lang="de-DE" sz="3600" b="1" dirty="0">
                <a:solidFill>
                  <a:srgbClr val="C00000"/>
                </a:solidFill>
              </a:rPr>
              <a:t>Wortschatz:</a:t>
            </a:r>
          </a:p>
          <a:p>
            <a:r>
              <a:rPr lang="de-DE" sz="3600" u="sng" dirty="0"/>
              <a:t>Die Zielvorstellung </a:t>
            </a:r>
            <a:r>
              <a:rPr lang="de-DE" sz="3600" dirty="0"/>
              <a:t>–die Vorstellung, auf die jemandes Handeln, Tun ganz bewusst gerichtet ist.</a:t>
            </a:r>
          </a:p>
          <a:p>
            <a:r>
              <a:rPr lang="de-DE" sz="3600" u="sng" dirty="0"/>
              <a:t>Das Schulprogramm </a:t>
            </a:r>
            <a:r>
              <a:rPr lang="de-DE" sz="3600" dirty="0"/>
              <a:t>– ist ein schriftliches Dokument, in dem eine Schule ihr Leitbild konkretisiert.</a:t>
            </a:r>
          </a:p>
          <a:p>
            <a:r>
              <a:rPr lang="de-DE" sz="3600" u="sng" dirty="0"/>
              <a:t>Das Kriterium </a:t>
            </a:r>
            <a:r>
              <a:rPr lang="de-DE" sz="3600" dirty="0"/>
              <a:t>– unterschiedliches Merkmal  </a:t>
            </a:r>
          </a:p>
          <a:p>
            <a:r>
              <a:rPr lang="de-DE" sz="3600" u="sng" dirty="0"/>
              <a:t>Der Indikator </a:t>
            </a:r>
            <a:r>
              <a:rPr lang="de-DE" sz="3600" dirty="0"/>
              <a:t>-  etwas , was als Anzeichen für eine bestimmte Entwicklung dient</a:t>
            </a:r>
          </a:p>
          <a:p>
            <a:r>
              <a:rPr lang="de-DE" sz="3600" u="sng" dirty="0"/>
              <a:t>Die Tätigkeit </a:t>
            </a:r>
            <a:r>
              <a:rPr lang="de-DE" sz="3600" dirty="0"/>
              <a:t>– die Beschäftigung</a:t>
            </a:r>
          </a:p>
          <a:p>
            <a:endParaRPr lang="de-DE" sz="2800" dirty="0"/>
          </a:p>
        </p:txBody>
      </p:sp>
    </p:spTree>
    <p:extLst>
      <p:ext uri="{BB962C8B-B14F-4D97-AF65-F5344CB8AC3E}">
        <p14:creationId xmlns:p14="http://schemas.microsoft.com/office/powerpoint/2010/main" val="466271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sp>
        <p:nvSpPr>
          <p:cNvPr id="2" name="Прямоугольник 1"/>
          <p:cNvSpPr/>
          <p:nvPr/>
        </p:nvSpPr>
        <p:spPr>
          <a:xfrm>
            <a:off x="0" y="1041471"/>
            <a:ext cx="12192000" cy="5078313"/>
          </a:xfrm>
          <a:prstGeom prst="rect">
            <a:avLst/>
          </a:prstGeom>
        </p:spPr>
        <p:txBody>
          <a:bodyPr wrap="square">
            <a:spAutoFit/>
          </a:bodyPr>
          <a:lstStyle/>
          <a:p>
            <a:r>
              <a:rPr lang="de-DE" sz="3600" b="1" dirty="0">
                <a:solidFill>
                  <a:srgbClr val="C00000"/>
                </a:solidFill>
              </a:rPr>
              <a:t>Wortschatz:</a:t>
            </a:r>
          </a:p>
          <a:p>
            <a:r>
              <a:rPr lang="de-DE" sz="3600" u="sng" dirty="0"/>
              <a:t>Die Maßnahme </a:t>
            </a:r>
            <a:r>
              <a:rPr lang="de-DE" sz="3600" dirty="0"/>
              <a:t>– die Aktion, die Handlung</a:t>
            </a:r>
          </a:p>
          <a:p>
            <a:r>
              <a:rPr lang="de-DE" sz="3600" u="sng" dirty="0"/>
              <a:t>Die Lernform </a:t>
            </a:r>
            <a:r>
              <a:rPr lang="de-DE" sz="3600" dirty="0"/>
              <a:t>– lässt sich danach unterschieden, ob Lernprozesse durch Lehren stattfinden</a:t>
            </a:r>
          </a:p>
          <a:p>
            <a:r>
              <a:rPr lang="de-DE" sz="3600" u="sng" dirty="0"/>
              <a:t>Die Einrichtung</a:t>
            </a:r>
            <a:r>
              <a:rPr lang="de-DE" sz="3600" dirty="0"/>
              <a:t> – die Organisation</a:t>
            </a:r>
          </a:p>
          <a:p>
            <a:r>
              <a:rPr lang="de-DE" sz="3600" u="sng" dirty="0"/>
              <a:t>Der Leerlauf </a:t>
            </a:r>
            <a:r>
              <a:rPr lang="de-DE" sz="3600" dirty="0"/>
              <a:t>– nutzlose Tätigkeit</a:t>
            </a:r>
          </a:p>
          <a:p>
            <a:r>
              <a:rPr lang="de-DE" sz="3600" u="sng" dirty="0"/>
              <a:t>Die Variabilität </a:t>
            </a:r>
            <a:r>
              <a:rPr lang="de-DE" sz="3600" dirty="0"/>
              <a:t>– die Vielfältigkeit eines Merkmals</a:t>
            </a:r>
          </a:p>
          <a:p>
            <a:r>
              <a:rPr lang="de-DE" sz="3600" u="sng" dirty="0"/>
              <a:t>sich vergrößern </a:t>
            </a:r>
            <a:r>
              <a:rPr lang="de-DE" sz="3600" dirty="0"/>
              <a:t>– die Anzahl der Elemente in einer Menge erhöhen</a:t>
            </a:r>
          </a:p>
        </p:txBody>
      </p:sp>
    </p:spTree>
    <p:extLst>
      <p:ext uri="{BB962C8B-B14F-4D97-AF65-F5344CB8AC3E}">
        <p14:creationId xmlns:p14="http://schemas.microsoft.com/office/powerpoint/2010/main" val="498115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214313" y="1041472"/>
            <a:ext cx="11977687" cy="523220"/>
          </a:xfrm>
          <a:prstGeom prst="rect">
            <a:avLst/>
          </a:prstGeom>
        </p:spPr>
        <p:txBody>
          <a:bodyPr wrap="square">
            <a:spAutoFit/>
          </a:bodyPr>
          <a:lstStyle/>
          <a:p>
            <a:r>
              <a:rPr lang="de-DE" sz="2800" b="1" dirty="0"/>
              <a:t>Lesen Sie Evaluationskriterien und definiert fettgedruckten Wörter.</a:t>
            </a:r>
            <a:endParaRPr lang="de-DE" sz="2600" dirty="0">
              <a:solidFill>
                <a:srgbClr val="C00000"/>
              </a:solidFill>
            </a:endParaRPr>
          </a:p>
        </p:txBody>
      </p:sp>
      <p:sp>
        <p:nvSpPr>
          <p:cNvPr id="9" name="Прямоугольник 8"/>
          <p:cNvSpPr/>
          <p:nvPr/>
        </p:nvSpPr>
        <p:spPr>
          <a:xfrm>
            <a:off x="1" y="1579635"/>
            <a:ext cx="12192000" cy="1815882"/>
          </a:xfrm>
          <a:prstGeom prst="rect">
            <a:avLst/>
          </a:prstGeom>
          <a:solidFill>
            <a:schemeClr val="accent4">
              <a:lumMod val="40000"/>
              <a:lumOff val="60000"/>
            </a:schemeClr>
          </a:solidFill>
          <a:ln>
            <a:solidFill>
              <a:schemeClr val="tx1"/>
            </a:solidFill>
          </a:ln>
        </p:spPr>
        <p:txBody>
          <a:bodyPr wrap="square">
            <a:spAutoFit/>
          </a:bodyPr>
          <a:lstStyle/>
          <a:p>
            <a:r>
              <a:rPr lang="ru-RU" sz="2800" dirty="0" err="1"/>
              <a:t>Ausgangspunkt</a:t>
            </a:r>
            <a:r>
              <a:rPr lang="ru-RU" sz="2800" dirty="0"/>
              <a:t> </a:t>
            </a:r>
            <a:r>
              <a:rPr lang="ru-RU" sz="2800" dirty="0" err="1"/>
              <a:t>für</a:t>
            </a:r>
            <a:r>
              <a:rPr lang="ru-RU" sz="2800" dirty="0"/>
              <a:t> </a:t>
            </a:r>
            <a:r>
              <a:rPr lang="ru-RU" sz="2800" dirty="0" err="1"/>
              <a:t>eine</a:t>
            </a:r>
            <a:r>
              <a:rPr lang="ru-RU" sz="2800" dirty="0"/>
              <a:t> </a:t>
            </a:r>
            <a:r>
              <a:rPr lang="ru-RU" sz="2800" dirty="0" err="1"/>
              <a:t>Evaluation</a:t>
            </a:r>
            <a:r>
              <a:rPr lang="ru-RU" sz="2800" dirty="0"/>
              <a:t> </a:t>
            </a:r>
            <a:r>
              <a:rPr lang="ru-RU" sz="2800" dirty="0" err="1"/>
              <a:t>sind</a:t>
            </a:r>
            <a:r>
              <a:rPr lang="ru-RU" sz="2800" dirty="0"/>
              <a:t> </a:t>
            </a:r>
            <a:r>
              <a:rPr lang="ru-RU" sz="2800" b="1" dirty="0" err="1"/>
              <a:t>Zielvorstellungen</a:t>
            </a:r>
            <a:r>
              <a:rPr lang="ru-RU" sz="2800" dirty="0"/>
              <a:t>, </a:t>
            </a:r>
            <a:r>
              <a:rPr lang="ru-RU" sz="2800" dirty="0" err="1"/>
              <a:t>die</a:t>
            </a:r>
            <a:r>
              <a:rPr lang="ru-RU" sz="2800" dirty="0"/>
              <a:t> </a:t>
            </a:r>
            <a:r>
              <a:rPr lang="ru-RU" sz="2800" dirty="0" err="1"/>
              <a:t>im</a:t>
            </a:r>
            <a:r>
              <a:rPr lang="ru-RU" sz="2800" dirty="0"/>
              <a:t> </a:t>
            </a:r>
            <a:r>
              <a:rPr lang="ru-RU" sz="2800" b="1" dirty="0" err="1"/>
              <a:t>Schulprogramm</a:t>
            </a:r>
            <a:r>
              <a:rPr lang="ru-RU" sz="2800" dirty="0"/>
              <a:t> </a:t>
            </a:r>
            <a:r>
              <a:rPr lang="ru-RU" sz="2800" dirty="0" err="1"/>
              <a:t>formuliert</a:t>
            </a:r>
            <a:r>
              <a:rPr lang="ru-RU" sz="2800" dirty="0"/>
              <a:t> </a:t>
            </a:r>
            <a:r>
              <a:rPr lang="ru-RU" sz="2800" dirty="0" err="1"/>
              <a:t>sind</a:t>
            </a:r>
            <a:r>
              <a:rPr lang="ru-RU" sz="2800" dirty="0"/>
              <a:t>. </a:t>
            </a:r>
            <a:r>
              <a:rPr lang="ru-RU" sz="2800" dirty="0" err="1"/>
              <a:t>Die</a:t>
            </a:r>
            <a:r>
              <a:rPr lang="ru-RU" sz="2800" dirty="0"/>
              <a:t> </a:t>
            </a:r>
            <a:r>
              <a:rPr lang="ru-RU" sz="2800" dirty="0" err="1"/>
              <a:t>Angabe</a:t>
            </a:r>
            <a:r>
              <a:rPr lang="ru-RU" sz="2800" dirty="0"/>
              <a:t> </a:t>
            </a:r>
            <a:r>
              <a:rPr lang="ru-RU" sz="2800" dirty="0" err="1"/>
              <a:t>der</a:t>
            </a:r>
            <a:r>
              <a:rPr lang="ru-RU" sz="2800" dirty="0"/>
              <a:t> </a:t>
            </a:r>
            <a:r>
              <a:rPr lang="ru-RU" sz="2800" dirty="0" err="1"/>
              <a:t>Ziele</a:t>
            </a:r>
            <a:r>
              <a:rPr lang="ru-RU" sz="2800" dirty="0"/>
              <a:t> </a:t>
            </a:r>
            <a:r>
              <a:rPr lang="ru-RU" sz="2800" dirty="0" err="1"/>
              <a:t>allein</a:t>
            </a:r>
            <a:r>
              <a:rPr lang="ru-RU" sz="2800" dirty="0"/>
              <a:t> </a:t>
            </a:r>
            <a:r>
              <a:rPr lang="ru-RU" sz="2800" dirty="0" err="1"/>
              <a:t>reicht</a:t>
            </a:r>
            <a:r>
              <a:rPr lang="ru-RU" sz="2800" dirty="0"/>
              <a:t> </a:t>
            </a:r>
            <a:r>
              <a:rPr lang="ru-RU" sz="2800" dirty="0" err="1"/>
              <a:t>jedoch</a:t>
            </a:r>
            <a:r>
              <a:rPr lang="ru-RU" sz="2800" dirty="0"/>
              <a:t> </a:t>
            </a:r>
            <a:r>
              <a:rPr lang="ru-RU" sz="2800" dirty="0" err="1"/>
              <a:t>nicht</a:t>
            </a:r>
            <a:r>
              <a:rPr lang="ru-RU" sz="2800" dirty="0"/>
              <a:t>; </a:t>
            </a:r>
            <a:r>
              <a:rPr lang="ru-RU" sz="2800" dirty="0" err="1"/>
              <a:t>wesentlich</a:t>
            </a:r>
            <a:r>
              <a:rPr lang="ru-RU" sz="2800" dirty="0"/>
              <a:t> </a:t>
            </a:r>
            <a:r>
              <a:rPr lang="ru-RU" sz="2800" dirty="0" err="1"/>
              <a:t>ist</a:t>
            </a:r>
            <a:r>
              <a:rPr lang="ru-RU" sz="2800" dirty="0"/>
              <a:t> </a:t>
            </a:r>
            <a:r>
              <a:rPr lang="ru-RU" sz="2800" dirty="0" err="1"/>
              <a:t>es</a:t>
            </a:r>
            <a:r>
              <a:rPr lang="ru-RU" sz="2800" dirty="0"/>
              <a:t>, </a:t>
            </a:r>
            <a:r>
              <a:rPr lang="ru-RU" sz="2800" dirty="0" err="1"/>
              <a:t>auch</a:t>
            </a:r>
            <a:r>
              <a:rPr lang="ru-RU" sz="2800" dirty="0"/>
              <a:t> </a:t>
            </a:r>
            <a:r>
              <a:rPr lang="ru-RU" sz="2800" b="1" dirty="0" err="1"/>
              <a:t>Kriterien</a:t>
            </a:r>
            <a:r>
              <a:rPr lang="ru-RU" sz="2800" dirty="0"/>
              <a:t> </a:t>
            </a:r>
            <a:r>
              <a:rPr lang="ru-RU" sz="2800" dirty="0" err="1"/>
              <a:t>und</a:t>
            </a:r>
            <a:r>
              <a:rPr lang="ru-RU" sz="2800" dirty="0"/>
              <a:t> </a:t>
            </a:r>
            <a:r>
              <a:rPr lang="ru-RU" sz="2800" b="1" dirty="0" err="1"/>
              <a:t>Indikatoren</a:t>
            </a:r>
            <a:r>
              <a:rPr lang="ru-RU" sz="2800" dirty="0"/>
              <a:t> </a:t>
            </a:r>
            <a:r>
              <a:rPr lang="ru-RU" sz="2800" dirty="0" err="1"/>
              <a:t>zu</a:t>
            </a:r>
            <a:r>
              <a:rPr lang="ru-RU" sz="2800" dirty="0"/>
              <a:t> </a:t>
            </a:r>
            <a:r>
              <a:rPr lang="ru-RU" sz="2800" dirty="0" err="1"/>
              <a:t>formulieren</a:t>
            </a:r>
            <a:r>
              <a:rPr lang="ru-RU" sz="2800" dirty="0"/>
              <a:t>. </a:t>
            </a:r>
            <a:r>
              <a:rPr lang="ru-RU" sz="2800" dirty="0" err="1"/>
              <a:t>Ein</a:t>
            </a:r>
            <a:r>
              <a:rPr lang="ru-RU" sz="2800" dirty="0"/>
              <a:t> </a:t>
            </a:r>
            <a:r>
              <a:rPr lang="ru-RU" sz="2800" dirty="0" err="1"/>
              <a:t>Beispiel</a:t>
            </a:r>
            <a:r>
              <a:rPr lang="ru-RU" sz="2800" dirty="0"/>
              <a:t> </a:t>
            </a:r>
            <a:r>
              <a:rPr lang="ru-RU" sz="2800" dirty="0" err="1"/>
              <a:t>kann</a:t>
            </a:r>
            <a:r>
              <a:rPr lang="ru-RU" sz="2800" dirty="0"/>
              <a:t> </a:t>
            </a:r>
            <a:r>
              <a:rPr lang="ru-RU" sz="2800" dirty="0" err="1"/>
              <a:t>dies</a:t>
            </a:r>
            <a:r>
              <a:rPr lang="ru-RU" sz="2800" dirty="0"/>
              <a:t> </a:t>
            </a:r>
            <a:r>
              <a:rPr lang="ru-RU" sz="2800" dirty="0" err="1"/>
              <a:t>veranschaulichen</a:t>
            </a:r>
            <a:r>
              <a:rPr lang="ru-RU" sz="2800" dirty="0"/>
              <a:t>.</a:t>
            </a:r>
          </a:p>
        </p:txBody>
      </p:sp>
      <p:sp>
        <p:nvSpPr>
          <p:cNvPr id="11" name="Прямоугольник 10"/>
          <p:cNvSpPr/>
          <p:nvPr/>
        </p:nvSpPr>
        <p:spPr>
          <a:xfrm>
            <a:off x="0" y="3417960"/>
            <a:ext cx="1743075" cy="1200329"/>
          </a:xfrm>
          <a:prstGeom prst="rect">
            <a:avLst/>
          </a:prstGeom>
          <a:solidFill>
            <a:schemeClr val="accent6">
              <a:lumMod val="60000"/>
              <a:lumOff val="40000"/>
            </a:schemeClr>
          </a:solidFill>
          <a:ln>
            <a:solidFill>
              <a:schemeClr val="tx1"/>
            </a:solidFill>
          </a:ln>
        </p:spPr>
        <p:txBody>
          <a:bodyPr wrap="square">
            <a:spAutoFit/>
          </a:bodyPr>
          <a:lstStyle/>
          <a:p>
            <a:r>
              <a:rPr lang="de-AT" sz="2400" b="1" dirty="0"/>
              <a:t>Zielangabe</a:t>
            </a:r>
          </a:p>
          <a:p>
            <a:r>
              <a:rPr lang="de-AT" sz="2400" dirty="0"/>
              <a:t>Wo wollen wir hin?</a:t>
            </a:r>
            <a:endParaRPr lang="ru-RU" sz="2400" dirty="0"/>
          </a:p>
        </p:txBody>
      </p:sp>
      <p:sp>
        <p:nvSpPr>
          <p:cNvPr id="12" name="Прямоугольник 11"/>
          <p:cNvSpPr/>
          <p:nvPr/>
        </p:nvSpPr>
        <p:spPr>
          <a:xfrm>
            <a:off x="1757363" y="3413198"/>
            <a:ext cx="4900612" cy="1200329"/>
          </a:xfrm>
          <a:prstGeom prst="rect">
            <a:avLst/>
          </a:prstGeom>
          <a:solidFill>
            <a:schemeClr val="accent6">
              <a:lumMod val="60000"/>
              <a:lumOff val="40000"/>
            </a:schemeClr>
          </a:solidFill>
          <a:ln>
            <a:solidFill>
              <a:schemeClr val="tx1"/>
            </a:solidFill>
          </a:ln>
        </p:spPr>
        <p:txBody>
          <a:bodyPr wrap="square">
            <a:spAutoFit/>
          </a:bodyPr>
          <a:lstStyle/>
          <a:p>
            <a:r>
              <a:rPr lang="de-AT" sz="2400" dirty="0"/>
              <a:t>Ziele müssen </a:t>
            </a:r>
            <a:r>
              <a:rPr lang="de-AT" sz="2400" b="1" dirty="0"/>
              <a:t>eindeutig </a:t>
            </a:r>
            <a:r>
              <a:rPr lang="de-AT" sz="2400" dirty="0"/>
              <a:t>und</a:t>
            </a:r>
            <a:r>
              <a:rPr lang="de-AT" sz="2400" b="1" dirty="0"/>
              <a:t> konkret </a:t>
            </a:r>
            <a:r>
              <a:rPr lang="de-AT" sz="2400" dirty="0"/>
              <a:t>formuliert werden, damit die Überprüfbarkeit gewährleistet ist.</a:t>
            </a:r>
          </a:p>
        </p:txBody>
      </p:sp>
      <p:sp>
        <p:nvSpPr>
          <p:cNvPr id="13" name="Прямоугольник 12"/>
          <p:cNvSpPr/>
          <p:nvPr/>
        </p:nvSpPr>
        <p:spPr>
          <a:xfrm>
            <a:off x="6691312" y="3408436"/>
            <a:ext cx="5500688" cy="1200329"/>
          </a:xfrm>
          <a:prstGeom prst="rect">
            <a:avLst/>
          </a:prstGeom>
          <a:solidFill>
            <a:schemeClr val="accent6">
              <a:lumMod val="60000"/>
              <a:lumOff val="40000"/>
            </a:schemeClr>
          </a:solidFill>
          <a:ln>
            <a:solidFill>
              <a:schemeClr val="tx1"/>
            </a:solidFill>
          </a:ln>
        </p:spPr>
        <p:txBody>
          <a:bodyPr wrap="square">
            <a:spAutoFit/>
          </a:bodyPr>
          <a:lstStyle/>
          <a:p>
            <a:endParaRPr lang="en-US" sz="2400" dirty="0"/>
          </a:p>
          <a:p>
            <a:r>
              <a:rPr lang="en-US" sz="2400" dirty="0" err="1"/>
              <a:t>Wir</a:t>
            </a:r>
            <a:r>
              <a:rPr lang="en-US" sz="2400" dirty="0"/>
              <a:t> </a:t>
            </a:r>
            <a:r>
              <a:rPr lang="en-US" sz="2400" dirty="0" err="1"/>
              <a:t>wollen</a:t>
            </a:r>
            <a:r>
              <a:rPr lang="en-US" sz="2400" dirty="0"/>
              <a:t> die </a:t>
            </a:r>
            <a:r>
              <a:rPr lang="en-US" sz="2400" b="1" dirty="0" err="1"/>
              <a:t>Kreativit</a:t>
            </a:r>
            <a:r>
              <a:rPr lang="de-AT" sz="2400" b="1" dirty="0" err="1"/>
              <a:t>ät</a:t>
            </a:r>
            <a:r>
              <a:rPr lang="de-AT" sz="2400" b="1" dirty="0"/>
              <a:t> </a:t>
            </a:r>
            <a:r>
              <a:rPr lang="de-AT" sz="2400" dirty="0"/>
              <a:t>unserer Schüler fördern.</a:t>
            </a:r>
          </a:p>
        </p:txBody>
      </p:sp>
      <p:sp>
        <p:nvSpPr>
          <p:cNvPr id="14" name="Прямоугольник 13"/>
          <p:cNvSpPr/>
          <p:nvPr/>
        </p:nvSpPr>
        <p:spPr>
          <a:xfrm>
            <a:off x="0" y="4670497"/>
            <a:ext cx="1743075" cy="1938992"/>
          </a:xfrm>
          <a:prstGeom prst="rect">
            <a:avLst/>
          </a:prstGeom>
          <a:solidFill>
            <a:schemeClr val="accent6">
              <a:lumMod val="60000"/>
              <a:lumOff val="40000"/>
            </a:schemeClr>
          </a:solidFill>
          <a:ln>
            <a:solidFill>
              <a:schemeClr val="tx1"/>
            </a:solidFill>
          </a:ln>
        </p:spPr>
        <p:txBody>
          <a:bodyPr wrap="square">
            <a:spAutoFit/>
          </a:bodyPr>
          <a:lstStyle/>
          <a:p>
            <a:r>
              <a:rPr lang="de-AT" sz="2400" b="1" dirty="0"/>
              <a:t>Kriterien</a:t>
            </a:r>
          </a:p>
          <a:p>
            <a:r>
              <a:rPr lang="de-AT" sz="2400" dirty="0"/>
              <a:t>Wie wollen wir dieses Ziel erreichen? </a:t>
            </a:r>
          </a:p>
        </p:txBody>
      </p:sp>
      <p:sp>
        <p:nvSpPr>
          <p:cNvPr id="15" name="Прямоугольник 14"/>
          <p:cNvSpPr/>
          <p:nvPr/>
        </p:nvSpPr>
        <p:spPr>
          <a:xfrm>
            <a:off x="1781174" y="4665737"/>
            <a:ext cx="4633913" cy="1938992"/>
          </a:xfrm>
          <a:prstGeom prst="rect">
            <a:avLst/>
          </a:prstGeom>
          <a:solidFill>
            <a:schemeClr val="accent6">
              <a:lumMod val="60000"/>
              <a:lumOff val="40000"/>
            </a:schemeClr>
          </a:solidFill>
          <a:ln>
            <a:solidFill>
              <a:schemeClr val="tx1"/>
            </a:solidFill>
          </a:ln>
        </p:spPr>
        <p:txBody>
          <a:bodyPr wrap="square">
            <a:spAutoFit/>
          </a:bodyPr>
          <a:lstStyle/>
          <a:p>
            <a:endParaRPr lang="de-AT" sz="2400" dirty="0"/>
          </a:p>
          <a:p>
            <a:r>
              <a:rPr lang="de-AT" sz="2400" dirty="0"/>
              <a:t>Aus den Zielen werden Kriterien abgeleitet. Sie beschreiben Tätigkeiten und Maßnahmen als Schlüssel zur Zielerreichung.</a:t>
            </a:r>
          </a:p>
        </p:txBody>
      </p:sp>
      <p:sp>
        <p:nvSpPr>
          <p:cNvPr id="16" name="Прямоугольник 15"/>
          <p:cNvSpPr/>
          <p:nvPr/>
        </p:nvSpPr>
        <p:spPr>
          <a:xfrm>
            <a:off x="6472238" y="4675261"/>
            <a:ext cx="5719762" cy="1938992"/>
          </a:xfrm>
          <a:prstGeom prst="rect">
            <a:avLst/>
          </a:prstGeom>
          <a:solidFill>
            <a:schemeClr val="accent6">
              <a:lumMod val="60000"/>
              <a:lumOff val="40000"/>
            </a:schemeClr>
          </a:solidFill>
          <a:ln>
            <a:solidFill>
              <a:schemeClr val="tx1"/>
            </a:solidFill>
          </a:ln>
        </p:spPr>
        <p:txBody>
          <a:bodyPr wrap="square">
            <a:spAutoFit/>
          </a:bodyPr>
          <a:lstStyle/>
          <a:p>
            <a:r>
              <a:rPr lang="de-AT" sz="2400" dirty="0"/>
              <a:t>Wir erhöhen das Jahresstundenkontingent der musischen Fächer um 15%. Wir setzen in allen Fachbereichen verstärkt offene Lernformen ein. Wir arbeiten eng mit Einrichtungen und Institutionen zusammen.</a:t>
            </a:r>
            <a:endParaRPr lang="en-US" sz="2400" dirty="0"/>
          </a:p>
        </p:txBody>
      </p:sp>
    </p:spTree>
    <p:extLst>
      <p:ext uri="{BB962C8B-B14F-4D97-AF65-F5344CB8AC3E}">
        <p14:creationId xmlns:p14="http://schemas.microsoft.com/office/powerpoint/2010/main" val="369836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fltVal val="0"/>
                                          </p:val>
                                        </p:tav>
                                        <p:tav tm="100000">
                                          <p:val>
                                            <p:strVal val="#ppt_w"/>
                                          </p:val>
                                        </p:tav>
                                      </p:tavLst>
                                    </p:anim>
                                    <p:anim calcmode="lin" valueType="num">
                                      <p:cBhvr>
                                        <p:cTn id="43" dur="500" fill="hold"/>
                                        <p:tgtEl>
                                          <p:spTgt spid="14"/>
                                        </p:tgtEl>
                                        <p:attrNameLst>
                                          <p:attrName>ppt_h</p:attrName>
                                        </p:attrNameLst>
                                      </p:cBhvr>
                                      <p:tavLst>
                                        <p:tav tm="0">
                                          <p:val>
                                            <p:fltVal val="0"/>
                                          </p:val>
                                        </p:tav>
                                        <p:tav tm="100000">
                                          <p:val>
                                            <p:strVal val="#ppt_h"/>
                                          </p:val>
                                        </p:tav>
                                      </p:tavLst>
                                    </p:anim>
                                    <p:animEffect transition="in" filter="fade">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p:cTn id="56" dur="500" fill="hold"/>
                                        <p:tgtEl>
                                          <p:spTgt spid="16"/>
                                        </p:tgtEl>
                                        <p:attrNameLst>
                                          <p:attrName>ppt_w</p:attrName>
                                        </p:attrNameLst>
                                      </p:cBhvr>
                                      <p:tavLst>
                                        <p:tav tm="0">
                                          <p:val>
                                            <p:fltVal val="0"/>
                                          </p:val>
                                        </p:tav>
                                        <p:tav tm="100000">
                                          <p:val>
                                            <p:strVal val="#ppt_w"/>
                                          </p:val>
                                        </p:tav>
                                      </p:tavLst>
                                    </p:anim>
                                    <p:anim calcmode="lin" valueType="num">
                                      <p:cBhvr>
                                        <p:cTn id="57" dur="500" fill="hold"/>
                                        <p:tgtEl>
                                          <p:spTgt spid="16"/>
                                        </p:tgtEl>
                                        <p:attrNameLst>
                                          <p:attrName>ppt_h</p:attrName>
                                        </p:attrNameLst>
                                      </p:cBhvr>
                                      <p:tavLst>
                                        <p:tav tm="0">
                                          <p:val>
                                            <p:fltVal val="0"/>
                                          </p:val>
                                        </p:tav>
                                        <p:tav tm="100000">
                                          <p:val>
                                            <p:strVal val="#ppt_h"/>
                                          </p:val>
                                        </p:tav>
                                      </p:tavLst>
                                    </p:anim>
                                    <p:animEffect transition="in" filter="fade">
                                      <p:cBhvr>
                                        <p:cTn id="5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1" grpId="0" animBg="1"/>
      <p:bldP spid="12" grpId="0" animBg="1"/>
      <p:bldP spid="13" grpId="0"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214313" y="1041472"/>
            <a:ext cx="11977687" cy="523220"/>
          </a:xfrm>
          <a:prstGeom prst="rect">
            <a:avLst/>
          </a:prstGeom>
        </p:spPr>
        <p:txBody>
          <a:bodyPr wrap="square">
            <a:spAutoFit/>
          </a:bodyPr>
          <a:lstStyle/>
          <a:p>
            <a:r>
              <a:rPr lang="de-DE" sz="2800" b="1" dirty="0"/>
              <a:t>Lesen Sie Evaluationskriterien und definiert fettgedruckten Wörter.</a:t>
            </a:r>
            <a:endParaRPr lang="de-DE" sz="2600" dirty="0">
              <a:solidFill>
                <a:srgbClr val="C00000"/>
              </a:solidFill>
            </a:endParaRPr>
          </a:p>
        </p:txBody>
      </p:sp>
      <p:sp>
        <p:nvSpPr>
          <p:cNvPr id="9" name="Прямоугольник 8"/>
          <p:cNvSpPr/>
          <p:nvPr/>
        </p:nvSpPr>
        <p:spPr>
          <a:xfrm>
            <a:off x="0" y="4822897"/>
            <a:ext cx="12192000" cy="1569660"/>
          </a:xfrm>
          <a:prstGeom prst="rect">
            <a:avLst/>
          </a:prstGeom>
          <a:solidFill>
            <a:schemeClr val="accent4">
              <a:lumMod val="40000"/>
              <a:lumOff val="60000"/>
            </a:schemeClr>
          </a:solidFill>
          <a:ln>
            <a:solidFill>
              <a:schemeClr val="tx1"/>
            </a:solidFill>
          </a:ln>
        </p:spPr>
        <p:txBody>
          <a:bodyPr wrap="square">
            <a:spAutoFit/>
          </a:bodyPr>
          <a:lstStyle/>
          <a:p>
            <a:r>
              <a:rPr lang="de-AT" sz="2400" dirty="0"/>
              <a:t>Mit diesen Vorgehen werden große Bereiche in kleine überprüfbare Schritte aufgeschlüsselt. Es ist ein dynamischer Prozess, bei dem die Diskussion um Indikatoren durchaus zu einer Umformulierung der Kriterien führen kann. Werden diese Schritte bis zur 3.Ebene festgelegt und anschließend noch die Methoden der Erhebung formuliert, so ist damit die Evaluation skizziert.</a:t>
            </a:r>
            <a:endParaRPr lang="ru-RU" sz="2400" dirty="0"/>
          </a:p>
        </p:txBody>
      </p:sp>
      <p:sp>
        <p:nvSpPr>
          <p:cNvPr id="11" name="Прямоугольник 10"/>
          <p:cNvSpPr/>
          <p:nvPr/>
        </p:nvSpPr>
        <p:spPr>
          <a:xfrm>
            <a:off x="0" y="1589160"/>
            <a:ext cx="1743075" cy="2308324"/>
          </a:xfrm>
          <a:prstGeom prst="rect">
            <a:avLst/>
          </a:prstGeom>
          <a:solidFill>
            <a:schemeClr val="accent6">
              <a:lumMod val="60000"/>
              <a:lumOff val="40000"/>
            </a:schemeClr>
          </a:solidFill>
          <a:ln>
            <a:solidFill>
              <a:schemeClr val="tx1"/>
            </a:solidFill>
          </a:ln>
        </p:spPr>
        <p:txBody>
          <a:bodyPr wrap="square">
            <a:spAutoFit/>
          </a:bodyPr>
          <a:lstStyle/>
          <a:p>
            <a:r>
              <a:rPr lang="de-AT" sz="2400" b="1" dirty="0"/>
              <a:t>Indikatoren</a:t>
            </a:r>
          </a:p>
          <a:p>
            <a:r>
              <a:rPr lang="de-AT" sz="2400" dirty="0"/>
              <a:t>Woran erkennen wir, dass das Ziel erreicht worden ist?</a:t>
            </a:r>
          </a:p>
        </p:txBody>
      </p:sp>
      <p:sp>
        <p:nvSpPr>
          <p:cNvPr id="12" name="Прямоугольник 11"/>
          <p:cNvSpPr/>
          <p:nvPr/>
        </p:nvSpPr>
        <p:spPr>
          <a:xfrm>
            <a:off x="1785939" y="1598686"/>
            <a:ext cx="4900612" cy="2308324"/>
          </a:xfrm>
          <a:prstGeom prst="rect">
            <a:avLst/>
          </a:prstGeom>
          <a:solidFill>
            <a:schemeClr val="accent6">
              <a:lumMod val="60000"/>
              <a:lumOff val="40000"/>
            </a:schemeClr>
          </a:solidFill>
          <a:ln>
            <a:solidFill>
              <a:schemeClr val="tx1"/>
            </a:solidFill>
          </a:ln>
        </p:spPr>
        <p:txBody>
          <a:bodyPr wrap="square">
            <a:spAutoFit/>
          </a:bodyPr>
          <a:lstStyle/>
          <a:p>
            <a:r>
              <a:rPr lang="de-AT" sz="2400" dirty="0"/>
              <a:t>Für die Ziele und Kriterien werden </a:t>
            </a:r>
            <a:r>
              <a:rPr lang="de-AT" sz="2400" b="1" dirty="0"/>
              <a:t>Qualitätsindikatoren</a:t>
            </a:r>
            <a:r>
              <a:rPr lang="de-AT" sz="2400" dirty="0"/>
              <a:t> gesucht, die beobachtbare Merkmale der Zielerreichung festlegen. Die Indikatoren lassen erkennen, ob und inwieweit der Anspruch erfüllt wird. </a:t>
            </a:r>
          </a:p>
        </p:txBody>
      </p:sp>
      <p:sp>
        <p:nvSpPr>
          <p:cNvPr id="13" name="Прямоугольник 12"/>
          <p:cNvSpPr/>
          <p:nvPr/>
        </p:nvSpPr>
        <p:spPr>
          <a:xfrm>
            <a:off x="6691312" y="1593923"/>
            <a:ext cx="5500688" cy="2677656"/>
          </a:xfrm>
          <a:prstGeom prst="rect">
            <a:avLst/>
          </a:prstGeom>
          <a:solidFill>
            <a:schemeClr val="accent6">
              <a:lumMod val="60000"/>
              <a:lumOff val="40000"/>
            </a:schemeClr>
          </a:solidFill>
          <a:ln>
            <a:solidFill>
              <a:schemeClr val="tx1"/>
            </a:solidFill>
          </a:ln>
        </p:spPr>
        <p:txBody>
          <a:bodyPr wrap="square">
            <a:spAutoFit/>
          </a:bodyPr>
          <a:lstStyle/>
          <a:p>
            <a:r>
              <a:rPr lang="de-AT" sz="2400" dirty="0"/>
              <a:t>Die Schüler zeigen verstärkt </a:t>
            </a:r>
            <a:r>
              <a:rPr lang="de-AT" sz="2400" b="1" dirty="0"/>
              <a:t>Aktivitäten </a:t>
            </a:r>
            <a:r>
              <a:rPr lang="de-AT" sz="2400" dirty="0"/>
              <a:t>im musischen Bereich. Die „</a:t>
            </a:r>
            <a:r>
              <a:rPr lang="de-AT" sz="2400" b="1" dirty="0"/>
              <a:t>Zufriedenheitsrate</a:t>
            </a:r>
            <a:r>
              <a:rPr lang="de-AT" sz="2400" dirty="0"/>
              <a:t>“</a:t>
            </a:r>
            <a:r>
              <a:rPr lang="de-AT" sz="2400" b="1" dirty="0"/>
              <a:t> </a:t>
            </a:r>
            <a:r>
              <a:rPr lang="de-AT" sz="2400" dirty="0"/>
              <a:t>bei</a:t>
            </a:r>
            <a:r>
              <a:rPr lang="de-AT" sz="2400" b="1" dirty="0"/>
              <a:t> </a:t>
            </a:r>
            <a:r>
              <a:rPr lang="de-AT" sz="2400" dirty="0"/>
              <a:t>Befragungen steigt an. Bei der Freiarbeit gibt es </a:t>
            </a:r>
            <a:r>
              <a:rPr lang="de-AT" sz="2400" b="1" dirty="0"/>
              <a:t>weniger Leerläufe</a:t>
            </a:r>
            <a:r>
              <a:rPr lang="de-AT" sz="2400" dirty="0"/>
              <a:t> als vorher. Die Variabilität in der Darstellungs- und Bearbeitungsform von Aufgaben vergrößert sich.</a:t>
            </a:r>
            <a:endParaRPr lang="en-US" sz="2400" dirty="0"/>
          </a:p>
        </p:txBody>
      </p:sp>
      <p:sp>
        <p:nvSpPr>
          <p:cNvPr id="14" name="Прямоугольник 13"/>
          <p:cNvSpPr/>
          <p:nvPr/>
        </p:nvSpPr>
        <p:spPr>
          <a:xfrm>
            <a:off x="0" y="3947459"/>
            <a:ext cx="1743075" cy="830997"/>
          </a:xfrm>
          <a:prstGeom prst="rect">
            <a:avLst/>
          </a:prstGeom>
          <a:solidFill>
            <a:schemeClr val="accent6">
              <a:lumMod val="60000"/>
              <a:lumOff val="40000"/>
            </a:schemeClr>
          </a:solidFill>
          <a:ln>
            <a:solidFill>
              <a:schemeClr val="tx1"/>
            </a:solidFill>
          </a:ln>
        </p:spPr>
        <p:txBody>
          <a:bodyPr wrap="square">
            <a:spAutoFit/>
          </a:bodyPr>
          <a:lstStyle/>
          <a:p>
            <a:r>
              <a:rPr lang="de-AT" sz="2400" dirty="0"/>
              <a:t>Ziele </a:t>
            </a:r>
            <a:r>
              <a:rPr lang="en-US" sz="2400" dirty="0"/>
              <a:t>= </a:t>
            </a:r>
            <a:r>
              <a:rPr lang="de-AT" sz="2400" dirty="0"/>
              <a:t>Leitsätze</a:t>
            </a:r>
          </a:p>
        </p:txBody>
      </p:sp>
      <p:sp>
        <p:nvSpPr>
          <p:cNvPr id="15" name="Прямоугольник 14"/>
          <p:cNvSpPr/>
          <p:nvPr/>
        </p:nvSpPr>
        <p:spPr>
          <a:xfrm>
            <a:off x="1766885" y="3937073"/>
            <a:ext cx="4891089" cy="830997"/>
          </a:xfrm>
          <a:prstGeom prst="rect">
            <a:avLst/>
          </a:prstGeom>
          <a:solidFill>
            <a:schemeClr val="accent6">
              <a:lumMod val="60000"/>
              <a:lumOff val="40000"/>
            </a:schemeClr>
          </a:solidFill>
          <a:ln>
            <a:solidFill>
              <a:schemeClr val="tx1"/>
            </a:solidFill>
          </a:ln>
        </p:spPr>
        <p:txBody>
          <a:bodyPr wrap="square">
            <a:spAutoFit/>
          </a:bodyPr>
          <a:lstStyle/>
          <a:p>
            <a:r>
              <a:rPr lang="de-AT" sz="2400" dirty="0"/>
              <a:t>Kriterien </a:t>
            </a:r>
            <a:r>
              <a:rPr lang="ru-RU" sz="2400" dirty="0"/>
              <a:t>= </a:t>
            </a:r>
            <a:endParaRPr lang="de-AT" sz="2400" dirty="0"/>
          </a:p>
          <a:p>
            <a:r>
              <a:rPr lang="de-AT" sz="2400" dirty="0"/>
              <a:t>Schulprogramm</a:t>
            </a:r>
            <a:endParaRPr lang="ru-RU" sz="2400" dirty="0"/>
          </a:p>
        </p:txBody>
      </p:sp>
      <p:sp>
        <p:nvSpPr>
          <p:cNvPr id="16" name="Прямоугольник 15"/>
          <p:cNvSpPr/>
          <p:nvPr/>
        </p:nvSpPr>
        <p:spPr>
          <a:xfrm>
            <a:off x="6715125" y="4289498"/>
            <a:ext cx="5476875" cy="461665"/>
          </a:xfrm>
          <a:prstGeom prst="rect">
            <a:avLst/>
          </a:prstGeom>
          <a:solidFill>
            <a:schemeClr val="accent6">
              <a:lumMod val="60000"/>
              <a:lumOff val="40000"/>
            </a:schemeClr>
          </a:solidFill>
          <a:ln>
            <a:solidFill>
              <a:schemeClr val="tx1"/>
            </a:solidFill>
          </a:ln>
        </p:spPr>
        <p:txBody>
          <a:bodyPr wrap="square">
            <a:spAutoFit/>
          </a:bodyPr>
          <a:lstStyle/>
          <a:p>
            <a:r>
              <a:rPr lang="en-US" sz="2400" dirty="0" err="1"/>
              <a:t>Indikatoren</a:t>
            </a:r>
            <a:r>
              <a:rPr lang="en-US" sz="2400" dirty="0"/>
              <a:t> </a:t>
            </a:r>
            <a:r>
              <a:rPr lang="ru-RU" sz="2400" dirty="0"/>
              <a:t>= </a:t>
            </a:r>
            <a:r>
              <a:rPr lang="de-AT" sz="2400" dirty="0"/>
              <a:t>Evaluation</a:t>
            </a:r>
            <a:endParaRPr lang="en-US" sz="2400" dirty="0"/>
          </a:p>
        </p:txBody>
      </p:sp>
    </p:spTree>
    <p:extLst>
      <p:ext uri="{BB962C8B-B14F-4D97-AF65-F5344CB8AC3E}">
        <p14:creationId xmlns:p14="http://schemas.microsoft.com/office/powerpoint/2010/main" val="340327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1" grpId="0" animBg="1"/>
      <p:bldP spid="12" grpId="0" animBg="1"/>
      <p:bldP spid="13"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sp>
        <p:nvSpPr>
          <p:cNvPr id="2" name="Прямоугольник 1"/>
          <p:cNvSpPr/>
          <p:nvPr/>
        </p:nvSpPr>
        <p:spPr>
          <a:xfrm>
            <a:off x="0" y="1041471"/>
            <a:ext cx="12192000" cy="1200329"/>
          </a:xfrm>
          <a:prstGeom prst="rect">
            <a:avLst/>
          </a:prstGeom>
        </p:spPr>
        <p:txBody>
          <a:bodyPr wrap="square">
            <a:spAutoFit/>
          </a:bodyPr>
          <a:lstStyle/>
          <a:p>
            <a:r>
              <a:rPr lang="de-DE" sz="2800" dirty="0"/>
              <a:t> </a:t>
            </a:r>
            <a:r>
              <a:rPr lang="de-DE" sz="3600" b="1" dirty="0"/>
              <a:t>Lesen Sie den Text und ergänzen Sie die Lücken mit passenden Wörtern.</a:t>
            </a:r>
            <a:endParaRPr lang="de-DE" sz="3600" b="1" dirty="0">
              <a:solidFill>
                <a:srgbClr val="C00000"/>
              </a:solidFill>
            </a:endParaRPr>
          </a:p>
        </p:txBody>
      </p:sp>
      <p:sp>
        <p:nvSpPr>
          <p:cNvPr id="10" name="Прямоугольник 9"/>
          <p:cNvSpPr/>
          <p:nvPr/>
        </p:nvSpPr>
        <p:spPr>
          <a:xfrm>
            <a:off x="171450" y="2208284"/>
            <a:ext cx="8843963" cy="4031873"/>
          </a:xfrm>
          <a:prstGeom prst="rect">
            <a:avLst/>
          </a:prstGeom>
        </p:spPr>
        <p:txBody>
          <a:bodyPr wrap="square">
            <a:spAutoFit/>
          </a:bodyPr>
          <a:lstStyle/>
          <a:p>
            <a:r>
              <a:rPr lang="de-DE" sz="2800" dirty="0"/>
              <a:t> </a:t>
            </a:r>
            <a:r>
              <a:rPr lang="ru-RU" sz="3200" dirty="0" err="1"/>
              <a:t>Wenn</a:t>
            </a:r>
            <a:r>
              <a:rPr lang="ru-RU" sz="3200" dirty="0"/>
              <a:t> </a:t>
            </a:r>
            <a:r>
              <a:rPr lang="ru-RU" sz="3200" dirty="0" err="1"/>
              <a:t>man</a:t>
            </a:r>
            <a:r>
              <a:rPr lang="ru-RU" sz="3200" dirty="0"/>
              <a:t> </a:t>
            </a:r>
            <a:r>
              <a:rPr lang="ru-RU" sz="3200" dirty="0" err="1"/>
              <a:t>in</a:t>
            </a:r>
            <a:r>
              <a:rPr lang="ru-RU" sz="3200" dirty="0"/>
              <a:t> </a:t>
            </a:r>
            <a:r>
              <a:rPr lang="ru-RU" sz="3200" dirty="0" err="1"/>
              <a:t>Deutschland</a:t>
            </a:r>
            <a:r>
              <a:rPr lang="ru-RU" sz="3200" dirty="0"/>
              <a:t> </a:t>
            </a:r>
            <a:r>
              <a:rPr lang="ru-RU" sz="3200" dirty="0" err="1"/>
              <a:t>über</a:t>
            </a:r>
            <a:r>
              <a:rPr lang="ru-RU" sz="3200" dirty="0"/>
              <a:t> </a:t>
            </a:r>
            <a:r>
              <a:rPr lang="ru-RU" sz="3200" dirty="0" err="1"/>
              <a:t>den</a:t>
            </a:r>
            <a:r>
              <a:rPr lang="ru-RU" sz="3200" dirty="0"/>
              <a:t> </a:t>
            </a:r>
            <a:r>
              <a:rPr lang="ru-RU" sz="3200" dirty="0" err="1"/>
              <a:t>ersten</a:t>
            </a:r>
            <a:r>
              <a:rPr lang="ru-RU" sz="3200" dirty="0"/>
              <a:t> </a:t>
            </a:r>
            <a:r>
              <a:rPr lang="ru-RU" sz="3200" dirty="0" err="1"/>
              <a:t>Schultag</a:t>
            </a:r>
            <a:r>
              <a:rPr lang="de-AT" sz="3200" dirty="0"/>
              <a:t> </a:t>
            </a:r>
            <a:r>
              <a:rPr lang="ru-RU" sz="3200" dirty="0"/>
              <a:t>____________(1), </a:t>
            </a:r>
            <a:r>
              <a:rPr lang="ru-RU" sz="3200" dirty="0" err="1"/>
              <a:t>muss</a:t>
            </a:r>
            <a:r>
              <a:rPr lang="ru-RU" sz="3200" dirty="0"/>
              <a:t> </a:t>
            </a:r>
            <a:r>
              <a:rPr lang="ru-RU" sz="3200" dirty="0" err="1"/>
              <a:t>man</a:t>
            </a:r>
            <a:r>
              <a:rPr lang="ru-RU" sz="3200" dirty="0"/>
              <a:t> </a:t>
            </a:r>
            <a:r>
              <a:rPr lang="ru-RU" sz="3200" dirty="0" err="1"/>
              <a:t>auch</a:t>
            </a:r>
            <a:r>
              <a:rPr lang="ru-RU" sz="3200" dirty="0"/>
              <a:t> </a:t>
            </a:r>
            <a:r>
              <a:rPr lang="ru-RU" sz="3200" dirty="0" err="1"/>
              <a:t>von</a:t>
            </a:r>
            <a:r>
              <a:rPr lang="ru-RU" sz="3200" dirty="0"/>
              <a:t> __________</a:t>
            </a:r>
            <a:r>
              <a:rPr lang="de-AT" sz="3200" dirty="0"/>
              <a:t> </a:t>
            </a:r>
            <a:r>
              <a:rPr lang="ru-RU" sz="3200" dirty="0" err="1"/>
              <a:t>reden</a:t>
            </a:r>
            <a:r>
              <a:rPr lang="ru-RU" sz="3200" dirty="0"/>
              <a:t>. </a:t>
            </a:r>
            <a:r>
              <a:rPr lang="ru-RU" sz="3200" dirty="0" err="1"/>
              <a:t>Sie</a:t>
            </a:r>
            <a:r>
              <a:rPr lang="ru-RU" sz="3200" dirty="0"/>
              <a:t> </a:t>
            </a:r>
            <a:r>
              <a:rPr lang="ru-RU" sz="3200" dirty="0" err="1"/>
              <a:t>ist</a:t>
            </a:r>
            <a:r>
              <a:rPr lang="ru-RU" sz="3200" dirty="0"/>
              <a:t> </a:t>
            </a:r>
            <a:r>
              <a:rPr lang="ru-RU" sz="3200" dirty="0" err="1"/>
              <a:t>das</a:t>
            </a:r>
            <a:r>
              <a:rPr lang="ru-RU" sz="3200" dirty="0"/>
              <a:t> </a:t>
            </a:r>
            <a:r>
              <a:rPr lang="ru-RU" sz="3200" dirty="0" err="1"/>
              <a:t>deutlichste</a:t>
            </a:r>
            <a:r>
              <a:rPr lang="ru-RU" sz="3200" dirty="0"/>
              <a:t> </a:t>
            </a:r>
            <a:r>
              <a:rPr lang="ru-RU" sz="3200" dirty="0" err="1"/>
              <a:t>Kennzeichen</a:t>
            </a:r>
            <a:r>
              <a:rPr lang="ru-RU" sz="3200" dirty="0"/>
              <a:t> </a:t>
            </a:r>
            <a:r>
              <a:rPr lang="ru-RU" sz="3200" dirty="0" err="1"/>
              <a:t>der</a:t>
            </a:r>
            <a:r>
              <a:rPr lang="ru-RU" sz="3200" dirty="0"/>
              <a:t> </a:t>
            </a:r>
            <a:r>
              <a:rPr lang="ru-RU" sz="3200" dirty="0" err="1"/>
              <a:t>Mädchen</a:t>
            </a:r>
            <a:r>
              <a:rPr lang="ru-RU" sz="3200" dirty="0"/>
              <a:t> </a:t>
            </a:r>
            <a:r>
              <a:rPr lang="ru-RU" sz="3200" dirty="0" err="1"/>
              <a:t>und</a:t>
            </a:r>
            <a:r>
              <a:rPr lang="ru-RU" sz="3200" dirty="0"/>
              <a:t> </a:t>
            </a:r>
            <a:r>
              <a:rPr lang="ru-RU" sz="3200" dirty="0" err="1"/>
              <a:t>Jungen</a:t>
            </a:r>
            <a:r>
              <a:rPr lang="ru-RU" sz="3200" dirty="0"/>
              <a:t>, </a:t>
            </a:r>
            <a:r>
              <a:rPr lang="ru-RU" sz="3200" dirty="0" err="1"/>
              <a:t>die</a:t>
            </a:r>
            <a:r>
              <a:rPr lang="ru-RU" sz="3200" dirty="0"/>
              <a:t> </a:t>
            </a:r>
            <a:r>
              <a:rPr lang="ru-RU" sz="3200" dirty="0" err="1"/>
              <a:t>zum</a:t>
            </a:r>
            <a:r>
              <a:rPr lang="ru-RU" sz="3200" dirty="0"/>
              <a:t> </a:t>
            </a:r>
            <a:r>
              <a:rPr lang="ru-RU" sz="3200" dirty="0" err="1"/>
              <a:t>allerersten</a:t>
            </a:r>
            <a:r>
              <a:rPr lang="ru-RU" sz="3200" dirty="0"/>
              <a:t> </a:t>
            </a:r>
            <a:r>
              <a:rPr lang="ru-RU" sz="3200" dirty="0" err="1"/>
              <a:t>Mal</a:t>
            </a:r>
            <a:r>
              <a:rPr lang="ru-RU" sz="3200" dirty="0"/>
              <a:t> </a:t>
            </a:r>
            <a:r>
              <a:rPr lang="ru-RU" sz="3200" dirty="0" err="1"/>
              <a:t>in</a:t>
            </a:r>
            <a:r>
              <a:rPr lang="ru-RU" sz="3200" dirty="0"/>
              <a:t> </a:t>
            </a:r>
            <a:r>
              <a:rPr lang="ru-RU" sz="3200" dirty="0" err="1"/>
              <a:t>die</a:t>
            </a:r>
            <a:r>
              <a:rPr lang="ru-RU" sz="3200" dirty="0"/>
              <a:t> </a:t>
            </a:r>
            <a:r>
              <a:rPr lang="ru-RU" sz="3200" dirty="0" err="1"/>
              <a:t>Schule</a:t>
            </a:r>
            <a:r>
              <a:rPr lang="ru-RU" sz="3200" dirty="0"/>
              <a:t> __________(3) </a:t>
            </a:r>
            <a:r>
              <a:rPr lang="ru-RU" sz="3200" dirty="0" err="1"/>
              <a:t>Der</a:t>
            </a:r>
            <a:r>
              <a:rPr lang="ru-RU" sz="3200" dirty="0"/>
              <a:t> __________(4) </a:t>
            </a:r>
            <a:r>
              <a:rPr lang="ru-RU" sz="3200" dirty="0" err="1"/>
              <a:t>ist</a:t>
            </a:r>
            <a:r>
              <a:rPr lang="ru-RU" sz="3200" dirty="0"/>
              <a:t> </a:t>
            </a:r>
            <a:r>
              <a:rPr lang="ru-RU" sz="3200" dirty="0" err="1"/>
              <a:t>so</a:t>
            </a:r>
            <a:r>
              <a:rPr lang="ru-RU" sz="3200" dirty="0"/>
              <a:t> </a:t>
            </a:r>
            <a:r>
              <a:rPr lang="ru-RU" sz="3200" dirty="0" err="1"/>
              <a:t>alt</a:t>
            </a:r>
            <a:r>
              <a:rPr lang="ru-RU" sz="3200" dirty="0"/>
              <a:t> </a:t>
            </a:r>
            <a:r>
              <a:rPr lang="ru-RU" sz="3200" dirty="0" err="1"/>
              <a:t>wie</a:t>
            </a:r>
            <a:r>
              <a:rPr lang="ru-RU" sz="3200" dirty="0"/>
              <a:t> </a:t>
            </a:r>
            <a:r>
              <a:rPr lang="ru-RU" sz="3200" dirty="0" err="1"/>
              <a:t>die</a:t>
            </a:r>
            <a:r>
              <a:rPr lang="ru-RU" sz="3200" dirty="0"/>
              <a:t> </a:t>
            </a:r>
            <a:r>
              <a:rPr lang="ru-RU" sz="3200" dirty="0" err="1"/>
              <a:t>Schule</a:t>
            </a:r>
            <a:r>
              <a:rPr lang="ru-RU" sz="3200" dirty="0"/>
              <a:t> </a:t>
            </a:r>
            <a:r>
              <a:rPr lang="ru-RU" sz="3200" dirty="0" err="1"/>
              <a:t>selbst</a:t>
            </a:r>
            <a:r>
              <a:rPr lang="ru-RU" sz="3200" dirty="0"/>
              <a:t>. </a:t>
            </a:r>
            <a:r>
              <a:rPr lang="ru-RU" sz="3200" dirty="0" err="1"/>
              <a:t>Früher</a:t>
            </a:r>
            <a:r>
              <a:rPr lang="ru-RU" sz="3200" dirty="0"/>
              <a:t> </a:t>
            </a:r>
            <a:r>
              <a:rPr lang="ru-RU" sz="3200" dirty="0" err="1"/>
              <a:t>erfolgte</a:t>
            </a:r>
            <a:r>
              <a:rPr lang="ru-RU" sz="3200" dirty="0"/>
              <a:t> </a:t>
            </a:r>
            <a:r>
              <a:rPr lang="ru-RU" sz="3200" dirty="0" err="1"/>
              <a:t>der</a:t>
            </a:r>
            <a:r>
              <a:rPr lang="ru-RU" sz="3200" dirty="0"/>
              <a:t> </a:t>
            </a:r>
            <a:r>
              <a:rPr lang="ru-RU" sz="3200" dirty="0" err="1"/>
              <a:t>Schulanfang</a:t>
            </a:r>
            <a:r>
              <a:rPr lang="ru-RU" sz="3200" dirty="0"/>
              <a:t> </a:t>
            </a:r>
            <a:r>
              <a:rPr lang="ru-RU" sz="3200" dirty="0" err="1"/>
              <a:t>Frühjahr</a:t>
            </a:r>
            <a:r>
              <a:rPr lang="ru-RU" sz="3200" dirty="0"/>
              <a:t> </a:t>
            </a:r>
            <a:r>
              <a:rPr lang="ru-RU" sz="3200" dirty="0" err="1"/>
              <a:t>oder</a:t>
            </a:r>
            <a:r>
              <a:rPr lang="ru-RU" sz="3200" dirty="0"/>
              <a:t> </a:t>
            </a:r>
            <a:r>
              <a:rPr lang="ru-RU" sz="3200" dirty="0" err="1"/>
              <a:t>Herbst</a:t>
            </a:r>
            <a:r>
              <a:rPr lang="ru-RU" sz="3200" dirty="0"/>
              <a:t> </a:t>
            </a:r>
            <a:r>
              <a:rPr lang="ru-RU" sz="3200" dirty="0" err="1"/>
              <a:t>und</a:t>
            </a:r>
            <a:r>
              <a:rPr lang="ru-RU" sz="3200" dirty="0"/>
              <a:t> </a:t>
            </a:r>
            <a:r>
              <a:rPr lang="ru-RU" sz="3200" dirty="0" err="1"/>
              <a:t>mit</a:t>
            </a:r>
            <a:r>
              <a:rPr lang="ru-RU" sz="3200" dirty="0"/>
              <a:t> </a:t>
            </a:r>
            <a:r>
              <a:rPr lang="ru-RU" sz="3200" dirty="0" err="1"/>
              <a:t>ihm</a:t>
            </a:r>
            <a:r>
              <a:rPr lang="ru-RU" sz="3200" dirty="0"/>
              <a:t> ____________(5) </a:t>
            </a:r>
            <a:r>
              <a:rPr lang="ru-RU" sz="3200" dirty="0" err="1"/>
              <a:t>sich</a:t>
            </a:r>
            <a:r>
              <a:rPr lang="ru-RU" sz="3200" dirty="0"/>
              <a:t> </a:t>
            </a:r>
            <a:r>
              <a:rPr lang="ru-RU" sz="3200" dirty="0" err="1"/>
              <a:t>zahlreiche</a:t>
            </a:r>
            <a:r>
              <a:rPr lang="ru-RU" sz="3200" dirty="0"/>
              <a:t> </a:t>
            </a:r>
            <a:r>
              <a:rPr lang="ru-RU" sz="3200" dirty="0" err="1"/>
              <a:t>Bräuche</a:t>
            </a:r>
            <a:r>
              <a:rPr lang="ru-RU" sz="3200" dirty="0"/>
              <a:t>. </a:t>
            </a:r>
            <a:endParaRPr lang="de-DE" sz="3200" dirty="0">
              <a:solidFill>
                <a:srgbClr val="C00000"/>
              </a:solidFill>
            </a:endParaRPr>
          </a:p>
        </p:txBody>
      </p:sp>
      <p:sp>
        <p:nvSpPr>
          <p:cNvPr id="11" name="Прямоугольник 10"/>
          <p:cNvSpPr/>
          <p:nvPr/>
        </p:nvSpPr>
        <p:spPr>
          <a:xfrm>
            <a:off x="9829800" y="1900238"/>
            <a:ext cx="1600200"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Schultüte</a:t>
            </a:r>
            <a:endParaRPr lang="ru-RU" sz="2800" dirty="0">
              <a:solidFill>
                <a:schemeClr val="tx1"/>
              </a:solidFill>
            </a:endParaRPr>
          </a:p>
        </p:txBody>
      </p:sp>
      <p:sp>
        <p:nvSpPr>
          <p:cNvPr id="12" name="Прямоугольник 11"/>
          <p:cNvSpPr/>
          <p:nvPr/>
        </p:nvSpPr>
        <p:spPr>
          <a:xfrm>
            <a:off x="9825037" y="2452688"/>
            <a:ext cx="2219326"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Überlieferung</a:t>
            </a:r>
            <a:endParaRPr lang="ru-RU" sz="2800" dirty="0">
              <a:solidFill>
                <a:schemeClr val="tx1"/>
              </a:solidFill>
            </a:endParaRPr>
          </a:p>
        </p:txBody>
      </p:sp>
      <p:sp>
        <p:nvSpPr>
          <p:cNvPr id="13" name="Прямоугольник 12"/>
          <p:cNvSpPr/>
          <p:nvPr/>
        </p:nvSpPr>
        <p:spPr>
          <a:xfrm>
            <a:off x="9839324" y="2967038"/>
            <a:ext cx="2119313"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Süßigkeiten</a:t>
            </a:r>
            <a:endParaRPr lang="ru-RU" sz="2800" dirty="0">
              <a:solidFill>
                <a:schemeClr val="tx1"/>
              </a:solidFill>
            </a:endParaRPr>
          </a:p>
        </p:txBody>
      </p:sp>
      <p:sp>
        <p:nvSpPr>
          <p:cNvPr id="14" name="Прямоугольник 13"/>
          <p:cNvSpPr/>
          <p:nvPr/>
        </p:nvSpPr>
        <p:spPr>
          <a:xfrm>
            <a:off x="9853613" y="3452813"/>
            <a:ext cx="1600200"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spricht</a:t>
            </a:r>
            <a:endParaRPr lang="ru-RU" sz="2800" dirty="0">
              <a:solidFill>
                <a:schemeClr val="tx1"/>
              </a:solidFill>
            </a:endParaRPr>
          </a:p>
        </p:txBody>
      </p:sp>
      <p:sp>
        <p:nvSpPr>
          <p:cNvPr id="15" name="Прямоугольник 14"/>
          <p:cNvSpPr/>
          <p:nvPr/>
        </p:nvSpPr>
        <p:spPr>
          <a:xfrm>
            <a:off x="9839325" y="3952876"/>
            <a:ext cx="1962150"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Kinderbuch</a:t>
            </a:r>
            <a:endParaRPr lang="ru-RU" sz="2800" dirty="0">
              <a:solidFill>
                <a:schemeClr val="tx1"/>
              </a:solidFill>
            </a:endParaRPr>
          </a:p>
        </p:txBody>
      </p:sp>
      <p:sp>
        <p:nvSpPr>
          <p:cNvPr id="16" name="Прямоугольник 15"/>
          <p:cNvSpPr/>
          <p:nvPr/>
        </p:nvSpPr>
        <p:spPr>
          <a:xfrm>
            <a:off x="9825037" y="4452938"/>
            <a:ext cx="2105025"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Schulanfang</a:t>
            </a:r>
            <a:endParaRPr lang="ru-RU" sz="2800" dirty="0">
              <a:solidFill>
                <a:schemeClr val="tx1"/>
              </a:solidFill>
            </a:endParaRPr>
          </a:p>
        </p:txBody>
      </p:sp>
      <p:sp>
        <p:nvSpPr>
          <p:cNvPr id="17" name="Прямоугольник 16"/>
          <p:cNvSpPr/>
          <p:nvPr/>
        </p:nvSpPr>
        <p:spPr>
          <a:xfrm>
            <a:off x="9825037" y="4967288"/>
            <a:ext cx="1600200"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gehen</a:t>
            </a:r>
            <a:endParaRPr lang="ru-RU" sz="2800" dirty="0">
              <a:solidFill>
                <a:schemeClr val="tx1"/>
              </a:solidFill>
            </a:endParaRPr>
          </a:p>
        </p:txBody>
      </p:sp>
      <p:sp>
        <p:nvSpPr>
          <p:cNvPr id="18" name="Прямоугольник 17"/>
          <p:cNvSpPr/>
          <p:nvPr/>
        </p:nvSpPr>
        <p:spPr>
          <a:xfrm>
            <a:off x="9839325" y="5495925"/>
            <a:ext cx="2019300"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entwickeln</a:t>
            </a:r>
            <a:endParaRPr lang="ru-RU" sz="2800" dirty="0">
              <a:solidFill>
                <a:schemeClr val="tx1"/>
              </a:solidFill>
            </a:endParaRPr>
          </a:p>
        </p:txBody>
      </p:sp>
      <p:sp>
        <p:nvSpPr>
          <p:cNvPr id="19" name="Прямоугольник 18"/>
          <p:cNvSpPr/>
          <p:nvPr/>
        </p:nvSpPr>
        <p:spPr>
          <a:xfrm>
            <a:off x="9882188" y="5981700"/>
            <a:ext cx="1600200"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Kinder</a:t>
            </a:r>
            <a:endParaRPr lang="ru-RU" sz="2800" dirty="0">
              <a:solidFill>
                <a:schemeClr val="tx1"/>
              </a:solidFill>
            </a:endParaRPr>
          </a:p>
        </p:txBody>
      </p:sp>
    </p:spTree>
    <p:extLst>
      <p:ext uri="{BB962C8B-B14F-4D97-AF65-F5344CB8AC3E}">
        <p14:creationId xmlns:p14="http://schemas.microsoft.com/office/powerpoint/2010/main" val="167655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875E-6 1.85185E-6 L -0.76133 -0.1044 " pathEditMode="relative" rAng="0" ptsTypes="AA">
                                      <p:cBhvr>
                                        <p:cTn id="6" dur="2000" fill="hold"/>
                                        <p:tgtEl>
                                          <p:spTgt spid="14"/>
                                        </p:tgtEl>
                                        <p:attrNameLst>
                                          <p:attrName>ppt_x</p:attrName>
                                          <p:attrName>ppt_y</p:attrName>
                                        </p:attrNameLst>
                                      </p:cBhvr>
                                      <p:rCtr x="-38073" y="-5231"/>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5E-6 7.40741E-7 L -0.24024 0.12199 " pathEditMode="relative" rAng="0" ptsTypes="AA">
                                      <p:cBhvr>
                                        <p:cTn id="10" dur="2000" fill="hold"/>
                                        <p:tgtEl>
                                          <p:spTgt spid="11"/>
                                        </p:tgtEl>
                                        <p:attrNameLst>
                                          <p:attrName>ppt_x</p:attrName>
                                          <p:attrName>ppt_y</p:attrName>
                                        </p:attrNameLst>
                                      </p:cBhvr>
                                      <p:rCtr x="-12018" y="6088"/>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4.375E-6 -1.48148E-6 L -0.67578 -0.1169 " pathEditMode="relative" rAng="0" ptsTypes="AA">
                                      <p:cBhvr>
                                        <p:cTn id="14" dur="2000" fill="hold"/>
                                        <p:tgtEl>
                                          <p:spTgt spid="17"/>
                                        </p:tgtEl>
                                        <p:attrNameLst>
                                          <p:attrName>ppt_x</p:attrName>
                                          <p:attrName>ppt_y</p:attrName>
                                        </p:attrNameLst>
                                      </p:cBhvr>
                                      <p:rCtr x="-33789" y="-5856"/>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2.5E-6 -1.48148E-6 L -0.42696 -0.0419 " pathEditMode="relative" rAng="0" ptsTypes="AA">
                                      <p:cBhvr>
                                        <p:cTn id="18" dur="2000" fill="hold"/>
                                        <p:tgtEl>
                                          <p:spTgt spid="16"/>
                                        </p:tgtEl>
                                        <p:attrNameLst>
                                          <p:attrName>ppt_x</p:attrName>
                                          <p:attrName>ppt_y</p:attrName>
                                        </p:attrNameLst>
                                      </p:cBhvr>
                                      <p:rCtr x="-21354" y="-2106"/>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4.16667E-7 4.44444E-6 L -0.76849 0.02061 " pathEditMode="relative" rAng="0" ptsTypes="AA">
                                      <p:cBhvr>
                                        <p:cTn id="22" dur="2000" fill="hold"/>
                                        <p:tgtEl>
                                          <p:spTgt spid="18"/>
                                        </p:tgtEl>
                                        <p:attrNameLst>
                                          <p:attrName>ppt_x</p:attrName>
                                          <p:attrName>ppt_y</p:attrName>
                                        </p:attrNameLst>
                                      </p:cBhvr>
                                      <p:rCtr x="-38320" y="11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6" grpId="0" animBg="1"/>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sp>
        <p:nvSpPr>
          <p:cNvPr id="10" name="Прямоугольник 9"/>
          <p:cNvSpPr/>
          <p:nvPr/>
        </p:nvSpPr>
        <p:spPr>
          <a:xfrm>
            <a:off x="0" y="1122433"/>
            <a:ext cx="9729788" cy="5509200"/>
          </a:xfrm>
          <a:prstGeom prst="rect">
            <a:avLst/>
          </a:prstGeom>
        </p:spPr>
        <p:txBody>
          <a:bodyPr wrap="square">
            <a:spAutoFit/>
          </a:bodyPr>
          <a:lstStyle/>
          <a:p>
            <a:r>
              <a:rPr lang="ru-RU" sz="3200" dirty="0" err="1"/>
              <a:t>Im</a:t>
            </a:r>
            <a:r>
              <a:rPr lang="ru-RU" sz="3200" dirty="0"/>
              <a:t> </a:t>
            </a:r>
            <a:r>
              <a:rPr lang="ru-RU" sz="3200" dirty="0" err="1"/>
              <a:t>Mittelalter</a:t>
            </a:r>
            <a:r>
              <a:rPr lang="ru-RU" sz="3200" dirty="0"/>
              <a:t> </a:t>
            </a:r>
            <a:r>
              <a:rPr lang="ru-RU" sz="3200" dirty="0" err="1"/>
              <a:t>erhielten</a:t>
            </a:r>
            <a:endParaRPr lang="ru-RU" sz="3200" dirty="0"/>
          </a:p>
          <a:p>
            <a:r>
              <a:rPr lang="ru-RU" sz="3200" dirty="0"/>
              <a:t> ____________(6)   </a:t>
            </a:r>
            <a:r>
              <a:rPr lang="ru-RU" sz="3200" dirty="0" err="1"/>
              <a:t>zur</a:t>
            </a:r>
            <a:r>
              <a:rPr lang="ru-RU" sz="3200" dirty="0"/>
              <a:t>   </a:t>
            </a:r>
            <a:r>
              <a:rPr lang="ru-RU" sz="3200" dirty="0" err="1"/>
              <a:t>Einschulung</a:t>
            </a:r>
            <a:r>
              <a:rPr lang="ru-RU" sz="3200" dirty="0"/>
              <a:t>   </a:t>
            </a:r>
            <a:r>
              <a:rPr lang="ru-RU" sz="3200" dirty="0" err="1"/>
              <a:t>Brenzeln</a:t>
            </a:r>
            <a:r>
              <a:rPr lang="ru-RU" sz="3200" dirty="0"/>
              <a:t>, </a:t>
            </a:r>
            <a:r>
              <a:rPr lang="ru-RU" sz="3200" dirty="0" err="1"/>
              <a:t>Feigen</a:t>
            </a:r>
            <a:r>
              <a:rPr lang="ru-RU" sz="3200" dirty="0"/>
              <a:t>, </a:t>
            </a:r>
            <a:r>
              <a:rPr lang="ru-RU" sz="3200" dirty="0" err="1"/>
              <a:t>Rosinen</a:t>
            </a:r>
            <a:r>
              <a:rPr lang="ru-RU" sz="3200" dirty="0"/>
              <a:t> </a:t>
            </a:r>
            <a:r>
              <a:rPr lang="ru-RU" sz="3200" dirty="0" err="1"/>
              <a:t>und</a:t>
            </a:r>
            <a:r>
              <a:rPr lang="ru-RU" sz="3200" dirty="0"/>
              <a:t> </a:t>
            </a:r>
            <a:r>
              <a:rPr lang="ru-RU" sz="3200" dirty="0" err="1"/>
              <a:t>Mandeln</a:t>
            </a:r>
            <a:r>
              <a:rPr lang="ru-RU" sz="3200" dirty="0"/>
              <a:t>. </a:t>
            </a:r>
            <a:r>
              <a:rPr lang="ru-RU" sz="3200" dirty="0" err="1"/>
              <a:t>Der</a:t>
            </a:r>
            <a:r>
              <a:rPr lang="ru-RU" sz="3200" dirty="0"/>
              <a:t> </a:t>
            </a:r>
            <a:r>
              <a:rPr lang="ru-RU" sz="3200" dirty="0" err="1"/>
              <a:t>Brauch</a:t>
            </a:r>
            <a:r>
              <a:rPr lang="ru-RU" sz="3200" dirty="0"/>
              <a:t>, </a:t>
            </a:r>
            <a:r>
              <a:rPr lang="ru-RU" sz="3200" dirty="0" err="1"/>
              <a:t>den</a:t>
            </a:r>
            <a:r>
              <a:rPr lang="ru-RU" sz="3200" dirty="0"/>
              <a:t> </a:t>
            </a:r>
            <a:r>
              <a:rPr lang="ru-RU" sz="3200" dirty="0" err="1"/>
              <a:t>Schulanfängern</a:t>
            </a:r>
            <a:r>
              <a:rPr lang="ru-RU" sz="3200" dirty="0"/>
              <a:t> _____________(7) </a:t>
            </a:r>
            <a:r>
              <a:rPr lang="ru-RU" sz="3200" dirty="0" err="1"/>
              <a:t>in</a:t>
            </a:r>
            <a:r>
              <a:rPr lang="ru-RU" sz="3200" dirty="0"/>
              <a:t> </a:t>
            </a:r>
            <a:r>
              <a:rPr lang="ru-RU" sz="3200" dirty="0" err="1"/>
              <a:t>einer</a:t>
            </a:r>
            <a:r>
              <a:rPr lang="ru-RU" sz="3200" dirty="0"/>
              <a:t> </a:t>
            </a:r>
            <a:r>
              <a:rPr lang="ru-RU" sz="3200" dirty="0" err="1"/>
              <a:t>Schultüte</a:t>
            </a:r>
            <a:r>
              <a:rPr lang="de-AT" sz="3200" dirty="0"/>
              <a:t> </a:t>
            </a:r>
            <a:r>
              <a:rPr lang="ru-RU" sz="3200" dirty="0" err="1"/>
              <a:t>zu</a:t>
            </a:r>
            <a:r>
              <a:rPr lang="ru-RU" sz="3200" dirty="0"/>
              <a:t> </a:t>
            </a:r>
            <a:r>
              <a:rPr lang="ru-RU" sz="3200" dirty="0" err="1"/>
              <a:t>überreichen</a:t>
            </a:r>
            <a:r>
              <a:rPr lang="ru-RU" sz="3200" dirty="0"/>
              <a:t>, </a:t>
            </a:r>
            <a:r>
              <a:rPr lang="ru-RU" sz="3200" dirty="0" err="1"/>
              <a:t>entstand</a:t>
            </a:r>
            <a:r>
              <a:rPr lang="ru-RU" sz="3200" dirty="0"/>
              <a:t> </a:t>
            </a:r>
            <a:r>
              <a:rPr lang="ru-RU" sz="3200" dirty="0" err="1"/>
              <a:t>Anfang</a:t>
            </a:r>
            <a:r>
              <a:rPr lang="ru-RU" sz="3200" dirty="0"/>
              <a:t> </a:t>
            </a:r>
            <a:r>
              <a:rPr lang="ru-RU" sz="3200" dirty="0" err="1"/>
              <a:t>des</a:t>
            </a:r>
            <a:r>
              <a:rPr lang="ru-RU" sz="3200" dirty="0"/>
              <a:t> 19. </a:t>
            </a:r>
            <a:r>
              <a:rPr lang="ru-RU" sz="3200" dirty="0" err="1"/>
              <a:t>Jahrhunderts</a:t>
            </a:r>
            <a:r>
              <a:rPr lang="ru-RU" sz="3200" dirty="0"/>
              <a:t>. </a:t>
            </a:r>
            <a:r>
              <a:rPr lang="ru-RU" sz="3200" dirty="0" err="1"/>
              <a:t>Die</a:t>
            </a:r>
            <a:r>
              <a:rPr lang="ru-RU" sz="3200" dirty="0"/>
              <a:t> </a:t>
            </a:r>
            <a:r>
              <a:rPr lang="ru-RU" sz="3200" dirty="0" err="1"/>
              <a:t>Zuckertüte</a:t>
            </a:r>
            <a:r>
              <a:rPr lang="ru-RU" sz="3200" dirty="0"/>
              <a:t>, </a:t>
            </a:r>
            <a:r>
              <a:rPr lang="ru-RU" sz="3200" dirty="0" err="1"/>
              <a:t>wie</a:t>
            </a:r>
            <a:r>
              <a:rPr lang="ru-RU" sz="3200" dirty="0"/>
              <a:t> </a:t>
            </a:r>
            <a:r>
              <a:rPr lang="ru-RU" sz="3200" dirty="0" err="1"/>
              <a:t>sie</a:t>
            </a:r>
            <a:r>
              <a:rPr lang="ru-RU" sz="3200" dirty="0"/>
              <a:t> </a:t>
            </a:r>
            <a:r>
              <a:rPr lang="ru-RU" sz="3200" dirty="0" err="1"/>
              <a:t>wegen</a:t>
            </a:r>
            <a:r>
              <a:rPr lang="ru-RU" sz="3200" dirty="0"/>
              <a:t> </a:t>
            </a:r>
            <a:r>
              <a:rPr lang="ru-RU" sz="3200" dirty="0" err="1"/>
              <a:t>ihres</a:t>
            </a:r>
            <a:r>
              <a:rPr lang="ru-RU" sz="3200" dirty="0"/>
              <a:t> </a:t>
            </a:r>
            <a:r>
              <a:rPr lang="ru-RU" sz="3200" dirty="0" err="1"/>
              <a:t>Inhalts</a:t>
            </a:r>
            <a:r>
              <a:rPr lang="ru-RU" sz="3200" dirty="0"/>
              <a:t> </a:t>
            </a:r>
            <a:r>
              <a:rPr lang="ru-RU" sz="3200" dirty="0" err="1"/>
              <a:t>vor</a:t>
            </a:r>
            <a:r>
              <a:rPr lang="ru-RU" sz="3200" dirty="0"/>
              <a:t> </a:t>
            </a:r>
            <a:r>
              <a:rPr lang="ru-RU" sz="3200" dirty="0" err="1"/>
              <a:t>allem</a:t>
            </a:r>
            <a:r>
              <a:rPr lang="ru-RU" sz="3200" dirty="0"/>
              <a:t> </a:t>
            </a:r>
            <a:r>
              <a:rPr lang="ru-RU" sz="3200" dirty="0" err="1"/>
              <a:t>in</a:t>
            </a:r>
            <a:r>
              <a:rPr lang="ru-RU" sz="3200" dirty="0"/>
              <a:t> </a:t>
            </a:r>
            <a:r>
              <a:rPr lang="ru-RU" sz="3200" dirty="0" err="1"/>
              <a:t>Thüringen</a:t>
            </a:r>
            <a:r>
              <a:rPr lang="ru-RU" sz="3200" dirty="0"/>
              <a:t> </a:t>
            </a:r>
            <a:r>
              <a:rPr lang="ru-RU" sz="3200" dirty="0" err="1"/>
              <a:t>und</a:t>
            </a:r>
            <a:r>
              <a:rPr lang="ru-RU" sz="3200" dirty="0"/>
              <a:t> </a:t>
            </a:r>
            <a:r>
              <a:rPr lang="ru-RU" sz="3200" dirty="0" err="1"/>
              <a:t>Sachsenheute</a:t>
            </a:r>
            <a:r>
              <a:rPr lang="ru-RU" sz="3200" dirty="0"/>
              <a:t> </a:t>
            </a:r>
            <a:r>
              <a:rPr lang="ru-RU" sz="3200" dirty="0" err="1"/>
              <a:t>noch</a:t>
            </a:r>
            <a:r>
              <a:rPr lang="ru-RU" sz="3200" dirty="0"/>
              <a:t> </a:t>
            </a:r>
            <a:r>
              <a:rPr lang="ru-RU" sz="3200" dirty="0" err="1"/>
              <a:t>heißt</a:t>
            </a:r>
            <a:r>
              <a:rPr lang="ru-RU" sz="3200" dirty="0"/>
              <a:t>, </a:t>
            </a:r>
            <a:r>
              <a:rPr lang="ru-RU" sz="3200" dirty="0" err="1"/>
              <a:t>war</a:t>
            </a:r>
            <a:r>
              <a:rPr lang="ru-RU" sz="3200" dirty="0"/>
              <a:t> </a:t>
            </a:r>
            <a:r>
              <a:rPr lang="ru-RU" sz="3200" dirty="0" err="1"/>
              <a:t>im</a:t>
            </a:r>
            <a:r>
              <a:rPr lang="ru-RU" sz="3200" dirty="0"/>
              <a:t> </a:t>
            </a:r>
            <a:r>
              <a:rPr lang="ru-RU" sz="3200" dirty="0" err="1"/>
              <a:t>Jahre</a:t>
            </a:r>
            <a:r>
              <a:rPr lang="ru-RU" sz="3200" dirty="0"/>
              <a:t> 1852 </a:t>
            </a:r>
            <a:r>
              <a:rPr lang="ru-RU" sz="3200" dirty="0" err="1"/>
              <a:t>Anlass</a:t>
            </a:r>
            <a:r>
              <a:rPr lang="ru-RU" sz="3200" dirty="0"/>
              <a:t>, </a:t>
            </a:r>
            <a:r>
              <a:rPr lang="ru-RU" sz="3200" dirty="0" err="1"/>
              <a:t>ein</a:t>
            </a:r>
            <a:r>
              <a:rPr lang="ru-RU" sz="3200" dirty="0"/>
              <a:t> ______________(8) </a:t>
            </a:r>
            <a:r>
              <a:rPr lang="ru-RU" sz="3200" dirty="0" err="1"/>
              <a:t>darüber</a:t>
            </a:r>
            <a:r>
              <a:rPr lang="de-AT" sz="3200" dirty="0"/>
              <a:t> </a:t>
            </a:r>
            <a:r>
              <a:rPr lang="ru-RU" sz="3200" dirty="0" err="1"/>
              <a:t>zu</a:t>
            </a:r>
            <a:r>
              <a:rPr lang="ru-RU" sz="3200" dirty="0"/>
              <a:t> </a:t>
            </a:r>
            <a:r>
              <a:rPr lang="ru-RU" sz="3200" dirty="0" err="1"/>
              <a:t>zeichnen</a:t>
            </a:r>
            <a:r>
              <a:rPr lang="ru-RU" sz="3200" dirty="0"/>
              <a:t> </a:t>
            </a:r>
            <a:r>
              <a:rPr lang="ru-RU" sz="3200" dirty="0" err="1"/>
              <a:t>und</a:t>
            </a:r>
            <a:r>
              <a:rPr lang="ru-RU" sz="3200" dirty="0"/>
              <a:t> </a:t>
            </a:r>
            <a:r>
              <a:rPr lang="ru-RU" sz="3200" dirty="0" err="1"/>
              <a:t>zu</a:t>
            </a:r>
            <a:r>
              <a:rPr lang="ru-RU" sz="3200" dirty="0"/>
              <a:t> </a:t>
            </a:r>
            <a:r>
              <a:rPr lang="ru-RU" sz="3200" dirty="0" err="1"/>
              <a:t>schreiben</a:t>
            </a:r>
            <a:r>
              <a:rPr lang="ru-RU" sz="3200" dirty="0"/>
              <a:t>. </a:t>
            </a:r>
            <a:r>
              <a:rPr lang="ru-RU" sz="3200" dirty="0" err="1"/>
              <a:t>Der</a:t>
            </a:r>
            <a:r>
              <a:rPr lang="ru-RU" sz="3200" dirty="0"/>
              <a:t> ______________</a:t>
            </a:r>
            <a:r>
              <a:rPr lang="de-AT" sz="3200" dirty="0"/>
              <a:t> </a:t>
            </a:r>
            <a:r>
              <a:rPr lang="ru-RU" sz="3200" dirty="0" err="1"/>
              <a:t>nach</a:t>
            </a:r>
            <a:r>
              <a:rPr lang="ru-RU" sz="3200" dirty="0"/>
              <a:t> </a:t>
            </a:r>
            <a:r>
              <a:rPr lang="ru-RU" sz="3200" dirty="0" err="1"/>
              <a:t>wuchsen</a:t>
            </a:r>
            <a:r>
              <a:rPr lang="ru-RU" sz="3200" dirty="0"/>
              <a:t> </a:t>
            </a:r>
            <a:r>
              <a:rPr lang="ru-RU" sz="3200" dirty="0" err="1"/>
              <a:t>die</a:t>
            </a:r>
            <a:r>
              <a:rPr lang="ru-RU" sz="3200" dirty="0"/>
              <a:t> </a:t>
            </a:r>
            <a:r>
              <a:rPr lang="ru-RU" sz="3200" dirty="0" err="1"/>
              <a:t>Zuckertütern</a:t>
            </a:r>
            <a:r>
              <a:rPr lang="ru-RU" sz="3200" dirty="0"/>
              <a:t> </a:t>
            </a:r>
            <a:r>
              <a:rPr lang="ru-RU" sz="3200" dirty="0" err="1"/>
              <a:t>an</a:t>
            </a:r>
            <a:r>
              <a:rPr lang="ru-RU" sz="3200" dirty="0"/>
              <a:t> </a:t>
            </a:r>
            <a:r>
              <a:rPr lang="ru-RU" sz="3200" dirty="0" err="1"/>
              <a:t>einem</a:t>
            </a:r>
            <a:r>
              <a:rPr lang="ru-RU" sz="3200" dirty="0"/>
              <a:t> </a:t>
            </a:r>
            <a:r>
              <a:rPr lang="ru-RU" sz="3200" dirty="0" err="1"/>
              <a:t>Zuckertütenbaum</a:t>
            </a:r>
            <a:r>
              <a:rPr lang="ru-RU" sz="3200" dirty="0"/>
              <a:t>, </a:t>
            </a:r>
            <a:r>
              <a:rPr lang="ru-RU" sz="3200" dirty="0" err="1"/>
              <a:t>der</a:t>
            </a:r>
            <a:r>
              <a:rPr lang="ru-RU" sz="3200" dirty="0"/>
              <a:t> </a:t>
            </a:r>
            <a:r>
              <a:rPr lang="ru-RU" sz="3200" dirty="0" err="1"/>
              <a:t>im</a:t>
            </a:r>
            <a:r>
              <a:rPr lang="ru-RU" sz="3200" dirty="0"/>
              <a:t> </a:t>
            </a:r>
            <a:r>
              <a:rPr lang="ru-RU" sz="3200" dirty="0" err="1"/>
              <a:t>Schulgebäude</a:t>
            </a:r>
            <a:r>
              <a:rPr lang="ru-RU" sz="3200" dirty="0"/>
              <a:t> </a:t>
            </a:r>
            <a:r>
              <a:rPr lang="ru-RU" sz="3200" dirty="0" err="1"/>
              <a:t>stand</a:t>
            </a:r>
            <a:r>
              <a:rPr lang="ru-RU" sz="3200" dirty="0"/>
              <a:t>.</a:t>
            </a:r>
            <a:endParaRPr lang="de-DE" sz="3200" dirty="0">
              <a:solidFill>
                <a:srgbClr val="C00000"/>
              </a:solidFill>
            </a:endParaRPr>
          </a:p>
        </p:txBody>
      </p:sp>
      <p:sp>
        <p:nvSpPr>
          <p:cNvPr id="6" name="Прямоугольник 5"/>
          <p:cNvSpPr/>
          <p:nvPr/>
        </p:nvSpPr>
        <p:spPr>
          <a:xfrm>
            <a:off x="9675136" y="1658209"/>
            <a:ext cx="2219326"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Überlieferung</a:t>
            </a:r>
            <a:endParaRPr lang="ru-RU" sz="2800" dirty="0">
              <a:solidFill>
                <a:schemeClr val="tx1"/>
              </a:solidFill>
            </a:endParaRPr>
          </a:p>
        </p:txBody>
      </p:sp>
      <p:sp>
        <p:nvSpPr>
          <p:cNvPr id="7" name="Прямоугольник 6"/>
          <p:cNvSpPr/>
          <p:nvPr/>
        </p:nvSpPr>
        <p:spPr>
          <a:xfrm>
            <a:off x="9674432" y="2382422"/>
            <a:ext cx="2119313"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Süßigkeiten</a:t>
            </a:r>
            <a:endParaRPr lang="ru-RU" sz="2800" dirty="0">
              <a:solidFill>
                <a:schemeClr val="tx1"/>
              </a:solidFill>
            </a:endParaRPr>
          </a:p>
        </p:txBody>
      </p:sp>
      <p:sp>
        <p:nvSpPr>
          <p:cNvPr id="11" name="Прямоугольник 10"/>
          <p:cNvSpPr/>
          <p:nvPr/>
        </p:nvSpPr>
        <p:spPr>
          <a:xfrm>
            <a:off x="9674434" y="3083447"/>
            <a:ext cx="1962150"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Kinderbuch</a:t>
            </a:r>
            <a:endParaRPr lang="ru-RU" sz="2800" dirty="0">
              <a:solidFill>
                <a:schemeClr val="tx1"/>
              </a:solidFill>
            </a:endParaRPr>
          </a:p>
        </p:txBody>
      </p:sp>
      <p:sp>
        <p:nvSpPr>
          <p:cNvPr id="15" name="Прямоугольник 14"/>
          <p:cNvSpPr/>
          <p:nvPr/>
        </p:nvSpPr>
        <p:spPr>
          <a:xfrm>
            <a:off x="10047080" y="4572624"/>
            <a:ext cx="1600200" cy="4429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dirty="0">
                <a:solidFill>
                  <a:schemeClr val="tx1"/>
                </a:solidFill>
              </a:rPr>
              <a:t>Kinder</a:t>
            </a:r>
            <a:endParaRPr lang="ru-RU" sz="2800" dirty="0">
              <a:solidFill>
                <a:schemeClr val="tx1"/>
              </a:solidFill>
            </a:endParaRPr>
          </a:p>
        </p:txBody>
      </p:sp>
    </p:spTree>
    <p:extLst>
      <p:ext uri="{BB962C8B-B14F-4D97-AF65-F5344CB8AC3E}">
        <p14:creationId xmlns:p14="http://schemas.microsoft.com/office/powerpoint/2010/main" val="152102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54167E-6 -2.59259E-6 L -0.77903 -0.43009 " pathEditMode="relative" rAng="0" ptsTypes="AA">
                                      <p:cBhvr>
                                        <p:cTn id="6" dur="2000" fill="hold"/>
                                        <p:tgtEl>
                                          <p:spTgt spid="15"/>
                                        </p:tgtEl>
                                        <p:attrNameLst>
                                          <p:attrName>ppt_x</p:attrName>
                                          <p:attrName>ppt_y</p:attrName>
                                        </p:attrNameLst>
                                      </p:cBhvr>
                                      <p:rCtr x="-38958" y="-21505"/>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1.45833E-6 3.7037E-7 L -0.75742 0.03356 " pathEditMode="relative" rAng="0" ptsTypes="AA">
                                      <p:cBhvr>
                                        <p:cTn id="10" dur="2000" fill="hold"/>
                                        <p:tgtEl>
                                          <p:spTgt spid="7"/>
                                        </p:tgtEl>
                                        <p:attrNameLst>
                                          <p:attrName>ppt_x</p:attrName>
                                          <p:attrName>ppt_y</p:attrName>
                                        </p:attrNameLst>
                                      </p:cBhvr>
                                      <p:rCtr x="-37878" y="1667"/>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1.66667E-6 -2.96296E-6 L -0.75716 0.21551 " pathEditMode="relative" rAng="0" ptsTypes="AA">
                                      <p:cBhvr>
                                        <p:cTn id="14" dur="2000" fill="hold"/>
                                        <p:tgtEl>
                                          <p:spTgt spid="11"/>
                                        </p:tgtEl>
                                        <p:attrNameLst>
                                          <p:attrName>ppt_x</p:attrName>
                                          <p:attrName>ppt_y</p:attrName>
                                        </p:attrNameLst>
                                      </p:cBhvr>
                                      <p:rCtr x="-37865" y="10764"/>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4.58333E-6 -4.07407E-6 L -0.55886 0.49537 " pathEditMode="relative" rAng="0" ptsTypes="AA">
                                      <p:cBhvr>
                                        <p:cTn id="18" dur="2000" fill="hold"/>
                                        <p:tgtEl>
                                          <p:spTgt spid="6"/>
                                        </p:tgtEl>
                                        <p:attrNameLst>
                                          <p:attrName>ppt_x</p:attrName>
                                          <p:attrName>ppt_y</p:attrName>
                                        </p:attrNameLst>
                                      </p:cBhvr>
                                      <p:rCtr x="-27943" y="247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3"/>
          <p:cNvSpPr txBox="1">
            <a:spLocks/>
          </p:cNvSpPr>
          <p:nvPr/>
        </p:nvSpPr>
        <p:spPr>
          <a:xfrm>
            <a:off x="0" y="0"/>
            <a:ext cx="12192000" cy="1008529"/>
          </a:xfrm>
          <a:prstGeom prst="rect">
            <a:avLst/>
          </a:prstGeom>
          <a:solidFill>
            <a:srgbClr val="0070C0"/>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Evaluation</a:t>
            </a:r>
            <a:endParaRPr lang="ru-RU" sz="8000" b="1" dirty="0">
              <a:solidFill>
                <a:schemeClr val="bg1"/>
              </a:solidFill>
              <a:latin typeface="Arial" panose="020B0604020202020204" pitchFamily="34" charset="0"/>
              <a:cs typeface="Arial" panose="020B0604020202020204" pitchFamily="34" charset="0"/>
            </a:endParaRPr>
          </a:p>
        </p:txBody>
      </p:sp>
      <p:sp>
        <p:nvSpPr>
          <p:cNvPr id="2" name="Прямоугольник 1"/>
          <p:cNvSpPr/>
          <p:nvPr/>
        </p:nvSpPr>
        <p:spPr>
          <a:xfrm>
            <a:off x="0" y="1041471"/>
            <a:ext cx="12192000" cy="6463308"/>
          </a:xfrm>
          <a:prstGeom prst="rect">
            <a:avLst/>
          </a:prstGeom>
        </p:spPr>
        <p:txBody>
          <a:bodyPr wrap="square">
            <a:spAutoFit/>
          </a:bodyPr>
          <a:lstStyle/>
          <a:p>
            <a:r>
              <a:rPr lang="de-DE" sz="3600" dirty="0"/>
              <a:t>Lesen Sie bitte den Text.</a:t>
            </a:r>
          </a:p>
          <a:p>
            <a:r>
              <a:rPr lang="ru-RU" sz="3600" dirty="0" err="1"/>
              <a:t>Wir</a:t>
            </a:r>
            <a:r>
              <a:rPr lang="ru-RU" sz="3600" dirty="0"/>
              <a:t> </a:t>
            </a:r>
            <a:r>
              <a:rPr lang="ru-RU" sz="3600" dirty="0" err="1"/>
              <a:t>beschäftigen</a:t>
            </a:r>
            <a:r>
              <a:rPr lang="ru-RU" sz="3600" dirty="0"/>
              <a:t> </a:t>
            </a:r>
            <a:r>
              <a:rPr lang="ru-RU" sz="3600" dirty="0" err="1"/>
              <a:t>uns</a:t>
            </a:r>
            <a:r>
              <a:rPr lang="ru-RU" sz="3600" dirty="0"/>
              <a:t> </a:t>
            </a:r>
            <a:r>
              <a:rPr lang="ru-RU" sz="3600" dirty="0" err="1"/>
              <a:t>heute</a:t>
            </a:r>
            <a:r>
              <a:rPr lang="ru-RU" sz="3600" dirty="0"/>
              <a:t> </a:t>
            </a:r>
            <a:r>
              <a:rPr lang="ru-RU" sz="3600" dirty="0" err="1"/>
              <a:t>mit</a:t>
            </a:r>
            <a:r>
              <a:rPr lang="ru-RU" sz="3600" dirty="0"/>
              <a:t> </a:t>
            </a:r>
            <a:r>
              <a:rPr lang="ru-RU" sz="3600" dirty="0" err="1"/>
              <a:t>der</a:t>
            </a:r>
            <a:r>
              <a:rPr lang="ru-RU" sz="3600" dirty="0"/>
              <a:t> </a:t>
            </a:r>
            <a:r>
              <a:rPr lang="ru-RU" sz="3600" dirty="0" err="1"/>
              <a:t>Frage</a:t>
            </a:r>
            <a:r>
              <a:rPr lang="ru-RU" sz="3600" dirty="0"/>
              <a:t> „</a:t>
            </a:r>
            <a:r>
              <a:rPr lang="ru-RU" sz="3600" dirty="0" err="1"/>
              <a:t>Gleichberechtigung</a:t>
            </a:r>
            <a:r>
              <a:rPr lang="ru-RU" sz="3600" dirty="0"/>
              <a:t> </a:t>
            </a:r>
            <a:r>
              <a:rPr lang="ru-RU" sz="3600" dirty="0" err="1"/>
              <a:t>im</a:t>
            </a:r>
            <a:r>
              <a:rPr lang="ru-RU" sz="3600" dirty="0"/>
              <a:t> </a:t>
            </a:r>
            <a:r>
              <a:rPr lang="ru-RU" sz="3600" dirty="0" err="1"/>
              <a:t>Haushalt</a:t>
            </a:r>
            <a:r>
              <a:rPr lang="ru-RU" sz="3600" dirty="0"/>
              <a:t>“ </a:t>
            </a:r>
            <a:r>
              <a:rPr lang="ru-RU" sz="3600" dirty="0" err="1"/>
              <a:t>und</a:t>
            </a:r>
            <a:r>
              <a:rPr lang="ru-RU" sz="3600" dirty="0"/>
              <a:t> </a:t>
            </a:r>
            <a:r>
              <a:rPr lang="ru-RU" sz="3600" dirty="0" err="1"/>
              <a:t>konfrontierten</a:t>
            </a:r>
            <a:r>
              <a:rPr lang="ru-RU" sz="3600" dirty="0"/>
              <a:t> </a:t>
            </a:r>
            <a:r>
              <a:rPr lang="ru-RU" sz="3600" dirty="0" err="1"/>
              <a:t>über</a:t>
            </a:r>
            <a:r>
              <a:rPr lang="ru-RU" sz="3600" dirty="0"/>
              <a:t> 50 </a:t>
            </a:r>
            <a:r>
              <a:rPr lang="ru-RU" sz="3600" dirty="0" err="1"/>
              <a:t>verheiratete</a:t>
            </a:r>
            <a:r>
              <a:rPr lang="ru-RU" sz="3600" dirty="0"/>
              <a:t> </a:t>
            </a:r>
            <a:r>
              <a:rPr lang="ru-RU" sz="3600" dirty="0" err="1"/>
              <a:t>Paare</a:t>
            </a:r>
            <a:r>
              <a:rPr lang="ru-RU" sz="3600" dirty="0"/>
              <a:t> </a:t>
            </a:r>
            <a:r>
              <a:rPr lang="ru-RU" sz="3600" dirty="0" err="1"/>
              <a:t>mit</a:t>
            </a:r>
            <a:r>
              <a:rPr lang="ru-RU" sz="3600" dirty="0"/>
              <a:t> </a:t>
            </a:r>
            <a:r>
              <a:rPr lang="ru-RU" sz="3600" dirty="0" err="1"/>
              <a:t>der</a:t>
            </a:r>
            <a:r>
              <a:rPr lang="ru-RU" sz="3600" dirty="0"/>
              <a:t> </a:t>
            </a:r>
            <a:r>
              <a:rPr lang="ru-RU" sz="3600" dirty="0" err="1"/>
              <a:t>Frage</a:t>
            </a:r>
            <a:r>
              <a:rPr lang="ru-RU" sz="3600" dirty="0"/>
              <a:t>: „</a:t>
            </a:r>
            <a:r>
              <a:rPr lang="ru-RU" sz="3600" dirty="0" err="1"/>
              <a:t>Wie</a:t>
            </a:r>
            <a:r>
              <a:rPr lang="ru-RU" sz="3600" dirty="0"/>
              <a:t> </a:t>
            </a:r>
            <a:r>
              <a:rPr lang="ru-RU" sz="3600" dirty="0" err="1"/>
              <a:t>teilen</a:t>
            </a:r>
            <a:r>
              <a:rPr lang="ru-RU" sz="3600" dirty="0"/>
              <a:t> </a:t>
            </a:r>
            <a:r>
              <a:rPr lang="ru-RU" sz="3600" dirty="0" err="1"/>
              <a:t>Sie</a:t>
            </a:r>
            <a:r>
              <a:rPr lang="ru-RU" sz="3600" dirty="0"/>
              <a:t> </a:t>
            </a:r>
            <a:r>
              <a:rPr lang="ru-RU" sz="3600" dirty="0" err="1"/>
              <a:t>sich</a:t>
            </a:r>
            <a:r>
              <a:rPr lang="ru-RU" sz="3600" dirty="0"/>
              <a:t> </a:t>
            </a:r>
            <a:r>
              <a:rPr lang="ru-RU" sz="3600" dirty="0" err="1"/>
              <a:t>die</a:t>
            </a:r>
            <a:r>
              <a:rPr lang="ru-RU" sz="3600" dirty="0"/>
              <a:t> </a:t>
            </a:r>
            <a:r>
              <a:rPr lang="ru-RU" sz="3600" dirty="0" err="1"/>
              <a:t>Arbeit</a:t>
            </a:r>
            <a:r>
              <a:rPr lang="ru-RU" sz="3600" dirty="0"/>
              <a:t> </a:t>
            </a:r>
            <a:r>
              <a:rPr lang="ru-RU" sz="3600" dirty="0" err="1"/>
              <a:t>im</a:t>
            </a:r>
            <a:r>
              <a:rPr lang="ru-RU" sz="3600" dirty="0"/>
              <a:t> </a:t>
            </a:r>
            <a:r>
              <a:rPr lang="ru-RU" sz="3600" dirty="0" err="1"/>
              <a:t>Haushalt</a:t>
            </a:r>
            <a:r>
              <a:rPr lang="ru-RU" sz="3600" dirty="0"/>
              <a:t>?“ </a:t>
            </a:r>
            <a:r>
              <a:rPr lang="ru-RU" sz="3600" dirty="0" err="1"/>
              <a:t>Hören</a:t>
            </a:r>
            <a:r>
              <a:rPr lang="ru-RU" sz="3600" dirty="0"/>
              <a:t> </a:t>
            </a:r>
            <a:r>
              <a:rPr lang="ru-RU" sz="3600" dirty="0" err="1"/>
              <a:t>Sie</a:t>
            </a:r>
            <a:r>
              <a:rPr lang="ru-RU" sz="3600" dirty="0"/>
              <a:t> </a:t>
            </a:r>
            <a:r>
              <a:rPr lang="ru-RU" sz="3600" dirty="0" err="1"/>
              <a:t>dazu</a:t>
            </a:r>
            <a:r>
              <a:rPr lang="ru-RU" sz="3600" dirty="0"/>
              <a:t> </a:t>
            </a:r>
            <a:r>
              <a:rPr lang="ru-RU" sz="3600" dirty="0" err="1"/>
              <a:t>einige</a:t>
            </a:r>
            <a:r>
              <a:rPr lang="ru-RU" sz="3600" dirty="0"/>
              <a:t> </a:t>
            </a:r>
            <a:r>
              <a:rPr lang="ru-RU" sz="3600" dirty="0" err="1"/>
              <a:t>Stellungnahmen</a:t>
            </a:r>
            <a:r>
              <a:rPr lang="ru-RU" sz="3600" dirty="0"/>
              <a:t>:</a:t>
            </a:r>
          </a:p>
          <a:p>
            <a:r>
              <a:rPr lang="ru-RU" sz="3600" dirty="0"/>
              <a:t> </a:t>
            </a:r>
            <a:endParaRPr lang="de-AT" sz="3600" dirty="0"/>
          </a:p>
          <a:p>
            <a:r>
              <a:rPr lang="ru-RU" sz="3600" dirty="0"/>
              <a:t>1  </a:t>
            </a:r>
            <a:r>
              <a:rPr lang="ru-RU" sz="3600" dirty="0" err="1"/>
              <a:t>Na</a:t>
            </a:r>
            <a:r>
              <a:rPr lang="ru-RU" sz="3600" dirty="0"/>
              <a:t>, </a:t>
            </a:r>
            <a:r>
              <a:rPr lang="ru-RU" sz="3600" dirty="0" err="1"/>
              <a:t>eigentlich</a:t>
            </a:r>
            <a:r>
              <a:rPr lang="ru-RU" sz="3600" dirty="0"/>
              <a:t> </a:t>
            </a:r>
            <a:r>
              <a:rPr lang="ru-RU" sz="3600" dirty="0" err="1"/>
              <a:t>mach</a:t>
            </a:r>
            <a:r>
              <a:rPr lang="ru-RU" sz="3600" dirty="0"/>
              <a:t> </a:t>
            </a:r>
            <a:r>
              <a:rPr lang="ru-RU" sz="3600" dirty="0" err="1"/>
              <a:t>alles</a:t>
            </a:r>
            <a:r>
              <a:rPr lang="ru-RU" sz="3600" dirty="0"/>
              <a:t> </a:t>
            </a:r>
            <a:r>
              <a:rPr lang="ru-RU" sz="3600" dirty="0" err="1"/>
              <a:t>ich</a:t>
            </a:r>
            <a:r>
              <a:rPr lang="ru-RU" sz="3600" dirty="0"/>
              <a:t>, </a:t>
            </a:r>
            <a:r>
              <a:rPr lang="ru-RU" sz="3600" dirty="0" err="1"/>
              <a:t>ich</a:t>
            </a:r>
            <a:r>
              <a:rPr lang="ru-RU" sz="3600" dirty="0"/>
              <a:t> </a:t>
            </a:r>
            <a:r>
              <a:rPr lang="ru-RU" sz="3600" dirty="0" err="1"/>
              <a:t>bin</a:t>
            </a:r>
            <a:r>
              <a:rPr lang="ru-RU" sz="3600" dirty="0"/>
              <a:t> </a:t>
            </a:r>
            <a:r>
              <a:rPr lang="ru-RU" sz="3600" dirty="0" err="1"/>
              <a:t>zu</a:t>
            </a:r>
            <a:r>
              <a:rPr lang="ru-RU" sz="3600" dirty="0"/>
              <a:t> </a:t>
            </a:r>
            <a:r>
              <a:rPr lang="ru-RU" sz="3600" dirty="0" err="1"/>
              <a:t>Haus</a:t>
            </a:r>
            <a:r>
              <a:rPr lang="de-AT" sz="3600" dirty="0"/>
              <a:t>e</a:t>
            </a:r>
            <a:r>
              <a:rPr lang="ru-RU" sz="3600" dirty="0"/>
              <a:t>, </a:t>
            </a:r>
            <a:r>
              <a:rPr lang="ru-RU" sz="3600" dirty="0" err="1"/>
              <a:t>daher</a:t>
            </a:r>
            <a:r>
              <a:rPr lang="ru-RU" sz="3600" dirty="0"/>
              <a:t> </a:t>
            </a:r>
            <a:r>
              <a:rPr lang="ru-RU" sz="3600" dirty="0" err="1"/>
              <a:t>koch</a:t>
            </a:r>
            <a:r>
              <a:rPr lang="ru-RU" sz="3600" dirty="0"/>
              <a:t> </a:t>
            </a:r>
            <a:r>
              <a:rPr lang="ru-RU" sz="3600" dirty="0" err="1"/>
              <a:t>ich</a:t>
            </a:r>
            <a:r>
              <a:rPr lang="ru-RU" sz="3600" dirty="0"/>
              <a:t>, </a:t>
            </a:r>
            <a:r>
              <a:rPr lang="ru-RU" sz="3600" dirty="0" err="1"/>
              <a:t>ich</a:t>
            </a:r>
            <a:r>
              <a:rPr lang="ru-RU" sz="3600" dirty="0"/>
              <a:t> </a:t>
            </a:r>
            <a:r>
              <a:rPr lang="ru-RU" sz="3600" dirty="0" err="1"/>
              <a:t>wasch</a:t>
            </a:r>
            <a:r>
              <a:rPr lang="ru-RU" sz="3600" dirty="0"/>
              <a:t> </a:t>
            </a:r>
            <a:r>
              <a:rPr lang="ru-RU" sz="3600" dirty="0" err="1"/>
              <a:t>ab</a:t>
            </a:r>
            <a:r>
              <a:rPr lang="ru-RU" sz="3600" dirty="0"/>
              <a:t>, </a:t>
            </a:r>
            <a:r>
              <a:rPr lang="ru-RU" sz="3600" dirty="0" err="1"/>
              <a:t>ich</a:t>
            </a:r>
            <a:r>
              <a:rPr lang="ru-RU" sz="3600" dirty="0"/>
              <a:t> </a:t>
            </a:r>
            <a:r>
              <a:rPr lang="ru-RU" sz="3600" dirty="0" err="1"/>
              <a:t>bügle</a:t>
            </a:r>
            <a:r>
              <a:rPr lang="ru-RU" sz="3600" dirty="0"/>
              <a:t>, </a:t>
            </a:r>
            <a:r>
              <a:rPr lang="ru-RU" sz="3600" dirty="0" err="1"/>
              <a:t>ich</a:t>
            </a:r>
            <a:r>
              <a:rPr lang="ru-RU" sz="3600" dirty="0"/>
              <a:t> </a:t>
            </a:r>
            <a:r>
              <a:rPr lang="ru-RU" sz="3600" dirty="0" err="1"/>
              <a:t>versorge</a:t>
            </a:r>
            <a:r>
              <a:rPr lang="ru-RU" sz="3600" dirty="0"/>
              <a:t> </a:t>
            </a:r>
            <a:r>
              <a:rPr lang="ru-RU" sz="3600" dirty="0" err="1"/>
              <a:t>das</a:t>
            </a:r>
            <a:r>
              <a:rPr lang="ru-RU" sz="3600" dirty="0"/>
              <a:t> </a:t>
            </a:r>
            <a:r>
              <a:rPr lang="ru-RU" sz="3600" dirty="0" err="1"/>
              <a:t>Kind</a:t>
            </a:r>
            <a:r>
              <a:rPr lang="ru-RU" sz="3600" dirty="0"/>
              <a:t>, </a:t>
            </a:r>
            <a:r>
              <a:rPr lang="ru-RU" sz="3600" dirty="0" err="1"/>
              <a:t>na</a:t>
            </a:r>
            <a:r>
              <a:rPr lang="ru-RU" sz="3600" dirty="0"/>
              <a:t> </a:t>
            </a:r>
            <a:r>
              <a:rPr lang="ru-RU" sz="3600" dirty="0" err="1"/>
              <a:t>ja</a:t>
            </a:r>
            <a:r>
              <a:rPr lang="ru-RU" sz="3600" dirty="0"/>
              <a:t> </a:t>
            </a:r>
            <a:r>
              <a:rPr lang="ru-RU" sz="3600" dirty="0" err="1"/>
              <a:t>mein</a:t>
            </a:r>
            <a:r>
              <a:rPr lang="ru-RU" sz="3600" dirty="0"/>
              <a:t> </a:t>
            </a:r>
            <a:r>
              <a:rPr lang="ru-RU" sz="3600" dirty="0" err="1"/>
              <a:t>Mann</a:t>
            </a:r>
            <a:r>
              <a:rPr lang="ru-RU" sz="3600" dirty="0"/>
              <a:t> </a:t>
            </a:r>
            <a:r>
              <a:rPr lang="ru-RU" sz="3600" dirty="0" err="1"/>
              <a:t>macht</a:t>
            </a:r>
            <a:r>
              <a:rPr lang="ru-RU" sz="3600" dirty="0"/>
              <a:t> </a:t>
            </a:r>
            <a:r>
              <a:rPr lang="ru-RU" sz="3600" dirty="0" err="1"/>
              <a:t>vielleicht</a:t>
            </a:r>
            <a:r>
              <a:rPr lang="ru-RU" sz="3600" dirty="0"/>
              <a:t> </a:t>
            </a:r>
            <a:r>
              <a:rPr lang="ru-RU" sz="3600" dirty="0" err="1"/>
              <a:t>den</a:t>
            </a:r>
            <a:r>
              <a:rPr lang="ru-RU" sz="3600" dirty="0"/>
              <a:t> </a:t>
            </a:r>
            <a:r>
              <a:rPr lang="ru-RU" sz="3600" dirty="0" err="1"/>
              <a:t>Abwasch</a:t>
            </a:r>
            <a:r>
              <a:rPr lang="ru-RU" sz="3600" dirty="0"/>
              <a:t> </a:t>
            </a:r>
            <a:r>
              <a:rPr lang="ru-RU" sz="3600" dirty="0" err="1"/>
              <a:t>und</a:t>
            </a:r>
            <a:r>
              <a:rPr lang="ru-RU" sz="3600" dirty="0"/>
              <a:t> </a:t>
            </a:r>
            <a:r>
              <a:rPr lang="ru-RU" sz="3600" dirty="0" err="1"/>
              <a:t>den</a:t>
            </a:r>
            <a:r>
              <a:rPr lang="ru-RU" sz="3600" dirty="0"/>
              <a:t> </a:t>
            </a:r>
            <a:r>
              <a:rPr lang="ru-RU" sz="3600" dirty="0" err="1"/>
              <a:t>Garten</a:t>
            </a:r>
            <a:r>
              <a:rPr lang="ru-RU" sz="3600" dirty="0"/>
              <a:t> – </a:t>
            </a:r>
            <a:r>
              <a:rPr lang="ru-RU" sz="3600" dirty="0" err="1"/>
              <a:t>für</a:t>
            </a:r>
            <a:r>
              <a:rPr lang="ru-RU" sz="3600" dirty="0"/>
              <a:t> </a:t>
            </a:r>
            <a:r>
              <a:rPr lang="ru-RU" sz="3600" dirty="0" err="1"/>
              <a:t>den</a:t>
            </a:r>
            <a:r>
              <a:rPr lang="ru-RU" sz="3600" dirty="0"/>
              <a:t> </a:t>
            </a:r>
            <a:r>
              <a:rPr lang="ru-RU" sz="3600" dirty="0" err="1"/>
              <a:t>ist</a:t>
            </a:r>
            <a:r>
              <a:rPr lang="ru-RU" sz="3600" dirty="0"/>
              <a:t> </a:t>
            </a:r>
            <a:r>
              <a:rPr lang="ru-RU" sz="3600" dirty="0" err="1"/>
              <a:t>er</a:t>
            </a:r>
            <a:r>
              <a:rPr lang="ru-RU" sz="3600" dirty="0"/>
              <a:t> </a:t>
            </a:r>
            <a:r>
              <a:rPr lang="ru-RU" sz="3600" dirty="0" err="1"/>
              <a:t>zuständig</a:t>
            </a:r>
            <a:r>
              <a:rPr lang="ru-RU" sz="3600" dirty="0"/>
              <a:t> </a:t>
            </a:r>
            <a:r>
              <a:rPr lang="ru-RU" sz="3600" dirty="0" err="1"/>
              <a:t>und</a:t>
            </a:r>
            <a:r>
              <a:rPr lang="ru-RU" sz="3600" dirty="0"/>
              <a:t> </a:t>
            </a:r>
            <a:r>
              <a:rPr lang="ru-RU" sz="3600" dirty="0" err="1"/>
              <a:t>einkaufen</a:t>
            </a:r>
            <a:r>
              <a:rPr lang="ru-RU" sz="3600" dirty="0"/>
              <a:t> </a:t>
            </a:r>
            <a:r>
              <a:rPr lang="ru-RU" sz="3600" dirty="0" err="1"/>
              <a:t>gehen</a:t>
            </a:r>
            <a:r>
              <a:rPr lang="ru-RU" sz="3600" dirty="0"/>
              <a:t> </a:t>
            </a:r>
            <a:r>
              <a:rPr lang="ru-RU" sz="3600" dirty="0" err="1"/>
              <a:t>wir</a:t>
            </a:r>
            <a:r>
              <a:rPr lang="ru-RU" sz="3600" dirty="0"/>
              <a:t> </a:t>
            </a:r>
            <a:r>
              <a:rPr lang="ru-RU" sz="3600" dirty="0" err="1"/>
              <a:t>beide</a:t>
            </a:r>
            <a:r>
              <a:rPr lang="ru-RU" sz="3600" dirty="0"/>
              <a:t>.</a:t>
            </a:r>
          </a:p>
          <a:p>
            <a:r>
              <a:rPr lang="ru-RU" sz="2800" dirty="0"/>
              <a:t> </a:t>
            </a:r>
          </a:p>
          <a:p>
            <a:endParaRPr lang="de-DE" sz="2600" dirty="0">
              <a:solidFill>
                <a:srgbClr val="C00000"/>
              </a:solidFill>
            </a:endParaRPr>
          </a:p>
        </p:txBody>
      </p:sp>
    </p:spTree>
    <p:extLst>
      <p:ext uri="{BB962C8B-B14F-4D97-AF65-F5344CB8AC3E}">
        <p14:creationId xmlns:p14="http://schemas.microsoft.com/office/powerpoint/2010/main" val="166560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5208</TotalTime>
  <Words>918</Words>
  <Application>Microsoft Office PowerPoint</Application>
  <PresentationFormat>Широкоэкранный</PresentationFormat>
  <Paragraphs>97</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Calibri Light</vt:lpstr>
      <vt:lpstr>Тема Office</vt:lpstr>
      <vt:lpstr>DEUTSCH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Selbständige Arbeit:</vt:lpstr>
      <vt:lpstr>Ende der Stunde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dc:title>
  <dc:creator>Asus</dc:creator>
  <cp:lastModifiedBy>Аскарова Комила</cp:lastModifiedBy>
  <cp:revision>297</cp:revision>
  <cp:lastPrinted>2020-10-06T17:09:25Z</cp:lastPrinted>
  <dcterms:created xsi:type="dcterms:W3CDTF">2020-09-30T13:15:45Z</dcterms:created>
  <dcterms:modified xsi:type="dcterms:W3CDTF">2022-07-16T09:31:47Z</dcterms:modified>
</cp:coreProperties>
</file>