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93" r:id="rId3"/>
    <p:sldId id="390" r:id="rId4"/>
    <p:sldId id="397" r:id="rId5"/>
    <p:sldId id="398" r:id="rId6"/>
    <p:sldId id="391" r:id="rId7"/>
    <p:sldId id="394" r:id="rId8"/>
    <p:sldId id="395" r:id="rId9"/>
    <p:sldId id="396" r:id="rId10"/>
    <p:sldId id="392" r:id="rId11"/>
    <p:sldId id="399" r:id="rId12"/>
    <p:sldId id="400" r:id="rId13"/>
    <p:sldId id="259" r:id="rId14"/>
    <p:sldId id="26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9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0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25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98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0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9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39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1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76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98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5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8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7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44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7890" y="2783541"/>
            <a:ext cx="8624110" cy="2977291"/>
          </a:xfrm>
        </p:spPr>
        <p:txBody>
          <a:bodyPr>
            <a:normAutofit/>
          </a:bodyPr>
          <a:lstStyle/>
          <a:p>
            <a:r>
              <a:rPr lang="de-DE" sz="5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„Merkmale der literarischen Genres</a:t>
            </a:r>
            <a:r>
              <a:rPr lang="de-AT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  <a:p>
            <a:endParaRPr lang="de-DE" sz="6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4545" y="115910"/>
            <a:ext cx="11848565" cy="148798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44050" y="242887"/>
            <a:ext cx="1559379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11.</a:t>
            </a:r>
            <a:endParaRPr lang="de-DE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76" y="1752060"/>
            <a:ext cx="3497916" cy="498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Merkmale der literarischen Genres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57163" y="1114425"/>
            <a:ext cx="3386137" cy="124301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b="1" dirty="0">
                <a:solidFill>
                  <a:schemeClr val="tx1"/>
                </a:solidFill>
              </a:rPr>
              <a:t>Trivialliteratur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967164" y="3238499"/>
            <a:ext cx="2062162" cy="124301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b="1" dirty="0">
                <a:solidFill>
                  <a:schemeClr val="tx1"/>
                </a:solidFill>
              </a:rPr>
              <a:t>Comics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977313" y="4591049"/>
            <a:ext cx="2062162" cy="124301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b="1" dirty="0">
                <a:solidFill>
                  <a:schemeClr val="tx1"/>
                </a:solidFill>
              </a:rPr>
              <a:t>Novelle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05850" y="6143625"/>
            <a:ext cx="2828925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Serienbücher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952750"/>
            <a:ext cx="2828925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Happy End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43688" y="3867151"/>
            <a:ext cx="3752851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Bedürfnisse des Publikums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67325" y="5300663"/>
            <a:ext cx="2828925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Bilder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81063" y="4495800"/>
            <a:ext cx="2828925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Texte in Blasen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95687" y="2395537"/>
            <a:ext cx="4019550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Bildfortsetzungsgeschichten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67138" y="1266825"/>
            <a:ext cx="2828925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Prosaerzählung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6751" y="5838825"/>
            <a:ext cx="3919537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Keine Charakterausmalung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58050" y="1223962"/>
            <a:ext cx="4933950" cy="4286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Das Schicksal einer Hauptperson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62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DD7EE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B183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DD7EE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B183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DD7EE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E0B3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8D08D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B183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8D08D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4681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AT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Merkmale der literarischen Genres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1"/>
          <p:cNvSpPr>
            <a:spLocks noGrp="1"/>
          </p:cNvSpPr>
          <p:nvPr>
            <p:ph sz="half" idx="1"/>
          </p:nvPr>
        </p:nvSpPr>
        <p:spPr>
          <a:xfrm>
            <a:off x="0" y="1083651"/>
            <a:ext cx="12192000" cy="515998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5400" b="1" dirty="0" err="1"/>
              <a:t>Märchen</a:t>
            </a:r>
            <a:endParaRPr lang="ru-RU" sz="5400" dirty="0"/>
          </a:p>
          <a:p>
            <a:pPr marL="0" indent="0">
              <a:buNone/>
            </a:pPr>
            <a:r>
              <a:rPr lang="ru-RU" sz="5400" dirty="0" err="1"/>
              <a:t>Ein</a:t>
            </a:r>
            <a:r>
              <a:rPr lang="ru-RU" sz="5400" dirty="0"/>
              <a:t> </a:t>
            </a:r>
            <a:r>
              <a:rPr lang="ru-RU" sz="5400" dirty="0" err="1"/>
              <a:t>Problem</a:t>
            </a:r>
            <a:r>
              <a:rPr lang="ru-RU" sz="5400" dirty="0"/>
              <a:t>, </a:t>
            </a:r>
            <a:r>
              <a:rPr lang="ru-RU" sz="5400" dirty="0" err="1"/>
              <a:t>das</a:t>
            </a:r>
            <a:r>
              <a:rPr lang="ru-RU" sz="5400" dirty="0"/>
              <a:t> </a:t>
            </a:r>
            <a:r>
              <a:rPr lang="ru-RU" sz="5400" dirty="0" err="1"/>
              <a:t>sich</a:t>
            </a:r>
            <a:r>
              <a:rPr lang="ru-RU" sz="5400" dirty="0"/>
              <a:t> </a:t>
            </a:r>
            <a:r>
              <a:rPr lang="ru-RU" sz="5400" dirty="0" err="1"/>
              <a:t>uns</a:t>
            </a:r>
            <a:r>
              <a:rPr lang="ru-RU" sz="5400" dirty="0"/>
              <a:t> </a:t>
            </a:r>
            <a:r>
              <a:rPr lang="ru-RU" sz="5400" dirty="0" err="1"/>
              <a:t>bei</a:t>
            </a:r>
            <a:r>
              <a:rPr lang="ru-RU" sz="5400" dirty="0"/>
              <a:t> </a:t>
            </a:r>
            <a:r>
              <a:rPr lang="ru-RU" sz="5400" dirty="0" err="1"/>
              <a:t>der</a:t>
            </a:r>
            <a:r>
              <a:rPr lang="ru-RU" sz="5400" dirty="0"/>
              <a:t> </a:t>
            </a:r>
            <a:r>
              <a:rPr lang="ru-RU" sz="5400" dirty="0" err="1"/>
              <a:t>Erforschung</a:t>
            </a:r>
            <a:r>
              <a:rPr lang="ru-RU" sz="5400" dirty="0"/>
              <a:t> </a:t>
            </a:r>
            <a:r>
              <a:rPr lang="ru-RU" sz="5400" dirty="0" err="1"/>
              <a:t>des</a:t>
            </a:r>
            <a:r>
              <a:rPr lang="ru-RU" sz="5400" dirty="0"/>
              <a:t> </a:t>
            </a:r>
            <a:r>
              <a:rPr lang="ru-RU" sz="5400" dirty="0" err="1"/>
              <a:t>Märchens</a:t>
            </a:r>
            <a:r>
              <a:rPr lang="ru-RU" sz="5400" dirty="0"/>
              <a:t> </a:t>
            </a:r>
            <a:r>
              <a:rPr lang="ru-RU" sz="5400" dirty="0" err="1"/>
              <a:t>stellt</a:t>
            </a:r>
            <a:r>
              <a:rPr lang="ru-RU" sz="5400" dirty="0"/>
              <a:t>, </a:t>
            </a:r>
            <a:r>
              <a:rPr lang="ru-RU" sz="5400" dirty="0" err="1"/>
              <a:t>besteht</a:t>
            </a:r>
            <a:r>
              <a:rPr lang="ru-RU" sz="5400" dirty="0"/>
              <a:t> </a:t>
            </a:r>
            <a:r>
              <a:rPr lang="ru-RU" sz="5400" dirty="0" err="1"/>
              <a:t>in</a:t>
            </a:r>
            <a:r>
              <a:rPr lang="ru-RU" sz="5400" dirty="0"/>
              <a:t> </a:t>
            </a:r>
            <a:r>
              <a:rPr lang="ru-RU" sz="5400" dirty="0" err="1"/>
              <a:t>der</a:t>
            </a:r>
            <a:r>
              <a:rPr lang="ru-RU" sz="5400" dirty="0"/>
              <a:t> </a:t>
            </a:r>
            <a:r>
              <a:rPr lang="ru-RU" sz="5400" dirty="0" err="1"/>
              <a:t>Definition</a:t>
            </a:r>
            <a:r>
              <a:rPr lang="ru-RU" sz="5400" dirty="0"/>
              <a:t> </a:t>
            </a:r>
            <a:r>
              <a:rPr lang="ru-RU" sz="5400" dirty="0" err="1"/>
              <a:t>des</a:t>
            </a:r>
            <a:r>
              <a:rPr lang="ru-RU" sz="5400" dirty="0"/>
              <a:t> </a:t>
            </a:r>
            <a:r>
              <a:rPr lang="ru-RU" sz="5400" dirty="0" err="1"/>
              <a:t>Begriffs</a:t>
            </a:r>
            <a:r>
              <a:rPr lang="ru-RU" sz="5400" dirty="0"/>
              <a:t> </a:t>
            </a:r>
            <a:r>
              <a:rPr lang="ru-RU" sz="5400" dirty="0" err="1"/>
              <a:t>Märchen</a:t>
            </a:r>
            <a:r>
              <a:rPr lang="ru-RU" sz="5400" dirty="0"/>
              <a:t>. </a:t>
            </a:r>
            <a:r>
              <a:rPr lang="ru-RU" sz="5400" dirty="0" err="1"/>
              <a:t>Es</a:t>
            </a:r>
            <a:r>
              <a:rPr lang="ru-RU" sz="5400" dirty="0"/>
              <a:t> </a:t>
            </a:r>
            <a:r>
              <a:rPr lang="ru-RU" sz="5400" dirty="0" err="1"/>
              <a:t>gibt</a:t>
            </a:r>
            <a:r>
              <a:rPr lang="ru-RU" sz="5400" dirty="0"/>
              <a:t> </a:t>
            </a:r>
            <a:r>
              <a:rPr lang="ru-RU" sz="5400" dirty="0" err="1"/>
              <a:t>zwar</a:t>
            </a:r>
            <a:r>
              <a:rPr lang="ru-RU" sz="5400" dirty="0"/>
              <a:t> </a:t>
            </a:r>
            <a:r>
              <a:rPr lang="ru-RU" sz="5400" dirty="0" err="1"/>
              <a:t>in</a:t>
            </a:r>
            <a:r>
              <a:rPr lang="ru-RU" sz="5400" dirty="0"/>
              <a:t> </a:t>
            </a:r>
            <a:r>
              <a:rPr lang="ru-RU" sz="5400" dirty="0" err="1"/>
              <a:t>der</a:t>
            </a:r>
            <a:r>
              <a:rPr lang="ru-RU" sz="5400" dirty="0"/>
              <a:t> </a:t>
            </a:r>
            <a:r>
              <a:rPr lang="ru-RU" sz="5400" dirty="0" err="1"/>
              <a:t>Fachliteratur</a:t>
            </a:r>
            <a:r>
              <a:rPr lang="ru-RU" sz="5400" dirty="0"/>
              <a:t> </a:t>
            </a:r>
            <a:r>
              <a:rPr lang="ru-RU" sz="5400" dirty="0" err="1"/>
              <a:t>eine</a:t>
            </a:r>
            <a:r>
              <a:rPr lang="ru-RU" sz="5400" dirty="0"/>
              <a:t> </a:t>
            </a:r>
            <a:r>
              <a:rPr lang="ru-RU" sz="5400" dirty="0" err="1"/>
              <a:t>Fülle</a:t>
            </a:r>
            <a:r>
              <a:rPr lang="ru-RU" sz="5400" dirty="0"/>
              <a:t> </a:t>
            </a:r>
            <a:r>
              <a:rPr lang="ru-RU" sz="5400" dirty="0" err="1"/>
              <a:t>von</a:t>
            </a:r>
            <a:r>
              <a:rPr lang="ru-RU" sz="5400" dirty="0"/>
              <a:t> </a:t>
            </a:r>
            <a:r>
              <a:rPr lang="ru-RU" sz="5400" dirty="0" err="1"/>
              <a:t>Vorstellung</a:t>
            </a:r>
            <a:r>
              <a:rPr lang="ru-RU" sz="5400" dirty="0"/>
              <a:t>, </a:t>
            </a:r>
            <a:r>
              <a:rPr lang="ru-RU" sz="5400" dirty="0" err="1"/>
              <a:t>die</a:t>
            </a:r>
            <a:r>
              <a:rPr lang="ru-RU" sz="5400" dirty="0"/>
              <a:t> </a:t>
            </a:r>
            <a:r>
              <a:rPr lang="ru-RU" sz="5400" dirty="0" err="1"/>
              <a:t>sich</a:t>
            </a:r>
            <a:r>
              <a:rPr lang="ru-RU" sz="5400" dirty="0"/>
              <a:t> </a:t>
            </a:r>
            <a:r>
              <a:rPr lang="ru-RU" sz="5400" dirty="0" err="1"/>
              <a:t>auch</a:t>
            </a:r>
            <a:r>
              <a:rPr lang="ru-RU" sz="5400" dirty="0"/>
              <a:t> </a:t>
            </a:r>
            <a:r>
              <a:rPr lang="ru-RU" sz="5400" dirty="0" err="1"/>
              <a:t>nicht</a:t>
            </a:r>
            <a:r>
              <a:rPr lang="ru-RU" sz="5400" dirty="0"/>
              <a:t> </a:t>
            </a:r>
            <a:r>
              <a:rPr lang="ru-RU" sz="5400" dirty="0" err="1"/>
              <a:t>selten</a:t>
            </a:r>
            <a:r>
              <a:rPr lang="ru-RU" sz="5400" dirty="0"/>
              <a:t> </a:t>
            </a:r>
            <a:r>
              <a:rPr lang="ru-RU" sz="5400" dirty="0" err="1"/>
              <a:t>widersprechen</a:t>
            </a:r>
            <a:r>
              <a:rPr lang="ru-RU" sz="5400" dirty="0"/>
              <a:t>, </a:t>
            </a:r>
            <a:r>
              <a:rPr lang="ru-RU" sz="5400" dirty="0" err="1"/>
              <a:t>aber</a:t>
            </a:r>
            <a:r>
              <a:rPr lang="ru-RU" sz="5400" dirty="0"/>
              <a:t> </a:t>
            </a:r>
            <a:r>
              <a:rPr lang="ru-RU" sz="5400" dirty="0" err="1"/>
              <a:t>es</a:t>
            </a:r>
            <a:r>
              <a:rPr lang="ru-RU" sz="5400" dirty="0"/>
              <a:t> </a:t>
            </a:r>
            <a:r>
              <a:rPr lang="ru-RU" sz="5400" dirty="0" err="1"/>
              <a:t>fällt</a:t>
            </a:r>
            <a:r>
              <a:rPr lang="ru-RU" sz="5400" dirty="0"/>
              <a:t> </a:t>
            </a:r>
            <a:r>
              <a:rPr lang="ru-RU" sz="5400" dirty="0" err="1"/>
              <a:t>schwer</a:t>
            </a:r>
            <a:r>
              <a:rPr lang="ru-RU" sz="5400" dirty="0"/>
              <a:t>, </a:t>
            </a:r>
            <a:r>
              <a:rPr lang="ru-RU" sz="5400" dirty="0" err="1"/>
              <a:t>daraus</a:t>
            </a:r>
            <a:r>
              <a:rPr lang="ru-RU" sz="5400" dirty="0"/>
              <a:t> </a:t>
            </a:r>
            <a:r>
              <a:rPr lang="ru-RU" sz="5400" dirty="0" err="1"/>
              <a:t>einen</a:t>
            </a:r>
            <a:r>
              <a:rPr lang="ru-RU" sz="5400" dirty="0"/>
              <a:t> </a:t>
            </a:r>
            <a:r>
              <a:rPr lang="ru-RU" sz="5400" dirty="0" err="1"/>
              <a:t>begrifflich</a:t>
            </a:r>
            <a:r>
              <a:rPr lang="ru-RU" sz="5400" dirty="0"/>
              <a:t> </a:t>
            </a:r>
            <a:r>
              <a:rPr lang="ru-RU" sz="5400" dirty="0" err="1"/>
              <a:t>faßbaren</a:t>
            </a:r>
            <a:r>
              <a:rPr lang="ru-RU" sz="5400" dirty="0"/>
              <a:t> </a:t>
            </a:r>
            <a:r>
              <a:rPr lang="ru-RU" sz="5400" dirty="0" err="1"/>
              <a:t>Eindruck</a:t>
            </a:r>
            <a:r>
              <a:rPr lang="ru-RU" sz="5400" dirty="0"/>
              <a:t> </a:t>
            </a:r>
            <a:r>
              <a:rPr lang="ru-RU" sz="5400" dirty="0" err="1"/>
              <a:t>zu</a:t>
            </a:r>
            <a:r>
              <a:rPr lang="ru-RU" sz="5400" dirty="0"/>
              <a:t> </a:t>
            </a:r>
            <a:r>
              <a:rPr lang="ru-RU" sz="5400" dirty="0" err="1"/>
              <a:t>bekommen</a:t>
            </a:r>
            <a:r>
              <a:rPr lang="ru-RU" sz="5400" dirty="0"/>
              <a:t>. </a:t>
            </a:r>
            <a:r>
              <a:rPr lang="ru-RU" sz="5400" dirty="0" err="1"/>
              <a:t>So</a:t>
            </a:r>
            <a:r>
              <a:rPr lang="ru-RU" sz="5400" dirty="0"/>
              <a:t> </a:t>
            </a:r>
            <a:r>
              <a:rPr lang="ru-RU" sz="5400" dirty="0" err="1"/>
              <a:t>ist</a:t>
            </a:r>
            <a:r>
              <a:rPr lang="ru-RU" sz="5400" dirty="0"/>
              <a:t> </a:t>
            </a:r>
            <a:r>
              <a:rPr lang="ru-RU" sz="5400" dirty="0" err="1"/>
              <a:t>unsere</a:t>
            </a:r>
            <a:r>
              <a:rPr lang="ru-RU" sz="5400" dirty="0"/>
              <a:t> </a:t>
            </a:r>
            <a:r>
              <a:rPr lang="ru-RU" sz="5400" dirty="0" err="1"/>
              <a:t>Aufgabe</a:t>
            </a:r>
            <a:r>
              <a:rPr lang="ru-RU" sz="5400" dirty="0"/>
              <a:t>, </a:t>
            </a:r>
            <a:r>
              <a:rPr lang="ru-RU" sz="5400" dirty="0" err="1"/>
              <a:t>uns</a:t>
            </a:r>
            <a:r>
              <a:rPr lang="ru-RU" sz="5400" dirty="0"/>
              <a:t> </a:t>
            </a:r>
            <a:r>
              <a:rPr lang="ru-RU" sz="5400" dirty="0" err="1"/>
              <a:t>die</a:t>
            </a:r>
            <a:r>
              <a:rPr lang="ru-RU" sz="5400" dirty="0"/>
              <a:t> </a:t>
            </a:r>
            <a:r>
              <a:rPr lang="ru-RU" sz="5400" dirty="0" err="1"/>
              <a:t>Aussagen</a:t>
            </a:r>
            <a:r>
              <a:rPr lang="ru-RU" sz="5400" dirty="0"/>
              <a:t> </a:t>
            </a:r>
            <a:r>
              <a:rPr lang="ru-RU" sz="5400" dirty="0" err="1"/>
              <a:t>der</a:t>
            </a:r>
            <a:r>
              <a:rPr lang="ru-RU" sz="5400" dirty="0"/>
              <a:t> </a:t>
            </a:r>
            <a:r>
              <a:rPr lang="ru-RU" sz="5400" dirty="0" err="1"/>
              <a:t>führenden</a:t>
            </a:r>
            <a:r>
              <a:rPr lang="ru-RU" sz="5400" dirty="0"/>
              <a:t> </a:t>
            </a:r>
            <a:r>
              <a:rPr lang="ru-RU" sz="5400" dirty="0" err="1"/>
              <a:t>Autoritäten</a:t>
            </a:r>
            <a:r>
              <a:rPr lang="ru-RU" sz="5400" dirty="0"/>
              <a:t> </a:t>
            </a:r>
            <a:r>
              <a:rPr lang="ru-RU" sz="5400" dirty="0" err="1"/>
              <a:t>auf</a:t>
            </a:r>
            <a:r>
              <a:rPr lang="ru-RU" sz="5400" dirty="0"/>
              <a:t> </a:t>
            </a:r>
            <a:r>
              <a:rPr lang="ru-RU" sz="5400" dirty="0" err="1"/>
              <a:t>dem</a:t>
            </a:r>
            <a:r>
              <a:rPr lang="ru-RU" sz="5400" dirty="0"/>
              <a:t> </a:t>
            </a:r>
            <a:r>
              <a:rPr lang="ru-RU" sz="5400" dirty="0" err="1"/>
              <a:t>Gebiet</a:t>
            </a:r>
            <a:r>
              <a:rPr lang="ru-RU" sz="5400" dirty="0"/>
              <a:t> </a:t>
            </a:r>
            <a:r>
              <a:rPr lang="ru-RU" sz="5400" dirty="0" err="1"/>
              <a:t>der</a:t>
            </a:r>
            <a:r>
              <a:rPr lang="ru-RU" sz="5400" dirty="0"/>
              <a:t> </a:t>
            </a:r>
            <a:r>
              <a:rPr lang="ru-RU" sz="5400" dirty="0" err="1"/>
              <a:t>Märchenforschung</a:t>
            </a:r>
            <a:r>
              <a:rPr lang="ru-RU" sz="5400" dirty="0"/>
              <a:t> </a:t>
            </a:r>
            <a:r>
              <a:rPr lang="ru-RU" sz="5400" dirty="0" err="1"/>
              <a:t>als</a:t>
            </a:r>
            <a:r>
              <a:rPr lang="ru-RU" sz="5400" dirty="0"/>
              <a:t> </a:t>
            </a:r>
            <a:r>
              <a:rPr lang="ru-RU" sz="5400" dirty="0" err="1"/>
              <a:t>eine</a:t>
            </a:r>
            <a:r>
              <a:rPr lang="ru-RU" sz="5400" dirty="0"/>
              <a:t> </a:t>
            </a:r>
            <a:r>
              <a:rPr lang="ru-RU" sz="5400" dirty="0" err="1"/>
              <a:t>Summe</a:t>
            </a:r>
            <a:r>
              <a:rPr lang="ru-RU" sz="5400" dirty="0"/>
              <a:t> </a:t>
            </a:r>
            <a:r>
              <a:rPr lang="ru-RU" sz="5400" dirty="0" err="1"/>
              <a:t>von</a:t>
            </a:r>
            <a:r>
              <a:rPr lang="ru-RU" sz="5400" dirty="0"/>
              <a:t> </a:t>
            </a:r>
            <a:r>
              <a:rPr lang="ru-RU" sz="5400" dirty="0" err="1"/>
              <a:t>formalen</a:t>
            </a:r>
            <a:r>
              <a:rPr lang="ru-RU" sz="5400" dirty="0"/>
              <a:t> </a:t>
            </a:r>
            <a:r>
              <a:rPr lang="ru-RU" sz="5400" dirty="0" err="1"/>
              <a:t>und</a:t>
            </a:r>
            <a:r>
              <a:rPr lang="ru-RU" sz="5400" dirty="0"/>
              <a:t> </a:t>
            </a:r>
            <a:r>
              <a:rPr lang="ru-RU" sz="5400" dirty="0" err="1"/>
              <a:t>inhaltlichen</a:t>
            </a:r>
            <a:r>
              <a:rPr lang="ru-RU" sz="5400" dirty="0"/>
              <a:t> </a:t>
            </a:r>
            <a:r>
              <a:rPr lang="ru-RU" sz="5400" dirty="0" err="1"/>
              <a:t>Aspekten</a:t>
            </a:r>
            <a:r>
              <a:rPr lang="ru-RU" sz="5400" dirty="0"/>
              <a:t> </a:t>
            </a:r>
            <a:r>
              <a:rPr lang="ru-RU" sz="5400" dirty="0" err="1"/>
              <a:t>zu</a:t>
            </a:r>
            <a:r>
              <a:rPr lang="ru-RU" sz="5400" dirty="0"/>
              <a:t> </a:t>
            </a:r>
            <a:r>
              <a:rPr lang="ru-RU" sz="5400" dirty="0" err="1"/>
              <a:t>erarbeiten</a:t>
            </a:r>
            <a:r>
              <a:rPr lang="ru-RU" sz="5400" dirty="0"/>
              <a:t>. </a:t>
            </a:r>
            <a:r>
              <a:rPr lang="ru-RU" sz="5400" dirty="0" err="1"/>
              <a:t>Wenn</a:t>
            </a:r>
            <a:r>
              <a:rPr lang="ru-RU" sz="5400" dirty="0"/>
              <a:t> </a:t>
            </a:r>
            <a:r>
              <a:rPr lang="ru-RU" sz="5400" dirty="0" err="1"/>
              <a:t>wir</a:t>
            </a:r>
            <a:r>
              <a:rPr lang="ru-RU" sz="5400" dirty="0"/>
              <a:t> </a:t>
            </a:r>
            <a:r>
              <a:rPr lang="ru-RU" sz="5400" dirty="0" err="1"/>
              <a:t>uns</a:t>
            </a:r>
            <a:r>
              <a:rPr lang="ru-RU" sz="5400" dirty="0"/>
              <a:t> </a:t>
            </a:r>
            <a:r>
              <a:rPr lang="ru-RU" sz="5400" dirty="0" err="1"/>
              <a:t>auf</a:t>
            </a:r>
            <a:r>
              <a:rPr lang="ru-RU" sz="5400" dirty="0"/>
              <a:t> </a:t>
            </a:r>
            <a:r>
              <a:rPr lang="ru-RU" sz="5400" dirty="0" err="1"/>
              <a:t>diese</a:t>
            </a:r>
            <a:r>
              <a:rPr lang="ru-RU" sz="5400" dirty="0"/>
              <a:t> </a:t>
            </a:r>
            <a:r>
              <a:rPr lang="ru-RU" sz="5400" dirty="0" err="1"/>
              <a:t>Weise</a:t>
            </a:r>
            <a:r>
              <a:rPr lang="ru-RU" sz="5400" dirty="0"/>
              <a:t> </a:t>
            </a:r>
            <a:r>
              <a:rPr lang="ru-RU" sz="5400" dirty="0" err="1"/>
              <a:t>einen</a:t>
            </a:r>
            <a:r>
              <a:rPr lang="ru-RU" sz="5400" dirty="0"/>
              <a:t> </a:t>
            </a:r>
            <a:r>
              <a:rPr lang="ru-RU" sz="5400" dirty="0" err="1"/>
              <a:t>Überblick</a:t>
            </a:r>
            <a:r>
              <a:rPr lang="ru-RU" sz="5400" dirty="0"/>
              <a:t> </a:t>
            </a:r>
            <a:r>
              <a:rPr lang="ru-RU" sz="5400" dirty="0" err="1"/>
              <a:t>verschafft</a:t>
            </a:r>
            <a:r>
              <a:rPr lang="ru-RU" sz="5400" dirty="0"/>
              <a:t> </a:t>
            </a:r>
            <a:r>
              <a:rPr lang="ru-RU" sz="5400" dirty="0" err="1"/>
              <a:t>haben</a:t>
            </a:r>
            <a:r>
              <a:rPr lang="ru-RU" sz="5400" dirty="0"/>
              <a:t>, </a:t>
            </a:r>
            <a:r>
              <a:rPr lang="ru-RU" sz="5400" dirty="0" err="1"/>
              <a:t>wird</a:t>
            </a:r>
            <a:r>
              <a:rPr lang="ru-RU" sz="5400" dirty="0"/>
              <a:t> </a:t>
            </a:r>
            <a:r>
              <a:rPr lang="ru-RU" sz="5400" dirty="0" err="1"/>
              <a:t>es</a:t>
            </a:r>
            <a:r>
              <a:rPr lang="ru-RU" sz="5400" dirty="0"/>
              <a:t> </a:t>
            </a:r>
            <a:r>
              <a:rPr lang="ru-RU" sz="5400" dirty="0" err="1"/>
              <a:t>möglich</a:t>
            </a:r>
            <a:r>
              <a:rPr lang="ru-RU" sz="5400" dirty="0"/>
              <a:t>, </a:t>
            </a:r>
            <a:r>
              <a:rPr lang="ru-RU" sz="5400" dirty="0" err="1"/>
              <a:t>den</a:t>
            </a:r>
            <a:r>
              <a:rPr lang="ru-RU" sz="5400" dirty="0"/>
              <a:t> </a:t>
            </a:r>
            <a:r>
              <a:rPr lang="ru-RU" sz="5400" dirty="0" err="1"/>
              <a:t>Stoff</a:t>
            </a:r>
            <a:r>
              <a:rPr lang="ru-RU" sz="5400" dirty="0"/>
              <a:t> </a:t>
            </a:r>
            <a:r>
              <a:rPr lang="ru-RU" sz="5400" dirty="0" err="1"/>
              <a:t>einzugrenzen</a:t>
            </a:r>
            <a:r>
              <a:rPr lang="ru-RU" sz="5400" dirty="0"/>
              <a:t> </a:t>
            </a:r>
            <a:r>
              <a:rPr lang="ru-RU" sz="5400" dirty="0" err="1"/>
              <a:t>und</a:t>
            </a:r>
            <a:r>
              <a:rPr lang="ru-RU" sz="5400" dirty="0"/>
              <a:t> </a:t>
            </a:r>
            <a:r>
              <a:rPr lang="ru-RU" sz="5400" dirty="0" err="1"/>
              <a:t>ein</a:t>
            </a:r>
            <a:r>
              <a:rPr lang="ru-RU" sz="5400" dirty="0"/>
              <a:t> </a:t>
            </a:r>
            <a:r>
              <a:rPr lang="ru-RU" sz="5400" dirty="0" err="1"/>
              <a:t>einheitliches</a:t>
            </a:r>
            <a:r>
              <a:rPr lang="ru-RU" sz="5400" dirty="0"/>
              <a:t> </a:t>
            </a:r>
            <a:r>
              <a:rPr lang="ru-RU" sz="5400" dirty="0" err="1"/>
              <a:t>Bild</a:t>
            </a:r>
            <a:r>
              <a:rPr lang="ru-RU" sz="5400" dirty="0"/>
              <a:t> </a:t>
            </a:r>
            <a:r>
              <a:rPr lang="ru-RU" sz="5400" dirty="0" err="1"/>
              <a:t>zu</a:t>
            </a:r>
            <a:r>
              <a:rPr lang="ru-RU" sz="5400" dirty="0"/>
              <a:t> </a:t>
            </a:r>
            <a:r>
              <a:rPr lang="ru-RU" sz="5400" dirty="0" err="1"/>
              <a:t>gewinnen</a:t>
            </a:r>
            <a:r>
              <a:rPr lang="ru-RU" sz="5400" dirty="0"/>
              <a:t>. </a:t>
            </a:r>
          </a:p>
          <a:p>
            <a:pPr marL="0" indent="0" algn="ctr">
              <a:buNone/>
            </a:pPr>
            <a:endParaRPr lang="de-AT" sz="5400" b="1" dirty="0"/>
          </a:p>
        </p:txBody>
      </p:sp>
      <p:sp>
        <p:nvSpPr>
          <p:cNvPr id="6" name="Объект 1"/>
          <p:cNvSpPr>
            <a:spLocks noGrp="1"/>
          </p:cNvSpPr>
          <p:nvPr>
            <p:ph sz="half" idx="1"/>
          </p:nvPr>
        </p:nvSpPr>
        <p:spPr>
          <a:xfrm>
            <a:off x="936812" y="3712695"/>
            <a:ext cx="10401886" cy="4738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4006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4681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AT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Merkmale der literarischen Genres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1"/>
          <p:cNvSpPr>
            <a:spLocks noGrp="1"/>
          </p:cNvSpPr>
          <p:nvPr>
            <p:ph sz="half" idx="1"/>
          </p:nvPr>
        </p:nvSpPr>
        <p:spPr>
          <a:xfrm>
            <a:off x="0" y="1083651"/>
            <a:ext cx="12192000" cy="577434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5400" b="1" dirty="0" err="1"/>
              <a:t>Märchen</a:t>
            </a:r>
            <a:endParaRPr lang="ru-RU" sz="5400" dirty="0"/>
          </a:p>
          <a:p>
            <a:pPr marL="0" indent="0">
              <a:buNone/>
            </a:pPr>
            <a:r>
              <a:rPr lang="ru-RU" sz="5400" dirty="0"/>
              <a:t> </a:t>
            </a:r>
          </a:p>
          <a:p>
            <a:pPr marL="0" indent="0">
              <a:buNone/>
            </a:pPr>
            <a:r>
              <a:rPr lang="ru-RU" sz="5400" dirty="0" err="1"/>
              <a:t>Das</a:t>
            </a:r>
            <a:r>
              <a:rPr lang="ru-RU" sz="5400" dirty="0"/>
              <a:t> </a:t>
            </a:r>
            <a:r>
              <a:rPr lang="ru-RU" sz="5400" dirty="0" err="1"/>
              <a:t>Wort</a:t>
            </a:r>
            <a:r>
              <a:rPr lang="ru-RU" sz="5400" dirty="0"/>
              <a:t> ,,</a:t>
            </a:r>
            <a:r>
              <a:rPr lang="ru-RU" sz="5400" dirty="0" err="1"/>
              <a:t>Märchen</a:t>
            </a:r>
            <a:r>
              <a:rPr lang="ru-RU" sz="5400" dirty="0"/>
              <a:t>“ </a:t>
            </a:r>
            <a:r>
              <a:rPr lang="ru-RU" sz="5400" dirty="0" err="1"/>
              <a:t>ist</a:t>
            </a:r>
            <a:r>
              <a:rPr lang="ru-RU" sz="5400" dirty="0"/>
              <a:t> </a:t>
            </a:r>
            <a:r>
              <a:rPr lang="ru-RU" sz="5400" dirty="0" err="1"/>
              <a:t>Verkleinerungsform</a:t>
            </a:r>
            <a:r>
              <a:rPr lang="ru-RU" sz="5400" dirty="0"/>
              <a:t> </a:t>
            </a:r>
            <a:r>
              <a:rPr lang="ru-RU" sz="5400" dirty="0" err="1"/>
              <a:t>von</a:t>
            </a:r>
            <a:r>
              <a:rPr lang="ru-RU" sz="5400" dirty="0"/>
              <a:t> </a:t>
            </a:r>
            <a:r>
              <a:rPr lang="ru-RU" sz="5400" dirty="0" err="1"/>
              <a:t>Mär</a:t>
            </a:r>
            <a:r>
              <a:rPr lang="ru-RU" sz="5400" dirty="0"/>
              <a:t>, </a:t>
            </a:r>
            <a:r>
              <a:rPr lang="ru-RU" sz="5400" dirty="0" err="1"/>
              <a:t>ebenso</a:t>
            </a:r>
            <a:r>
              <a:rPr lang="ru-RU" sz="5400" dirty="0"/>
              <a:t> </a:t>
            </a:r>
            <a:r>
              <a:rPr lang="ru-RU" sz="5400" dirty="0" err="1"/>
              <a:t>wie</a:t>
            </a:r>
            <a:r>
              <a:rPr lang="ru-RU" sz="5400" dirty="0"/>
              <a:t> </a:t>
            </a:r>
            <a:r>
              <a:rPr lang="ru-RU" sz="5400" dirty="0" err="1"/>
              <a:t>das</a:t>
            </a:r>
            <a:r>
              <a:rPr lang="ru-RU" sz="5400" dirty="0"/>
              <a:t> </a:t>
            </a:r>
            <a:r>
              <a:rPr lang="ru-RU" sz="5400" dirty="0" err="1"/>
              <a:t>Wort</a:t>
            </a:r>
            <a:r>
              <a:rPr lang="ru-RU" sz="5400" dirty="0"/>
              <a:t> </a:t>
            </a:r>
            <a:r>
              <a:rPr lang="ru-RU" sz="5400" dirty="0" err="1"/>
              <a:t>Märlein</a:t>
            </a:r>
            <a:r>
              <a:rPr lang="ru-RU" sz="5400" dirty="0"/>
              <a:t>, </a:t>
            </a:r>
            <a:r>
              <a:rPr lang="ru-RU" sz="5400" dirty="0" err="1"/>
              <a:t>das</a:t>
            </a:r>
            <a:r>
              <a:rPr lang="ru-RU" sz="5400" dirty="0"/>
              <a:t> </a:t>
            </a:r>
            <a:r>
              <a:rPr lang="ru-RU" sz="5400" dirty="0" err="1"/>
              <a:t>ursprünglich</a:t>
            </a:r>
            <a:r>
              <a:rPr lang="ru-RU" sz="5400" dirty="0"/>
              <a:t> </a:t>
            </a:r>
            <a:r>
              <a:rPr lang="ru-RU" sz="5400" dirty="0" err="1"/>
              <a:t>im</a:t>
            </a:r>
            <a:r>
              <a:rPr lang="ru-RU" sz="5400" dirty="0"/>
              <a:t> </a:t>
            </a:r>
            <a:r>
              <a:rPr lang="ru-RU" sz="5400" dirty="0" err="1"/>
              <a:t>deutschen</a:t>
            </a:r>
            <a:r>
              <a:rPr lang="ru-RU" sz="5400" dirty="0"/>
              <a:t> </a:t>
            </a:r>
            <a:r>
              <a:rPr lang="ru-RU" sz="5400" dirty="0" err="1"/>
              <a:t>Sprachraum</a:t>
            </a:r>
            <a:r>
              <a:rPr lang="ru-RU" sz="5400" dirty="0"/>
              <a:t> </a:t>
            </a:r>
            <a:r>
              <a:rPr lang="ru-RU" sz="5400" dirty="0" err="1"/>
              <a:t>weitaus</a:t>
            </a:r>
            <a:r>
              <a:rPr lang="ru-RU" sz="5400" dirty="0"/>
              <a:t> </a:t>
            </a:r>
            <a:r>
              <a:rPr lang="ru-RU" sz="5400" dirty="0" err="1"/>
              <a:t>gebräuchlicher</a:t>
            </a:r>
            <a:r>
              <a:rPr lang="ru-RU" sz="5400" dirty="0"/>
              <a:t> </a:t>
            </a:r>
            <a:r>
              <a:rPr lang="ru-RU" sz="5400" dirty="0" err="1"/>
              <a:t>war</a:t>
            </a:r>
            <a:r>
              <a:rPr lang="ru-RU" sz="5400" dirty="0"/>
              <a:t>.</a:t>
            </a:r>
            <a:r>
              <a:rPr lang="de-AT" sz="5400" dirty="0"/>
              <a:t> </a:t>
            </a:r>
            <a:r>
              <a:rPr lang="ru-RU" sz="5400" dirty="0" err="1"/>
              <a:t>Etymologie</a:t>
            </a:r>
            <a:r>
              <a:rPr lang="ru-RU" sz="5400" dirty="0"/>
              <a:t>: </a:t>
            </a:r>
            <a:r>
              <a:rPr lang="ru-RU" sz="5400" dirty="0" err="1"/>
              <a:t>Das</a:t>
            </a:r>
            <a:r>
              <a:rPr lang="ru-RU" sz="5400" dirty="0"/>
              <a:t> </a:t>
            </a:r>
            <a:r>
              <a:rPr lang="ru-RU" sz="5400" dirty="0" err="1"/>
              <a:t>deutsche</a:t>
            </a:r>
            <a:r>
              <a:rPr lang="ru-RU" sz="5400" dirty="0"/>
              <a:t> </a:t>
            </a:r>
            <a:r>
              <a:rPr lang="ru-RU" sz="5400" dirty="0" err="1"/>
              <a:t>Wort</a:t>
            </a:r>
            <a:r>
              <a:rPr lang="ru-RU" sz="5400" dirty="0"/>
              <a:t> ,,</a:t>
            </a:r>
            <a:r>
              <a:rPr lang="ru-RU" sz="5400" dirty="0" err="1"/>
              <a:t>Mär</a:t>
            </a:r>
            <a:r>
              <a:rPr lang="ru-RU" sz="5400" dirty="0"/>
              <a:t>’’ </a:t>
            </a:r>
            <a:r>
              <a:rPr lang="ru-RU" sz="5400" dirty="0" err="1"/>
              <a:t>leitet</a:t>
            </a:r>
            <a:r>
              <a:rPr lang="ru-RU" sz="5400" dirty="0"/>
              <a:t> </a:t>
            </a:r>
            <a:r>
              <a:rPr lang="ru-RU" sz="5400" dirty="0" err="1"/>
              <a:t>sich</a:t>
            </a:r>
            <a:r>
              <a:rPr lang="ru-RU" sz="5400" dirty="0"/>
              <a:t> </a:t>
            </a:r>
            <a:r>
              <a:rPr lang="ru-RU" sz="5400" dirty="0" err="1"/>
              <a:t>ab</a:t>
            </a:r>
            <a:r>
              <a:rPr lang="ru-RU" sz="5400" dirty="0"/>
              <a:t> </a:t>
            </a:r>
            <a:r>
              <a:rPr lang="ru-RU" sz="5400" dirty="0" err="1"/>
              <a:t>vom</a:t>
            </a:r>
            <a:r>
              <a:rPr lang="ru-RU" sz="5400" dirty="0"/>
              <a:t> </a:t>
            </a:r>
            <a:r>
              <a:rPr lang="ru-RU" sz="5400" dirty="0" err="1"/>
              <a:t>althochdeutschen</a:t>
            </a:r>
            <a:r>
              <a:rPr lang="ru-RU" sz="5400" dirty="0"/>
              <a:t> </a:t>
            </a:r>
            <a:r>
              <a:rPr lang="ru-RU" sz="5400" dirty="0" err="1"/>
              <a:t>mari</a:t>
            </a:r>
            <a:r>
              <a:rPr lang="ru-RU" sz="5400" dirty="0"/>
              <a:t>- </a:t>
            </a:r>
            <a:r>
              <a:rPr lang="ru-RU" sz="5400" dirty="0" err="1"/>
              <a:t>berühmt</a:t>
            </a:r>
            <a:r>
              <a:rPr lang="ru-RU" sz="5400" dirty="0"/>
              <a:t>. </a:t>
            </a:r>
            <a:r>
              <a:rPr lang="ru-RU" sz="5400" dirty="0" err="1"/>
              <a:t>Im</a:t>
            </a:r>
            <a:r>
              <a:rPr lang="de-AT" sz="5400" dirty="0"/>
              <a:t> </a:t>
            </a:r>
            <a:r>
              <a:rPr lang="ru-RU" sz="5400" dirty="0" err="1"/>
              <a:t>Mittelhochdeutschen</a:t>
            </a:r>
            <a:r>
              <a:rPr lang="ru-RU" sz="5400" dirty="0"/>
              <a:t> </a:t>
            </a:r>
            <a:r>
              <a:rPr lang="ru-RU" sz="5400" dirty="0" err="1"/>
              <a:t>findet</a:t>
            </a:r>
            <a:r>
              <a:rPr lang="ru-RU" sz="5400" dirty="0"/>
              <a:t> </a:t>
            </a:r>
            <a:r>
              <a:rPr lang="ru-RU" sz="5400" dirty="0" err="1"/>
              <a:t>sich</a:t>
            </a:r>
            <a:r>
              <a:rPr lang="ru-RU" sz="5400" dirty="0"/>
              <a:t> </a:t>
            </a:r>
            <a:r>
              <a:rPr lang="ru-RU" sz="5400" dirty="0" err="1"/>
              <a:t>das</a:t>
            </a:r>
            <a:r>
              <a:rPr lang="ru-RU" sz="5400" dirty="0"/>
              <a:t> </a:t>
            </a:r>
            <a:r>
              <a:rPr lang="ru-RU" sz="5400" dirty="0" err="1"/>
              <a:t>Wort</a:t>
            </a:r>
            <a:r>
              <a:rPr lang="ru-RU" sz="5400" dirty="0"/>
              <a:t> ,,</a:t>
            </a:r>
            <a:r>
              <a:rPr lang="ru-RU" sz="5400" dirty="0" err="1"/>
              <a:t>Mär</a:t>
            </a:r>
            <a:r>
              <a:rPr lang="ru-RU" sz="5400" dirty="0"/>
              <a:t>’’ </a:t>
            </a:r>
            <a:r>
              <a:rPr lang="ru-RU" sz="5400" dirty="0" err="1"/>
              <a:t>als</a:t>
            </a:r>
            <a:r>
              <a:rPr lang="ru-RU" sz="5400" dirty="0"/>
              <a:t> </a:t>
            </a:r>
            <a:r>
              <a:rPr lang="ru-RU" sz="5400" dirty="0" err="1"/>
              <a:t>Kunde</a:t>
            </a:r>
            <a:r>
              <a:rPr lang="ru-RU" sz="5400" dirty="0"/>
              <a:t> </a:t>
            </a:r>
            <a:r>
              <a:rPr lang="ru-RU" sz="5400" dirty="0" err="1"/>
              <a:t>oder</a:t>
            </a:r>
            <a:r>
              <a:rPr lang="ru-RU" sz="5400" dirty="0"/>
              <a:t> </a:t>
            </a:r>
            <a:r>
              <a:rPr lang="ru-RU" sz="5400" dirty="0" err="1"/>
              <a:t>Nachricht</a:t>
            </a:r>
            <a:r>
              <a:rPr lang="ru-RU" sz="5400" dirty="0"/>
              <a:t>. </a:t>
            </a:r>
            <a:r>
              <a:rPr lang="ru-RU" sz="5400" dirty="0" err="1"/>
              <a:t>Wenn</a:t>
            </a:r>
            <a:r>
              <a:rPr lang="ru-RU" sz="5400" dirty="0"/>
              <a:t> </a:t>
            </a:r>
            <a:r>
              <a:rPr lang="ru-RU" sz="5400" dirty="0" err="1"/>
              <a:t>wir</a:t>
            </a:r>
            <a:r>
              <a:rPr lang="ru-RU" sz="5400" dirty="0"/>
              <a:t> </a:t>
            </a:r>
            <a:r>
              <a:rPr lang="ru-RU" sz="5400" dirty="0" err="1"/>
              <a:t>die</a:t>
            </a:r>
            <a:r>
              <a:rPr lang="ru-RU" sz="5400" dirty="0"/>
              <a:t> </a:t>
            </a:r>
            <a:r>
              <a:rPr lang="ru-RU" sz="5400" dirty="0" err="1"/>
              <a:t>Wurzel</a:t>
            </a:r>
            <a:r>
              <a:rPr lang="ru-RU" sz="5400" dirty="0"/>
              <a:t> </a:t>
            </a:r>
            <a:r>
              <a:rPr lang="ru-RU" sz="5400" dirty="0" err="1"/>
              <a:t>mariberühmt</a:t>
            </a:r>
            <a:r>
              <a:rPr lang="ru-RU" sz="5400" dirty="0"/>
              <a:t> </a:t>
            </a:r>
            <a:r>
              <a:rPr lang="ru-RU" sz="5400" dirty="0" err="1"/>
              <a:t>bedenken</a:t>
            </a:r>
            <a:r>
              <a:rPr lang="ru-RU" sz="5400" dirty="0"/>
              <a:t>, </a:t>
            </a:r>
            <a:r>
              <a:rPr lang="ru-RU" sz="5400" dirty="0" err="1"/>
              <a:t>dann</a:t>
            </a:r>
            <a:r>
              <a:rPr lang="ru-RU" sz="5400" dirty="0"/>
              <a:t> </a:t>
            </a:r>
            <a:r>
              <a:rPr lang="ru-RU" sz="5400" dirty="0" err="1"/>
              <a:t>steckt</a:t>
            </a:r>
            <a:r>
              <a:rPr lang="ru-RU" sz="5400" dirty="0"/>
              <a:t> </a:t>
            </a:r>
            <a:r>
              <a:rPr lang="ru-RU" sz="5400" dirty="0" err="1"/>
              <a:t>in</a:t>
            </a:r>
            <a:r>
              <a:rPr lang="ru-RU" sz="5400" dirty="0"/>
              <a:t> </a:t>
            </a:r>
            <a:r>
              <a:rPr lang="ru-RU" sz="5400" dirty="0" err="1"/>
              <a:t>dem</a:t>
            </a:r>
            <a:r>
              <a:rPr lang="ru-RU" sz="5400" dirty="0"/>
              <a:t> </a:t>
            </a:r>
            <a:r>
              <a:rPr lang="ru-RU" sz="5400" dirty="0" err="1"/>
              <a:t>Wort</a:t>
            </a:r>
            <a:r>
              <a:rPr lang="ru-RU" sz="5400" dirty="0"/>
              <a:t> ,,</a:t>
            </a:r>
            <a:r>
              <a:rPr lang="ru-RU" sz="5400" dirty="0" err="1"/>
              <a:t>Mär</a:t>
            </a:r>
            <a:r>
              <a:rPr lang="ru-RU" sz="5400" dirty="0"/>
              <a:t>‘‘ </a:t>
            </a:r>
            <a:r>
              <a:rPr lang="ru-RU" sz="5400" dirty="0" err="1"/>
              <a:t>die</a:t>
            </a:r>
            <a:r>
              <a:rPr lang="ru-RU" sz="5400" dirty="0"/>
              <a:t> </a:t>
            </a:r>
            <a:r>
              <a:rPr lang="ru-RU" sz="5400" dirty="0" err="1"/>
              <a:t>Bedeutung</a:t>
            </a:r>
            <a:r>
              <a:rPr lang="ru-RU" sz="5400" dirty="0"/>
              <a:t>: </a:t>
            </a:r>
            <a:r>
              <a:rPr lang="ru-RU" sz="5400" dirty="0" err="1"/>
              <a:t>berühmte</a:t>
            </a:r>
            <a:r>
              <a:rPr lang="ru-RU" sz="5400" dirty="0"/>
              <a:t> </a:t>
            </a:r>
            <a:r>
              <a:rPr lang="ru-RU" sz="5400" dirty="0" err="1"/>
              <a:t>Kunde</a:t>
            </a:r>
            <a:r>
              <a:rPr lang="ru-RU" sz="5400" dirty="0"/>
              <a:t>, </a:t>
            </a:r>
            <a:r>
              <a:rPr lang="ru-RU" sz="5400" dirty="0" err="1"/>
              <a:t>berühmte</a:t>
            </a:r>
            <a:r>
              <a:rPr lang="ru-RU" sz="5400" dirty="0"/>
              <a:t> </a:t>
            </a:r>
            <a:r>
              <a:rPr lang="ru-RU" sz="5400" dirty="0" err="1"/>
              <a:t>Nachricht</a:t>
            </a:r>
            <a:r>
              <a:rPr lang="ru-RU" sz="5400" dirty="0"/>
              <a:t>. </a:t>
            </a:r>
            <a:r>
              <a:rPr lang="ru-RU" sz="5400" dirty="0" err="1"/>
              <a:t>Doch</a:t>
            </a:r>
            <a:r>
              <a:rPr lang="ru-RU" sz="5400" dirty="0"/>
              <a:t> </a:t>
            </a:r>
            <a:r>
              <a:rPr lang="ru-RU" sz="5400" dirty="0" err="1"/>
              <a:t>ist</a:t>
            </a:r>
            <a:r>
              <a:rPr lang="ru-RU" sz="5400" dirty="0"/>
              <a:t> </a:t>
            </a:r>
            <a:r>
              <a:rPr lang="ru-RU" sz="5400" dirty="0" err="1"/>
              <a:t>damit</a:t>
            </a:r>
            <a:r>
              <a:rPr lang="ru-RU" sz="5400" dirty="0"/>
              <a:t> </a:t>
            </a:r>
            <a:r>
              <a:rPr lang="ru-RU" sz="5400" dirty="0" err="1"/>
              <a:t>über</a:t>
            </a:r>
            <a:r>
              <a:rPr lang="ru-RU" sz="5400" dirty="0"/>
              <a:t> </a:t>
            </a:r>
            <a:r>
              <a:rPr lang="ru-RU" sz="5400" dirty="0" err="1"/>
              <a:t>den</a:t>
            </a:r>
            <a:r>
              <a:rPr lang="ru-RU" sz="5400" dirty="0"/>
              <a:t> </a:t>
            </a:r>
            <a:r>
              <a:rPr lang="ru-RU" sz="5400" dirty="0" err="1"/>
              <a:t>Wert</a:t>
            </a:r>
            <a:r>
              <a:rPr lang="ru-RU" sz="5400" dirty="0"/>
              <a:t> </a:t>
            </a:r>
            <a:r>
              <a:rPr lang="ru-RU" sz="5400" dirty="0" err="1"/>
              <a:t>und</a:t>
            </a:r>
            <a:r>
              <a:rPr lang="ru-RU" sz="5400" dirty="0"/>
              <a:t> </a:t>
            </a:r>
            <a:r>
              <a:rPr lang="ru-RU" sz="5400" dirty="0" err="1"/>
              <a:t>den</a:t>
            </a:r>
            <a:r>
              <a:rPr lang="ru-RU" sz="5400" dirty="0"/>
              <a:t> </a:t>
            </a:r>
            <a:r>
              <a:rPr lang="ru-RU" sz="5400" dirty="0" err="1"/>
              <a:t>Inhalt</a:t>
            </a:r>
            <a:r>
              <a:rPr lang="ru-RU" sz="5400" dirty="0"/>
              <a:t> </a:t>
            </a:r>
            <a:r>
              <a:rPr lang="ru-RU" sz="5400" dirty="0" err="1"/>
              <a:t>der</a:t>
            </a:r>
            <a:r>
              <a:rPr lang="ru-RU" sz="5400" dirty="0"/>
              <a:t> </a:t>
            </a:r>
            <a:r>
              <a:rPr lang="ru-RU" sz="5400" dirty="0" err="1"/>
              <a:t>Mär</a:t>
            </a:r>
            <a:r>
              <a:rPr lang="ru-RU" sz="5400" dirty="0"/>
              <a:t> </a:t>
            </a:r>
            <a:r>
              <a:rPr lang="ru-RU" sz="5400" dirty="0" err="1"/>
              <a:t>noch</a:t>
            </a:r>
            <a:r>
              <a:rPr lang="ru-RU" sz="5400" dirty="0"/>
              <a:t> </a:t>
            </a:r>
            <a:r>
              <a:rPr lang="ru-RU" sz="5400" dirty="0" err="1"/>
              <a:t>nichts</a:t>
            </a:r>
            <a:r>
              <a:rPr lang="ru-RU" sz="5400" dirty="0"/>
              <a:t> </a:t>
            </a:r>
            <a:r>
              <a:rPr lang="ru-RU" sz="5400" dirty="0" err="1"/>
              <a:t>gesagt</a:t>
            </a:r>
            <a:r>
              <a:rPr lang="ru-RU" sz="5400" dirty="0"/>
              <a:t>. </a:t>
            </a:r>
            <a:r>
              <a:rPr lang="ru-RU" sz="5400" dirty="0" err="1"/>
              <a:t>Aus</a:t>
            </a:r>
            <a:r>
              <a:rPr lang="ru-RU" sz="5400" dirty="0"/>
              <a:t> </a:t>
            </a:r>
            <a:r>
              <a:rPr lang="ru-RU" sz="5400" dirty="0" err="1"/>
              <a:t>dem</a:t>
            </a:r>
            <a:r>
              <a:rPr lang="ru-RU" sz="5400" dirty="0"/>
              <a:t> </a:t>
            </a:r>
            <a:r>
              <a:rPr lang="ru-RU" sz="5400" dirty="0" err="1"/>
              <a:t>Mittelalter</a:t>
            </a:r>
            <a:r>
              <a:rPr lang="ru-RU" sz="5400" dirty="0"/>
              <a:t> </a:t>
            </a:r>
            <a:r>
              <a:rPr lang="ru-RU" sz="5400" dirty="0" err="1"/>
              <a:t>stammen</a:t>
            </a:r>
            <a:r>
              <a:rPr lang="ru-RU" sz="5400" dirty="0"/>
              <a:t> </a:t>
            </a:r>
            <a:r>
              <a:rPr lang="ru-RU" sz="5400" dirty="0" err="1"/>
              <a:t>auch</a:t>
            </a:r>
            <a:r>
              <a:rPr lang="ru-RU" sz="5400" dirty="0"/>
              <a:t> </a:t>
            </a:r>
            <a:r>
              <a:rPr lang="ru-RU" sz="5400" dirty="0" err="1"/>
              <a:t>negative</a:t>
            </a:r>
            <a:r>
              <a:rPr lang="ru-RU" sz="5400" dirty="0"/>
              <a:t> </a:t>
            </a:r>
            <a:r>
              <a:rPr lang="ru-RU" sz="5400" dirty="0" err="1"/>
              <a:t>Begriffe</a:t>
            </a:r>
            <a:r>
              <a:rPr lang="ru-RU" sz="5400" dirty="0"/>
              <a:t> </a:t>
            </a:r>
            <a:r>
              <a:rPr lang="ru-RU" sz="5400" dirty="0" err="1"/>
              <a:t>wie</a:t>
            </a:r>
            <a:r>
              <a:rPr lang="ru-RU" sz="5400" dirty="0"/>
              <a:t> </a:t>
            </a:r>
            <a:r>
              <a:rPr lang="ru-RU" sz="5400" dirty="0" err="1"/>
              <a:t>Lügenmär</a:t>
            </a:r>
            <a:r>
              <a:rPr lang="ru-RU" sz="5400" dirty="0"/>
              <a:t>, </a:t>
            </a:r>
            <a:r>
              <a:rPr lang="ru-RU" sz="5400" dirty="0" err="1"/>
              <a:t>Hexenmär</a:t>
            </a:r>
            <a:r>
              <a:rPr lang="ru-RU" sz="5400" dirty="0"/>
              <a:t>, </a:t>
            </a:r>
            <a:r>
              <a:rPr lang="ru-RU" sz="5400" dirty="0" err="1"/>
              <a:t>die</a:t>
            </a:r>
            <a:r>
              <a:rPr lang="ru-RU" sz="5400" dirty="0"/>
              <a:t> </a:t>
            </a:r>
            <a:r>
              <a:rPr lang="ru-RU" sz="5400" dirty="0" err="1"/>
              <a:t>nichts</a:t>
            </a:r>
            <a:r>
              <a:rPr lang="ru-RU" sz="5400" dirty="0"/>
              <a:t> </a:t>
            </a:r>
            <a:r>
              <a:rPr lang="ru-RU" sz="5400" dirty="0" err="1"/>
              <a:t>Gutes</a:t>
            </a:r>
            <a:r>
              <a:rPr lang="ru-RU" sz="5400" dirty="0"/>
              <a:t> </a:t>
            </a:r>
            <a:r>
              <a:rPr lang="ru-RU" sz="5400" dirty="0" err="1"/>
              <a:t>bezeichnen</a:t>
            </a:r>
            <a:r>
              <a:rPr lang="ru-RU" sz="5400" dirty="0"/>
              <a:t> (</a:t>
            </a:r>
            <a:r>
              <a:rPr lang="ru-RU" sz="5400" dirty="0" err="1"/>
              <a:t>Gabriele</a:t>
            </a:r>
            <a:r>
              <a:rPr lang="ru-RU" sz="5400" dirty="0"/>
              <a:t> </a:t>
            </a:r>
            <a:r>
              <a:rPr lang="ru-RU" sz="5400" dirty="0" err="1"/>
              <a:t>Keller</a:t>
            </a:r>
            <a:r>
              <a:rPr lang="ru-RU" sz="5400" dirty="0"/>
              <a:t>, </a:t>
            </a:r>
            <a:r>
              <a:rPr lang="ru-RU" sz="5400" dirty="0" err="1"/>
              <a:t>Churram</a:t>
            </a:r>
            <a:r>
              <a:rPr lang="ru-RU" sz="5400" dirty="0"/>
              <a:t> </a:t>
            </a:r>
            <a:r>
              <a:rPr lang="ru-RU" sz="5400" dirty="0" err="1"/>
              <a:t>Rachimov</a:t>
            </a:r>
            <a:r>
              <a:rPr lang="ru-RU" sz="5400" dirty="0"/>
              <a:t>. </a:t>
            </a:r>
            <a:r>
              <a:rPr lang="ru-RU" sz="5400" dirty="0" err="1"/>
              <a:t>Einführung</a:t>
            </a:r>
            <a:r>
              <a:rPr lang="ru-RU" sz="5400" dirty="0"/>
              <a:t> </a:t>
            </a:r>
            <a:r>
              <a:rPr lang="ru-RU" sz="5400" dirty="0" err="1"/>
              <a:t>in</a:t>
            </a:r>
            <a:r>
              <a:rPr lang="ru-RU" sz="5400" dirty="0"/>
              <a:t> </a:t>
            </a:r>
            <a:r>
              <a:rPr lang="ru-RU" sz="5400" dirty="0" err="1"/>
              <a:t>die</a:t>
            </a:r>
            <a:r>
              <a:rPr lang="ru-RU" sz="5400" dirty="0"/>
              <a:t> </a:t>
            </a:r>
            <a:r>
              <a:rPr lang="ru-RU" sz="5400" dirty="0" err="1"/>
              <a:t>Märchenforschung</a:t>
            </a:r>
            <a:r>
              <a:rPr lang="ru-RU" sz="5400" dirty="0"/>
              <a:t>, </a:t>
            </a:r>
            <a:r>
              <a:rPr lang="ru-RU" sz="5400" dirty="0" err="1"/>
              <a:t>Toschkent</a:t>
            </a:r>
            <a:r>
              <a:rPr lang="ru-RU" sz="5400" dirty="0"/>
              <a:t>, </a:t>
            </a:r>
            <a:r>
              <a:rPr lang="ru-RU" sz="5400" dirty="0" err="1"/>
              <a:t>Fan</a:t>
            </a:r>
            <a:r>
              <a:rPr lang="ru-RU" sz="5400" dirty="0"/>
              <a:t>, 2004).</a:t>
            </a:r>
          </a:p>
          <a:p>
            <a:pPr marL="0" indent="0">
              <a:buNone/>
            </a:pPr>
            <a:endParaRPr lang="ru-RU" sz="5400" dirty="0"/>
          </a:p>
          <a:p>
            <a:pPr marL="0" indent="0" algn="ctr">
              <a:buNone/>
            </a:pPr>
            <a:endParaRPr lang="de-AT" sz="5400" b="1" dirty="0"/>
          </a:p>
        </p:txBody>
      </p:sp>
      <p:sp>
        <p:nvSpPr>
          <p:cNvPr id="6" name="Объект 1"/>
          <p:cNvSpPr>
            <a:spLocks noGrp="1"/>
          </p:cNvSpPr>
          <p:nvPr>
            <p:ph sz="half" idx="1"/>
          </p:nvPr>
        </p:nvSpPr>
        <p:spPr>
          <a:xfrm>
            <a:off x="936812" y="3712695"/>
            <a:ext cx="10401886" cy="4738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2620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806824" y="0"/>
            <a:ext cx="10520082" cy="104681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1"/>
          <p:cNvSpPr>
            <a:spLocks noGrp="1"/>
          </p:cNvSpPr>
          <p:nvPr>
            <p:ph sz="half" idx="1"/>
          </p:nvPr>
        </p:nvSpPr>
        <p:spPr>
          <a:xfrm>
            <a:off x="0" y="1069363"/>
            <a:ext cx="12192000" cy="1871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5400" b="1" dirty="0"/>
              <a:t>Schreiben Sie bitte kleine Geschichte zu den folgenden Aussagen.</a:t>
            </a:r>
          </a:p>
        </p:txBody>
      </p:sp>
      <p:sp>
        <p:nvSpPr>
          <p:cNvPr id="6" name="Объект 1"/>
          <p:cNvSpPr>
            <a:spLocks noGrp="1"/>
          </p:cNvSpPr>
          <p:nvPr>
            <p:ph sz="half" idx="1"/>
          </p:nvPr>
        </p:nvSpPr>
        <p:spPr>
          <a:xfrm>
            <a:off x="936812" y="3712695"/>
            <a:ext cx="10401886" cy="4738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dirty="0"/>
              <a:t> </a:t>
            </a:r>
          </a:p>
        </p:txBody>
      </p:sp>
      <p:sp>
        <p:nvSpPr>
          <p:cNvPr id="2" name="Выноска-облако 1"/>
          <p:cNvSpPr/>
          <p:nvPr/>
        </p:nvSpPr>
        <p:spPr>
          <a:xfrm rot="20633280">
            <a:off x="528638" y="2843212"/>
            <a:ext cx="4129088" cy="3100388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i="1" dirty="0">
                <a:solidFill>
                  <a:schemeClr val="tx1"/>
                </a:solidFill>
              </a:rPr>
              <a:t>Ein neuer Gedanke und Tausend alte machen ein neues Buch. </a:t>
            </a:r>
          </a:p>
          <a:p>
            <a:pPr algn="ctr"/>
            <a:r>
              <a:rPr lang="de-AT" sz="2400" b="1" i="1" dirty="0">
                <a:solidFill>
                  <a:schemeClr val="tx1"/>
                </a:solidFill>
              </a:rPr>
              <a:t>Ludwig Feuerbach.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 rot="1019974">
            <a:off x="8039101" y="2995611"/>
            <a:ext cx="4129088" cy="3100388"/>
          </a:xfrm>
          <a:prstGeom prst="cloudCallout">
            <a:avLst/>
          </a:prstGeom>
          <a:solidFill>
            <a:srgbClr val="EDE9EC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i="1" dirty="0">
                <a:solidFill>
                  <a:schemeClr val="tx1"/>
                </a:solidFill>
              </a:rPr>
              <a:t>Dort wo man Bücher verbrannt, verbrannt man am Ende auch Menschen.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4165125" y="2599084"/>
            <a:ext cx="4181903" cy="3021725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i="1" dirty="0">
                <a:solidFill>
                  <a:schemeClr val="tx1"/>
                </a:solidFill>
              </a:rPr>
              <a:t>Ein Buch muss die Axt sein für das gefrorene Meer in uns .</a:t>
            </a:r>
            <a:endParaRPr lang="ru-RU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36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71487" y="157164"/>
            <a:ext cx="11215687" cy="84432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487" y="1161143"/>
            <a:ext cx="11215687" cy="5125358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Ende.</a:t>
            </a:r>
          </a:p>
          <a:p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endParaRPr lang="de-DE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</a:p>
        </p:txBody>
      </p:sp>
    </p:spTree>
    <p:extLst>
      <p:ext uri="{BB962C8B-B14F-4D97-AF65-F5344CB8AC3E}">
        <p14:creationId xmlns:p14="http://schemas.microsoft.com/office/powerpoint/2010/main" val="35631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4584" y="1383630"/>
            <a:ext cx="325144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210" y="1160463"/>
            <a:ext cx="4147709" cy="13398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850" y="2064656"/>
            <a:ext cx="5065145" cy="163621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219" y="3575868"/>
            <a:ext cx="5383592" cy="173908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6088" y="5094425"/>
            <a:ext cx="5193451" cy="1677660"/>
          </a:xfrm>
          <a:prstGeom prst="rect">
            <a:avLst/>
          </a:prstGeom>
        </p:spPr>
      </p:pic>
      <p:sp>
        <p:nvSpPr>
          <p:cNvPr id="8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Literarische Genres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20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0" y="1000126"/>
            <a:ext cx="4929187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AT" sz="2700" dirty="0"/>
              <a:t>Klassische Werke</a:t>
            </a:r>
          </a:p>
          <a:p>
            <a:pPr marL="0" indent="0">
              <a:buNone/>
            </a:pPr>
            <a:r>
              <a:rPr lang="de-AT" sz="2700" dirty="0"/>
              <a:t>Balladen</a:t>
            </a:r>
          </a:p>
          <a:p>
            <a:pPr marL="0" indent="0">
              <a:buNone/>
            </a:pPr>
            <a:r>
              <a:rPr lang="de-AT" sz="2700" dirty="0"/>
              <a:t>Abenteuergeschichte</a:t>
            </a:r>
          </a:p>
          <a:p>
            <a:pPr marL="0" indent="0">
              <a:buNone/>
            </a:pPr>
            <a:r>
              <a:rPr lang="de-AT" sz="2700" dirty="0"/>
              <a:t>Krimis</a:t>
            </a:r>
          </a:p>
          <a:p>
            <a:pPr marL="0" indent="0">
              <a:buNone/>
            </a:pPr>
            <a:r>
              <a:rPr lang="de-AT" sz="2700" dirty="0"/>
              <a:t>Historische Romane</a:t>
            </a:r>
          </a:p>
          <a:p>
            <a:pPr marL="0" indent="0">
              <a:buNone/>
            </a:pPr>
            <a:r>
              <a:rPr lang="de-AT" sz="2700" dirty="0"/>
              <a:t>Gedichte</a:t>
            </a:r>
          </a:p>
          <a:p>
            <a:pPr marL="0" indent="0">
              <a:buNone/>
            </a:pPr>
            <a:r>
              <a:rPr lang="de-AT" sz="2700" dirty="0"/>
              <a:t>Novellen</a:t>
            </a:r>
          </a:p>
          <a:p>
            <a:pPr marL="0" indent="0">
              <a:buNone/>
            </a:pPr>
            <a:r>
              <a:rPr lang="de-AT" sz="2700" dirty="0"/>
              <a:t>Märchen</a:t>
            </a:r>
          </a:p>
          <a:p>
            <a:pPr marL="0" indent="0">
              <a:buNone/>
            </a:pPr>
            <a:r>
              <a:rPr lang="de-AT" sz="2700" dirty="0"/>
              <a:t>Witze</a:t>
            </a:r>
          </a:p>
          <a:p>
            <a:pPr marL="0" indent="0">
              <a:buNone/>
            </a:pPr>
            <a:r>
              <a:rPr lang="de-AT" sz="2700" dirty="0"/>
              <a:t>Sachbücher</a:t>
            </a:r>
          </a:p>
          <a:p>
            <a:pPr marL="0" indent="0">
              <a:buNone/>
            </a:pPr>
            <a:r>
              <a:rPr lang="de-AT" sz="2700" dirty="0"/>
              <a:t>Science – </a:t>
            </a:r>
            <a:r>
              <a:rPr lang="de-AT" sz="2700" dirty="0" err="1"/>
              <a:t>fiction</a:t>
            </a:r>
            <a:r>
              <a:rPr lang="de-AT" sz="2700" dirty="0"/>
              <a:t> –Literatur</a:t>
            </a:r>
          </a:p>
          <a:p>
            <a:pPr marL="0" indent="0">
              <a:buNone/>
            </a:pPr>
            <a:r>
              <a:rPr lang="de-AT" sz="2700" dirty="0"/>
              <a:t>Liebesromane</a:t>
            </a:r>
            <a:endParaRPr lang="ru-RU" sz="27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100513" y="1028700"/>
            <a:ext cx="7986712" cy="58293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AT" dirty="0"/>
              <a:t>sind spannend und geheimnisvoll</a:t>
            </a:r>
          </a:p>
          <a:p>
            <a:pPr marL="0" indent="0">
              <a:buNone/>
            </a:pPr>
            <a:r>
              <a:rPr lang="de-AT" dirty="0"/>
              <a:t>sind informativ, wecken Neugier</a:t>
            </a:r>
          </a:p>
          <a:p>
            <a:pPr marL="0" indent="0">
              <a:buNone/>
            </a:pPr>
            <a:r>
              <a:rPr lang="de-AT" dirty="0"/>
              <a:t>sind geheimnisvoll</a:t>
            </a:r>
          </a:p>
          <a:p>
            <a:pPr marL="0" indent="0">
              <a:buNone/>
            </a:pPr>
            <a:r>
              <a:rPr lang="de-AT" dirty="0"/>
              <a:t>sind wahrheitsgetreu und inhaltsreich</a:t>
            </a:r>
          </a:p>
          <a:p>
            <a:pPr marL="0" indent="0">
              <a:buNone/>
            </a:pPr>
            <a:r>
              <a:rPr lang="de-AT" dirty="0"/>
              <a:t>sind lehrreich, lassen niemanden kalt</a:t>
            </a:r>
          </a:p>
          <a:p>
            <a:pPr marL="0" indent="0">
              <a:buNone/>
            </a:pPr>
            <a:r>
              <a:rPr lang="de-AT" dirty="0"/>
              <a:t>sind poetisch</a:t>
            </a:r>
          </a:p>
          <a:p>
            <a:pPr marL="0" indent="0">
              <a:buNone/>
            </a:pPr>
            <a:r>
              <a:rPr lang="de-AT" dirty="0"/>
              <a:t>sind humorvoll</a:t>
            </a:r>
          </a:p>
          <a:p>
            <a:pPr marL="0" indent="0">
              <a:buNone/>
            </a:pPr>
            <a:r>
              <a:rPr lang="de-AT" dirty="0"/>
              <a:t>regen zum Nachdenken an</a:t>
            </a:r>
          </a:p>
          <a:p>
            <a:pPr marL="0" indent="0">
              <a:buNone/>
            </a:pPr>
            <a:r>
              <a:rPr lang="de-AT" dirty="0"/>
              <a:t>ist interessant</a:t>
            </a:r>
          </a:p>
          <a:p>
            <a:pPr marL="0" indent="0">
              <a:buNone/>
            </a:pPr>
            <a:r>
              <a:rPr lang="de-AT" dirty="0"/>
              <a:t>sind romantisch</a:t>
            </a:r>
          </a:p>
          <a:p>
            <a:pPr marL="0" indent="0">
              <a:buNone/>
            </a:pPr>
            <a:r>
              <a:rPr lang="de-AT" dirty="0"/>
              <a:t>wiederspiegeln das Leben mit all seinen Widersprüchen</a:t>
            </a:r>
          </a:p>
          <a:p>
            <a:pPr marL="0" indent="0">
              <a:buNone/>
            </a:pPr>
            <a:r>
              <a:rPr lang="de-AT" dirty="0"/>
              <a:t>sind poetisch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Literarische Genres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571750" y="1214438"/>
            <a:ext cx="1543050" cy="34718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585913" y="1700213"/>
            <a:ext cx="2528887" cy="19716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986088" y="1257300"/>
            <a:ext cx="1185862" cy="10858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1328738" y="2300288"/>
            <a:ext cx="2814637" cy="5286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986088" y="2714625"/>
            <a:ext cx="1128712" cy="5715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457325" y="3729038"/>
            <a:ext cx="2771775" cy="29146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485900" y="4214813"/>
            <a:ext cx="2728913" cy="1485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1428750" y="3200400"/>
            <a:ext cx="2743200" cy="15287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985838" y="4143375"/>
            <a:ext cx="3200400" cy="10858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V="1">
            <a:off x="1771650" y="1728788"/>
            <a:ext cx="2371725" cy="40433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3800475" y="4838700"/>
            <a:ext cx="523875" cy="14478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6" idx="2"/>
          </p:cNvCxnSpPr>
          <p:nvPr/>
        </p:nvCxnSpPr>
        <p:spPr>
          <a:xfrm flipV="1">
            <a:off x="2464594" y="6115050"/>
            <a:ext cx="1764506" cy="600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62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6"/>
          <p:cNvSpPr txBox="1">
            <a:spLocks/>
          </p:cNvSpPr>
          <p:nvPr/>
        </p:nvSpPr>
        <p:spPr>
          <a:xfrm>
            <a:off x="6288742" y="2427822"/>
            <a:ext cx="5903258" cy="36099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de-AT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027" y="1202671"/>
            <a:ext cx="11593886" cy="5655329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ru-RU" sz="3200" dirty="0" err="1"/>
              <a:t>Die</a:t>
            </a:r>
            <a:r>
              <a:rPr lang="ru-RU" sz="3200" dirty="0"/>
              <a:t> </a:t>
            </a:r>
            <a:r>
              <a:rPr lang="ru-RU" sz="3200" dirty="0" err="1"/>
              <a:t>Vergangenheit</a:t>
            </a:r>
            <a:r>
              <a:rPr lang="en-US" sz="3200" dirty="0"/>
              <a:t> - </a:t>
            </a:r>
            <a:r>
              <a:rPr lang="de-DE" sz="3200" dirty="0"/>
              <a:t>Zeit, die vergangen ist</a:t>
            </a:r>
            <a:endParaRPr lang="ru-RU" sz="3200" dirty="0"/>
          </a:p>
          <a:p>
            <a:r>
              <a:rPr lang="ru-RU" sz="3200" dirty="0" err="1"/>
              <a:t>Die</a:t>
            </a:r>
            <a:r>
              <a:rPr lang="ru-RU" sz="3200" dirty="0"/>
              <a:t> </a:t>
            </a:r>
            <a:r>
              <a:rPr lang="ru-RU" sz="3200" dirty="0" err="1"/>
              <a:t>Gesellschaft</a:t>
            </a:r>
            <a:r>
              <a:rPr lang="de-AT" sz="3200" dirty="0"/>
              <a:t> - </a:t>
            </a:r>
            <a:r>
              <a:rPr lang="en-US" sz="3200" dirty="0" err="1"/>
              <a:t>Gesamtheit</a:t>
            </a:r>
            <a:r>
              <a:rPr lang="en-US" sz="3200" dirty="0"/>
              <a:t> der Menschen</a:t>
            </a:r>
            <a:endParaRPr lang="ru-RU" sz="3200" dirty="0"/>
          </a:p>
          <a:p>
            <a:r>
              <a:rPr lang="ru-RU" sz="3200" dirty="0" err="1"/>
              <a:t>Die</a:t>
            </a:r>
            <a:r>
              <a:rPr lang="ru-RU" sz="3200" dirty="0"/>
              <a:t> </a:t>
            </a:r>
            <a:r>
              <a:rPr lang="ru-RU" sz="3200" dirty="0" err="1"/>
              <a:t>Lehre</a:t>
            </a:r>
            <a:r>
              <a:rPr lang="de-AT" sz="3200" dirty="0"/>
              <a:t> - </a:t>
            </a:r>
            <a:r>
              <a:rPr lang="de-DE" sz="3200" dirty="0"/>
              <a:t>Ausbildung für einen Beruf</a:t>
            </a:r>
            <a:endParaRPr lang="ru-RU" sz="3200" dirty="0"/>
          </a:p>
          <a:p>
            <a:r>
              <a:rPr lang="ru-RU" sz="3200" dirty="0" err="1"/>
              <a:t>Die</a:t>
            </a:r>
            <a:r>
              <a:rPr lang="ru-RU" sz="3200" dirty="0"/>
              <a:t> </a:t>
            </a:r>
            <a:r>
              <a:rPr lang="ru-RU" sz="3200" dirty="0" err="1"/>
              <a:t>Darstellung</a:t>
            </a:r>
            <a:r>
              <a:rPr lang="de-AT" sz="3200" dirty="0"/>
              <a:t> – die Beschreibung</a:t>
            </a:r>
            <a:endParaRPr lang="ru-RU" sz="3200" dirty="0"/>
          </a:p>
          <a:p>
            <a:r>
              <a:rPr lang="ru-RU" sz="3200" dirty="0" err="1"/>
              <a:t>Der</a:t>
            </a:r>
            <a:r>
              <a:rPr lang="ru-RU" sz="3200" dirty="0"/>
              <a:t> </a:t>
            </a:r>
            <a:r>
              <a:rPr lang="ru-RU" sz="3200" dirty="0" err="1"/>
              <a:t>Aufbau</a:t>
            </a:r>
            <a:r>
              <a:rPr lang="de-AT" sz="3200" dirty="0"/>
              <a:t> - </a:t>
            </a:r>
            <a:r>
              <a:rPr lang="de-DE" sz="3200" dirty="0"/>
              <a:t>die Gliederung oder Struktur eines bestehenden Systems</a:t>
            </a:r>
            <a:endParaRPr lang="ru-RU" sz="3200" dirty="0"/>
          </a:p>
          <a:p>
            <a:r>
              <a:rPr lang="ru-RU" sz="3200" dirty="0" err="1"/>
              <a:t>das</a:t>
            </a:r>
            <a:r>
              <a:rPr lang="ru-RU" sz="3200" dirty="0"/>
              <a:t> </a:t>
            </a:r>
            <a:r>
              <a:rPr lang="ru-RU" sz="3200" dirty="0" err="1"/>
              <a:t>Ziel</a:t>
            </a:r>
            <a:r>
              <a:rPr lang="de-AT" sz="3200" dirty="0"/>
              <a:t> - </a:t>
            </a:r>
            <a:r>
              <a:rPr lang="de-DE" sz="3200" dirty="0"/>
              <a:t>Punkt, den jemand erreichen will</a:t>
            </a:r>
            <a:endParaRPr lang="ru-RU" sz="3200" dirty="0"/>
          </a:p>
          <a:p>
            <a:r>
              <a:rPr lang="ru-RU" sz="3200" dirty="0" err="1"/>
              <a:t>sich</a:t>
            </a:r>
            <a:r>
              <a:rPr lang="ru-RU" sz="3200" dirty="0"/>
              <a:t> </a:t>
            </a:r>
            <a:r>
              <a:rPr lang="ru-RU" sz="3200" dirty="0" err="1"/>
              <a:t>bewegen</a:t>
            </a:r>
            <a:r>
              <a:rPr lang="de-AT" sz="3200" dirty="0"/>
              <a:t> – sich rühren</a:t>
            </a:r>
            <a:endParaRPr lang="ru-RU" sz="3200" dirty="0"/>
          </a:p>
          <a:p>
            <a:r>
              <a:rPr lang="ru-RU" sz="3200" dirty="0" err="1"/>
              <a:t>versuchen</a:t>
            </a:r>
            <a:r>
              <a:rPr lang="ru-RU" sz="3200" dirty="0"/>
              <a:t> </a:t>
            </a:r>
            <a:r>
              <a:rPr lang="de-AT" sz="3200" dirty="0"/>
              <a:t>- probieren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6705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6"/>
          <p:cNvSpPr txBox="1">
            <a:spLocks/>
          </p:cNvSpPr>
          <p:nvPr/>
        </p:nvSpPr>
        <p:spPr>
          <a:xfrm>
            <a:off x="6288742" y="2427822"/>
            <a:ext cx="5903258" cy="36099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de-AT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027" y="1202671"/>
            <a:ext cx="11593886" cy="5655329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ru-RU" sz="3200" dirty="0" err="1"/>
              <a:t>Der</a:t>
            </a:r>
            <a:r>
              <a:rPr lang="ru-RU" sz="3200" dirty="0"/>
              <a:t> </a:t>
            </a:r>
            <a:r>
              <a:rPr lang="ru-RU" sz="3200" dirty="0" err="1"/>
              <a:t>Begriff</a:t>
            </a:r>
            <a:r>
              <a:rPr lang="de-AT" sz="3200" dirty="0"/>
              <a:t> – das Wort</a:t>
            </a:r>
            <a:endParaRPr lang="ru-RU" sz="3200" dirty="0"/>
          </a:p>
          <a:p>
            <a:r>
              <a:rPr lang="ru-RU" sz="3200" dirty="0" err="1"/>
              <a:t>der</a:t>
            </a:r>
            <a:r>
              <a:rPr lang="ru-RU" sz="3200" dirty="0"/>
              <a:t> </a:t>
            </a:r>
            <a:r>
              <a:rPr lang="ru-RU" sz="3200" dirty="0" err="1"/>
              <a:t>Inhalt</a:t>
            </a:r>
            <a:r>
              <a:rPr lang="de-AT" sz="3200" dirty="0"/>
              <a:t> – </a:t>
            </a:r>
            <a:r>
              <a:rPr lang="de-DE" sz="3200" dirty="0"/>
              <a:t>etwas, was in etwas ausgedrückt, dargestellt wird</a:t>
            </a:r>
            <a:endParaRPr lang="de-AT" sz="3200" dirty="0"/>
          </a:p>
          <a:p>
            <a:r>
              <a:rPr lang="ru-RU" sz="3200" dirty="0" err="1"/>
              <a:t>der</a:t>
            </a:r>
            <a:r>
              <a:rPr lang="ru-RU" sz="3200" dirty="0"/>
              <a:t> B</a:t>
            </a:r>
            <a:r>
              <a:rPr lang="de-AT" sz="3200" dirty="0"/>
              <a:t>ü</a:t>
            </a:r>
            <a:r>
              <a:rPr lang="ru-RU" sz="3200" dirty="0" err="1"/>
              <a:t>ch</a:t>
            </a:r>
            <a:r>
              <a:rPr lang="de-AT" sz="3200" dirty="0"/>
              <a:t>er</a:t>
            </a:r>
            <a:r>
              <a:rPr lang="ru-RU" sz="3200" dirty="0" err="1"/>
              <a:t>wurm</a:t>
            </a:r>
            <a:r>
              <a:rPr lang="de-AT" sz="3200" dirty="0"/>
              <a:t> -</a:t>
            </a:r>
            <a:r>
              <a:rPr lang="de-DE" sz="3200" dirty="0"/>
              <a:t>jemand, der viel in Büchern liest</a:t>
            </a:r>
            <a:endParaRPr lang="ru-RU" sz="3200" dirty="0"/>
          </a:p>
          <a:p>
            <a:r>
              <a:rPr lang="ru-RU" sz="3200" dirty="0" err="1"/>
              <a:t>auswendig</a:t>
            </a:r>
            <a:r>
              <a:rPr lang="ru-RU" sz="3200" dirty="0"/>
              <a:t> </a:t>
            </a:r>
            <a:r>
              <a:rPr lang="ru-RU" sz="3200" dirty="0" err="1"/>
              <a:t>lernen</a:t>
            </a:r>
            <a:r>
              <a:rPr lang="de-AT" sz="3200" dirty="0"/>
              <a:t> – sich merken</a:t>
            </a:r>
            <a:endParaRPr lang="ru-RU" sz="3200" dirty="0"/>
          </a:p>
          <a:p>
            <a:r>
              <a:rPr lang="en-US" sz="3200" dirty="0"/>
              <a:t>V</a:t>
            </a:r>
            <a:r>
              <a:rPr lang="ru-RU" sz="3200" dirty="0" err="1"/>
              <a:t>erschiede</a:t>
            </a:r>
            <a:r>
              <a:rPr lang="de-AT" sz="3200" dirty="0"/>
              <a:t>n - unterschiedlich</a:t>
            </a:r>
            <a:endParaRPr lang="ru-RU" sz="3200" dirty="0"/>
          </a:p>
          <a:p>
            <a:r>
              <a:rPr lang="ru-RU" sz="3200" dirty="0" err="1"/>
              <a:t>herausgeben</a:t>
            </a:r>
            <a:r>
              <a:rPr lang="ru-RU" sz="3200" dirty="0"/>
              <a:t> </a:t>
            </a:r>
            <a:r>
              <a:rPr lang="de-AT" sz="3200" dirty="0"/>
              <a:t>– erscheinen lassen</a:t>
            </a:r>
          </a:p>
          <a:p>
            <a:r>
              <a:rPr lang="ru-RU" sz="3200" dirty="0" err="1"/>
              <a:t>die</a:t>
            </a:r>
            <a:r>
              <a:rPr lang="ru-RU" sz="3200" dirty="0"/>
              <a:t> </a:t>
            </a:r>
            <a:r>
              <a:rPr lang="ru-RU" sz="3200" dirty="0" err="1"/>
              <a:t>Neuigkeit</a:t>
            </a:r>
            <a:r>
              <a:rPr lang="de-AT" sz="3200" dirty="0"/>
              <a:t> – neue Nachricht</a:t>
            </a:r>
            <a:endParaRPr lang="ru-RU" sz="3200" dirty="0"/>
          </a:p>
          <a:p>
            <a:r>
              <a:rPr lang="ru-RU" sz="3200" dirty="0" err="1"/>
              <a:t>das</a:t>
            </a:r>
            <a:r>
              <a:rPr lang="ru-RU" sz="3200" dirty="0"/>
              <a:t> </a:t>
            </a:r>
            <a:r>
              <a:rPr lang="ru-RU" sz="3200" dirty="0" err="1"/>
              <a:t>Magazin</a:t>
            </a:r>
            <a:r>
              <a:rPr lang="de-AT" sz="3200" dirty="0"/>
              <a:t> – die Zeitschrift</a:t>
            </a:r>
            <a:endParaRPr lang="ru-RU" sz="3200" dirty="0"/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649880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Merkmale der literarischen Genres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0" y="1071563"/>
            <a:ext cx="10158413" cy="465772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err="1">
                <a:solidFill>
                  <a:schemeClr val="tx1"/>
                </a:solidFill>
              </a:rPr>
              <a:t>Merkmale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des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Epos</a:t>
            </a:r>
            <a:r>
              <a:rPr lang="ru-RU" sz="2800" b="1" dirty="0">
                <a:solidFill>
                  <a:schemeClr val="tx1"/>
                </a:solidFill>
              </a:rPr>
              <a:t>: </a:t>
            </a:r>
            <a:r>
              <a:rPr lang="ru-RU" sz="2800" dirty="0" err="1">
                <a:solidFill>
                  <a:schemeClr val="tx1"/>
                </a:solidFill>
              </a:rPr>
              <a:t>Das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ist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die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älteste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Form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der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erzählenden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Dichtung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Es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ist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Verse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abgetabte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epische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Grabform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die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vom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Glauben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und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Leben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eines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Volkes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sowie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von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Taten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seiner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Helden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berichtet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Man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spricht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heute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von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episeher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Breite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wenn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man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ausschmuckenden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verherrlichen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Stil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und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die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prachtolle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Darstellung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Erzählweise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bezeichnet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mochte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Beispiele</a:t>
            </a:r>
            <a:r>
              <a:rPr lang="ru-RU" sz="2800" dirty="0">
                <a:solidFill>
                  <a:schemeClr val="tx1"/>
                </a:solidFill>
              </a:rPr>
              <a:t>: “</a:t>
            </a:r>
            <a:r>
              <a:rPr lang="ru-RU" sz="2800" dirty="0" err="1">
                <a:solidFill>
                  <a:schemeClr val="tx1"/>
                </a:solidFill>
              </a:rPr>
              <a:t>Heliand</a:t>
            </a:r>
            <a:r>
              <a:rPr lang="ru-RU" sz="2800" dirty="0">
                <a:solidFill>
                  <a:schemeClr val="tx1"/>
                </a:solidFill>
              </a:rPr>
              <a:t>” </a:t>
            </a:r>
            <a:r>
              <a:rPr lang="ru-RU" sz="2800" dirty="0" err="1">
                <a:solidFill>
                  <a:schemeClr val="tx1"/>
                </a:solidFill>
              </a:rPr>
              <a:t>und</a:t>
            </a:r>
            <a:r>
              <a:rPr lang="ru-RU" sz="2800" dirty="0">
                <a:solidFill>
                  <a:schemeClr val="tx1"/>
                </a:solidFill>
              </a:rPr>
              <a:t> “</a:t>
            </a:r>
            <a:r>
              <a:rPr lang="ru-RU" sz="2800" dirty="0" err="1">
                <a:solidFill>
                  <a:schemeClr val="tx1"/>
                </a:solidFill>
              </a:rPr>
              <a:t>Nibelungenlied</a:t>
            </a:r>
            <a:r>
              <a:rPr lang="ru-RU" sz="2800" dirty="0">
                <a:solidFill>
                  <a:schemeClr val="tx1"/>
                </a:solidFill>
              </a:rPr>
              <a:t>” </a:t>
            </a:r>
            <a:r>
              <a:rPr lang="ru-RU" sz="2800" dirty="0" err="1">
                <a:solidFill>
                  <a:schemeClr val="tx1"/>
                </a:solidFill>
              </a:rPr>
              <a:t>unbekannter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Dichten</a:t>
            </a:r>
            <a:r>
              <a:rPr lang="ru-RU" sz="2800" dirty="0">
                <a:solidFill>
                  <a:schemeClr val="tx1"/>
                </a:solidFill>
              </a:rPr>
              <a:t>. “</a:t>
            </a:r>
            <a:r>
              <a:rPr lang="ru-RU" sz="2800" dirty="0" err="1">
                <a:solidFill>
                  <a:schemeClr val="tx1"/>
                </a:solidFill>
              </a:rPr>
              <a:t>Hias</a:t>
            </a:r>
            <a:r>
              <a:rPr lang="ru-RU" sz="2800" dirty="0">
                <a:solidFill>
                  <a:schemeClr val="tx1"/>
                </a:solidFill>
              </a:rPr>
              <a:t>” </a:t>
            </a:r>
            <a:r>
              <a:rPr lang="ru-RU" sz="2800" dirty="0" err="1">
                <a:solidFill>
                  <a:schemeClr val="tx1"/>
                </a:solidFill>
              </a:rPr>
              <a:t>und</a:t>
            </a:r>
            <a:r>
              <a:rPr lang="ru-RU" sz="2800" dirty="0">
                <a:solidFill>
                  <a:schemeClr val="tx1"/>
                </a:solidFill>
              </a:rPr>
              <a:t> “</a:t>
            </a:r>
            <a:r>
              <a:rPr lang="ru-RU" sz="2800" dirty="0" err="1">
                <a:solidFill>
                  <a:schemeClr val="tx1"/>
                </a:solidFill>
              </a:rPr>
              <a:t>Odysee</a:t>
            </a:r>
            <a:r>
              <a:rPr lang="ru-RU" sz="2800" dirty="0">
                <a:solidFill>
                  <a:schemeClr val="tx1"/>
                </a:solidFill>
              </a:rPr>
              <a:t>” </a:t>
            </a:r>
            <a:r>
              <a:rPr lang="ru-RU" sz="2800" dirty="0" err="1">
                <a:solidFill>
                  <a:schemeClr val="tx1"/>
                </a:solidFill>
              </a:rPr>
              <a:t>von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Homer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ru-RU" sz="2800" dirty="0" err="1">
                <a:solidFill>
                  <a:schemeClr val="tx1"/>
                </a:solidFill>
              </a:rPr>
              <a:t>Heldenepos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Volksepos</a:t>
            </a:r>
            <a:r>
              <a:rPr lang="ru-RU" sz="2800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85914" y="1852613"/>
            <a:ext cx="10496550" cy="50053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err="1">
                <a:solidFill>
                  <a:schemeClr val="tx1"/>
                </a:solidFill>
              </a:rPr>
              <a:t>Merkmale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des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Romans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 </a:t>
            </a:r>
            <a:r>
              <a:rPr lang="ru-RU" sz="2800" dirty="0" err="1">
                <a:solidFill>
                  <a:schemeClr val="tx1"/>
                </a:solidFill>
              </a:rPr>
              <a:t>Das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ist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die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häufigste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Form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erzählenden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Dichtung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Der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Roman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hat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sich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aus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dem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Epos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entwickelt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aber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ist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nicht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Versen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sondern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Prosa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geschrieben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Im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Mittelpunkt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steht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nicht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das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Schicksal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eines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Volkes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 err="1">
                <a:solidFill>
                  <a:schemeClr val="tx1"/>
                </a:solidFill>
              </a:rPr>
              <a:t>oder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eines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Helden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sondern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die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Entwicklung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eines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Menschen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Familie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Gesellschaft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politischen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System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u.a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r>
              <a:rPr lang="ru-RU" sz="2800" dirty="0" err="1">
                <a:solidFill>
                  <a:schemeClr val="tx1"/>
                </a:solidFill>
              </a:rPr>
              <a:t>Der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Roman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kann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in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verschiedenen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Darstellungsarten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geschrieben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werden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z.B</a:t>
            </a:r>
            <a:r>
              <a:rPr lang="ru-RU" sz="2800" dirty="0">
                <a:solidFill>
                  <a:schemeClr val="tx1"/>
                </a:solidFill>
              </a:rPr>
              <a:t>.: </a:t>
            </a:r>
            <a:r>
              <a:rPr lang="ru-RU" sz="2800" dirty="0" err="1">
                <a:solidFill>
                  <a:schemeClr val="tx1"/>
                </a:solidFill>
              </a:rPr>
              <a:t>Erzählung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Schilderung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Bericht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Beschreibug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u.s.w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Die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Romanarten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können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folgendermassen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eingeteilt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werden</a:t>
            </a:r>
            <a:r>
              <a:rPr lang="ru-RU" sz="2800" dirty="0">
                <a:solidFill>
                  <a:schemeClr val="tx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9746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Merkmale des Romans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057274"/>
            <a:ext cx="12192000" cy="504348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 err="1">
                <a:solidFill>
                  <a:schemeClr val="tx1"/>
                </a:solidFill>
              </a:rPr>
              <a:t>Trivialliteratur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ist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die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untere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Stufe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der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Literatur</a:t>
            </a:r>
            <a:r>
              <a:rPr lang="ru-RU" sz="4000" dirty="0">
                <a:solidFill>
                  <a:schemeClr val="tx1"/>
                </a:solidFill>
              </a:rPr>
              <a:t>. </a:t>
            </a:r>
            <a:r>
              <a:rPr lang="ru-RU" sz="4000" dirty="0" err="1">
                <a:solidFill>
                  <a:schemeClr val="tx1"/>
                </a:solidFill>
              </a:rPr>
              <a:t>Diese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Literatur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erscheint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als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Serienbücher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und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entspricht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den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Bedürfnissen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des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Publikums</a:t>
            </a:r>
            <a:r>
              <a:rPr lang="ru-RU" sz="4000" dirty="0">
                <a:solidFill>
                  <a:schemeClr val="tx1"/>
                </a:solidFill>
              </a:rPr>
              <a:t>, </a:t>
            </a:r>
            <a:r>
              <a:rPr lang="ru-RU" sz="4000" dirty="0" err="1">
                <a:solidFill>
                  <a:schemeClr val="tx1"/>
                </a:solidFill>
              </a:rPr>
              <a:t>das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an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keiner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ästhetischen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Wertvorstellung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gebunden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ist</a:t>
            </a:r>
            <a:r>
              <a:rPr lang="ru-RU" sz="4000" dirty="0">
                <a:solidFill>
                  <a:schemeClr val="tx1"/>
                </a:solidFill>
              </a:rPr>
              <a:t>. </a:t>
            </a:r>
            <a:r>
              <a:rPr lang="ru-RU" sz="4000" dirty="0" err="1">
                <a:solidFill>
                  <a:schemeClr val="tx1"/>
                </a:solidFill>
              </a:rPr>
              <a:t>Das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Leben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der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Helden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endet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sich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trotz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unterträglichen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ausweglosen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Situationen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mit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Happy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End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5816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Merkmale des Romans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85738" y="1071562"/>
            <a:ext cx="11877675" cy="50577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400" dirty="0" err="1">
                <a:solidFill>
                  <a:schemeClr val="tx1"/>
                </a:solidFill>
              </a:rPr>
              <a:t>Comics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sind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Bildfortsetzungsgeschichten</a:t>
            </a:r>
            <a:r>
              <a:rPr lang="ru-RU" sz="5400" dirty="0">
                <a:solidFill>
                  <a:schemeClr val="tx1"/>
                </a:solidFill>
              </a:rPr>
              <a:t>. </a:t>
            </a:r>
            <a:r>
              <a:rPr lang="ru-RU" sz="5400" dirty="0" err="1">
                <a:solidFill>
                  <a:schemeClr val="tx1"/>
                </a:solidFill>
              </a:rPr>
              <a:t>Bilder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werden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in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Feldern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aneinander</a:t>
            </a:r>
            <a:r>
              <a:rPr lang="ru-RU" sz="5400" dirty="0">
                <a:solidFill>
                  <a:schemeClr val="tx1"/>
                </a:solidFill>
              </a:rPr>
              <a:t> – </a:t>
            </a:r>
            <a:r>
              <a:rPr lang="ru-RU" sz="5400" dirty="0" err="1">
                <a:solidFill>
                  <a:schemeClr val="tx1"/>
                </a:solidFill>
              </a:rPr>
              <a:t>gefolgt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und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durch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Texte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in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Blasen</a:t>
            </a:r>
            <a:r>
              <a:rPr lang="ru-RU" sz="5400" dirty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ergänzt</a:t>
            </a:r>
            <a:r>
              <a:rPr lang="ru-RU" sz="5400" dirty="0">
                <a:solidFill>
                  <a:schemeClr val="tx1"/>
                </a:solidFill>
              </a:rPr>
              <a:t>.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306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Merkmale des Romans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" y="1943100"/>
            <a:ext cx="12192000" cy="4800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dirty="0" err="1">
                <a:solidFill>
                  <a:schemeClr val="tx1"/>
                </a:solidFill>
              </a:rPr>
              <a:t>Novelle</a:t>
            </a:r>
            <a:r>
              <a:rPr lang="ru-RU" sz="4400" dirty="0">
                <a:solidFill>
                  <a:schemeClr val="tx1"/>
                </a:solidFill>
              </a:rPr>
              <a:t> – </a:t>
            </a:r>
            <a:r>
              <a:rPr lang="ru-RU" sz="4400" dirty="0" err="1">
                <a:solidFill>
                  <a:schemeClr val="tx1"/>
                </a:solidFill>
              </a:rPr>
              <a:t>ist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eine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Prosaerzählung</a:t>
            </a:r>
            <a:r>
              <a:rPr lang="ru-RU" sz="4400" dirty="0">
                <a:solidFill>
                  <a:schemeClr val="tx1"/>
                </a:solidFill>
              </a:rPr>
              <a:t>, </a:t>
            </a:r>
            <a:r>
              <a:rPr lang="ru-RU" sz="4400" dirty="0" err="1">
                <a:solidFill>
                  <a:schemeClr val="tx1"/>
                </a:solidFill>
              </a:rPr>
              <a:t>die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geradlinig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auf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ein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Ziel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hinführend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in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sich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geschlossener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Form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das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Schicksal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einer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Hauptperson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beschreibt</a:t>
            </a:r>
            <a:r>
              <a:rPr lang="ru-RU" sz="4400" dirty="0">
                <a:solidFill>
                  <a:schemeClr val="tx1"/>
                </a:solidFill>
              </a:rPr>
              <a:t>. </a:t>
            </a:r>
            <a:r>
              <a:rPr lang="ru-RU" sz="4400" dirty="0" err="1">
                <a:solidFill>
                  <a:schemeClr val="tx1"/>
                </a:solidFill>
              </a:rPr>
              <a:t>Es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ist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zu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beachten</a:t>
            </a:r>
            <a:r>
              <a:rPr lang="ru-RU" sz="4400" dirty="0">
                <a:solidFill>
                  <a:schemeClr val="tx1"/>
                </a:solidFill>
              </a:rPr>
              <a:t>, </a:t>
            </a:r>
            <a:r>
              <a:rPr lang="ru-RU" sz="4400" dirty="0" err="1">
                <a:solidFill>
                  <a:schemeClr val="tx1"/>
                </a:solidFill>
              </a:rPr>
              <a:t>dass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in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der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Novelle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kein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subjektives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Erzählstil</a:t>
            </a:r>
            <a:r>
              <a:rPr lang="ru-RU" sz="4400" dirty="0">
                <a:solidFill>
                  <a:schemeClr val="tx1"/>
                </a:solidFill>
              </a:rPr>
              <a:t>, </a:t>
            </a:r>
            <a:r>
              <a:rPr lang="ru-RU" sz="4400" dirty="0" err="1">
                <a:solidFill>
                  <a:schemeClr val="tx1"/>
                </a:solidFill>
              </a:rPr>
              <a:t>keine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episch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breite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Charakterausmalung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ist</a:t>
            </a:r>
            <a:r>
              <a:rPr lang="de-AT" sz="4400" dirty="0">
                <a:solidFill>
                  <a:schemeClr val="tx1"/>
                </a:solidFill>
              </a:rPr>
              <a:t>.</a:t>
            </a:r>
            <a:endParaRPr lang="ru-RU" sz="4400" dirty="0">
              <a:solidFill>
                <a:schemeClr val="tx1"/>
              </a:solidFill>
            </a:endParaRP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356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4916</TotalTime>
  <Words>823</Words>
  <Application>Microsoft Office PowerPoint</Application>
  <PresentationFormat>Широкоэкранный</PresentationFormat>
  <Paragraphs>98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DEUTSCH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Merkmale der literarischen Genres</vt:lpstr>
      <vt:lpstr>Merkmale der literarischen Genres</vt:lpstr>
      <vt:lpstr>Selbständige Arbeit:</vt:lpstr>
      <vt:lpstr>Ende der Stunde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Asus</dc:creator>
  <cp:lastModifiedBy>Аскарова Комила</cp:lastModifiedBy>
  <cp:revision>265</cp:revision>
  <cp:lastPrinted>2020-10-06T17:09:25Z</cp:lastPrinted>
  <dcterms:created xsi:type="dcterms:W3CDTF">2020-09-30T13:15:45Z</dcterms:created>
  <dcterms:modified xsi:type="dcterms:W3CDTF">2022-07-16T09:28:55Z</dcterms:modified>
</cp:coreProperties>
</file>