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1" r:id="rId3"/>
    <p:sldId id="374" r:id="rId4"/>
    <p:sldId id="329" r:id="rId5"/>
    <p:sldId id="383" r:id="rId6"/>
    <p:sldId id="376" r:id="rId7"/>
    <p:sldId id="384" r:id="rId8"/>
    <p:sldId id="366" r:id="rId9"/>
    <p:sldId id="380" r:id="rId10"/>
    <p:sldId id="385" r:id="rId11"/>
    <p:sldId id="259" r:id="rId12"/>
    <p:sldId id="26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0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25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98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00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9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39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1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763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982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35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28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7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E835D-C732-4F75-B7D2-67D1244CD1C9}" type="datetimeFigureOut">
              <a:rPr lang="ru-RU" smtClean="0"/>
              <a:t>16.07.2022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D841A-F634-4A81-BCDA-09F701FE7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44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7890" y="2783541"/>
            <a:ext cx="8624110" cy="2977291"/>
          </a:xfrm>
        </p:spPr>
        <p:txBody>
          <a:bodyPr>
            <a:normAutofit/>
          </a:bodyPr>
          <a:lstStyle/>
          <a:p>
            <a:r>
              <a:rPr lang="de-DE" sz="5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STUNDE:</a:t>
            </a:r>
          </a:p>
          <a:p>
            <a:r>
              <a:rPr lang="de-DE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AT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Lieblingsbuch“</a:t>
            </a:r>
          </a:p>
          <a:p>
            <a:endParaRPr lang="de-DE" sz="6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4545" y="115910"/>
            <a:ext cx="11848565" cy="148798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44050" y="242887"/>
            <a:ext cx="1559379" cy="1343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11.</a:t>
            </a:r>
            <a:endParaRPr lang="de-DE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Klasse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354318">
            <a:off x="-115134" y="3034674"/>
            <a:ext cx="4370884" cy="1947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45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/>
          <p:cNvSpPr txBox="1">
            <a:spLocks/>
          </p:cNvSpPr>
          <p:nvPr/>
        </p:nvSpPr>
        <p:spPr>
          <a:xfrm>
            <a:off x="436098" y="1"/>
            <a:ext cx="11619914" cy="9144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3938953" y="945019"/>
            <a:ext cx="4447046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Konjunktiv II </a:t>
            </a:r>
          </a:p>
          <a:p>
            <a:pPr marL="0" indent="0">
              <a:buNone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0" y="1871003"/>
            <a:ext cx="12192001" cy="49869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AT" dirty="0"/>
          </a:p>
          <a:p>
            <a:pPr>
              <a:buFontTx/>
              <a:buChar char="-"/>
            </a:pPr>
            <a:endParaRPr lang="de-AT" sz="2500" dirty="0"/>
          </a:p>
          <a:p>
            <a:pPr marL="0" indent="0">
              <a:buFont typeface="Arial" panose="020B0604020202020204" pitchFamily="34" charset="0"/>
              <a:buNone/>
            </a:pPr>
            <a:endParaRPr lang="de-AT" dirty="0">
              <a:solidFill>
                <a:srgbClr val="C0000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603716"/>
            <a:ext cx="12192000" cy="5254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dirty="0"/>
              <a:t>Bilden Sie die Wunschsätze. Benutzen Sie die Nebensatzform mit </a:t>
            </a:r>
            <a:r>
              <a:rPr lang="de-DE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„Wenn …“ </a:t>
            </a:r>
            <a:r>
              <a:rPr lang="de-DE" sz="3600" dirty="0"/>
              <a:t>Als Partikel benutzen Sie </a:t>
            </a:r>
            <a:r>
              <a:rPr lang="de-DE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„doch nur“. </a:t>
            </a:r>
            <a:r>
              <a:rPr lang="de-DE" sz="3600" dirty="0"/>
              <a:t>Benutzen Sie das gegenteilige </a:t>
            </a:r>
            <a:r>
              <a:rPr lang="de-DE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Adjektiv+Komparativ</a:t>
            </a:r>
            <a:endParaRPr lang="de-DE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de-DE" sz="3600" b="1" dirty="0"/>
              <a:t>Ute bleibt heute nicht bei mir.</a:t>
            </a:r>
          </a:p>
          <a:p>
            <a:pPr marL="0" indent="0">
              <a:buNone/>
            </a:pPr>
            <a:r>
              <a:rPr lang="de-DE" sz="3600" b="1" dirty="0"/>
              <a:t>   </a:t>
            </a:r>
          </a:p>
          <a:p>
            <a:pPr marL="514350" indent="-514350">
              <a:buAutoNum type="arabicPeriod"/>
            </a:pPr>
            <a:r>
              <a:rPr lang="de-DE" sz="3600" b="1" dirty="0"/>
              <a:t>Klaus hat keine Freundin.</a:t>
            </a:r>
          </a:p>
          <a:p>
            <a:pPr marL="0" indent="0">
              <a:buNone/>
            </a:pPr>
            <a:endParaRPr lang="de-DE" sz="3600" b="1" dirty="0"/>
          </a:p>
          <a:p>
            <a:pPr marL="514350" indent="-514350">
              <a:buAutoNum type="arabicPeriod"/>
            </a:pPr>
            <a:r>
              <a:rPr lang="de-DE" sz="3200" b="1" dirty="0"/>
              <a:t>Der Bus fährt so spät ab.</a:t>
            </a:r>
            <a:endParaRPr lang="de-DE" sz="3600" b="1" dirty="0"/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285836" y="3773384"/>
            <a:ext cx="9570858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Wenn Ute heute doch nur bei mir bleiben würde.</a:t>
            </a: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317211" y="5082232"/>
            <a:ext cx="8988153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Wenn Klaus doch nur mehr Freunde hätte. </a:t>
            </a:r>
            <a:endParaRPr lang="ru-RU" dirty="0"/>
          </a:p>
        </p:txBody>
      </p:sp>
      <p:sp>
        <p:nvSpPr>
          <p:cNvPr id="28" name="Объект 2"/>
          <p:cNvSpPr txBox="1">
            <a:spLocks/>
          </p:cNvSpPr>
          <p:nvPr/>
        </p:nvSpPr>
        <p:spPr>
          <a:xfrm>
            <a:off x="200669" y="6184890"/>
            <a:ext cx="9440871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Wenn der Bus doch nur früher abfahren würde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151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4" grpId="0" build="p"/>
      <p:bldP spid="23" grpId="0" build="p"/>
      <p:bldP spid="24" grpId="0" build="p"/>
      <p:bldP spid="2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806824" y="0"/>
            <a:ext cx="10520082" cy="1046816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</a:t>
            </a:r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1"/>
          <p:cNvSpPr>
            <a:spLocks noGrp="1"/>
          </p:cNvSpPr>
          <p:nvPr>
            <p:ph sz="half" idx="1"/>
          </p:nvPr>
        </p:nvSpPr>
        <p:spPr>
          <a:xfrm>
            <a:off x="0" y="1969476"/>
            <a:ext cx="12192000" cy="1871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AT" sz="5400" b="1" dirty="0"/>
              <a:t>Schreiben Sie die Geschichten zu den folgenden Aussagen.</a:t>
            </a:r>
          </a:p>
        </p:txBody>
      </p:sp>
      <p:sp>
        <p:nvSpPr>
          <p:cNvPr id="6" name="Объект 1"/>
          <p:cNvSpPr>
            <a:spLocks noGrp="1"/>
          </p:cNvSpPr>
          <p:nvPr>
            <p:ph sz="half" idx="1"/>
          </p:nvPr>
        </p:nvSpPr>
        <p:spPr>
          <a:xfrm>
            <a:off x="936812" y="3712695"/>
            <a:ext cx="10401886" cy="4738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AT" dirty="0"/>
              <a:t> </a:t>
            </a:r>
          </a:p>
        </p:txBody>
      </p:sp>
      <p:sp>
        <p:nvSpPr>
          <p:cNvPr id="2" name="Овальная выноска 1"/>
          <p:cNvSpPr/>
          <p:nvPr/>
        </p:nvSpPr>
        <p:spPr>
          <a:xfrm rot="20927527">
            <a:off x="140635" y="3042407"/>
            <a:ext cx="3539670" cy="3369247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AT" b="1" i="1" dirty="0">
              <a:solidFill>
                <a:schemeClr val="tx1"/>
              </a:solidFill>
            </a:endParaRPr>
          </a:p>
          <a:p>
            <a:pPr lvl="0"/>
            <a:endParaRPr lang="de-AT" b="1" i="1" dirty="0">
              <a:solidFill>
                <a:schemeClr val="tx1"/>
              </a:solidFill>
            </a:endParaRPr>
          </a:p>
          <a:p>
            <a:pPr lvl="0"/>
            <a:endParaRPr lang="de-AT" sz="3200" b="1" i="1" dirty="0">
              <a:solidFill>
                <a:schemeClr val="tx1"/>
              </a:solidFill>
            </a:endParaRPr>
          </a:p>
          <a:p>
            <a:r>
              <a:rPr lang="de-AT" sz="3200" b="1" dirty="0">
                <a:solidFill>
                  <a:schemeClr val="tx1"/>
                </a:solidFill>
              </a:rPr>
              <a:t>1. Bücher – Nahrung für die Seele.</a:t>
            </a:r>
            <a:r>
              <a:rPr lang="ru-RU" sz="3200" b="1" dirty="0">
                <a:solidFill>
                  <a:schemeClr val="tx1"/>
                </a:solidFill>
              </a:rPr>
              <a:t> </a:t>
            </a:r>
          </a:p>
          <a:p>
            <a:r>
              <a:rPr lang="ru-RU" dirty="0"/>
              <a:t> </a:t>
            </a:r>
          </a:p>
        </p:txBody>
      </p:sp>
      <p:sp>
        <p:nvSpPr>
          <p:cNvPr id="3" name="Овальная выноска 2"/>
          <p:cNvSpPr/>
          <p:nvPr/>
        </p:nvSpPr>
        <p:spPr>
          <a:xfrm>
            <a:off x="3657601" y="4410636"/>
            <a:ext cx="4289613" cy="2070847"/>
          </a:xfrm>
          <a:prstGeom prst="wedgeEllipseCallout">
            <a:avLst/>
          </a:prstGeom>
          <a:solidFill>
            <a:srgbClr val="FFFF0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2. Die Erfindung des Buchdruckes ist das größte Ereignis der Weltgeschichte</a:t>
            </a:r>
            <a:endParaRPr lang="ru-RU" dirty="0"/>
          </a:p>
        </p:txBody>
      </p:sp>
      <p:sp>
        <p:nvSpPr>
          <p:cNvPr id="7" name="Овальная выноска 6"/>
          <p:cNvSpPr/>
          <p:nvPr/>
        </p:nvSpPr>
        <p:spPr>
          <a:xfrm rot="1135030">
            <a:off x="7299893" y="3883249"/>
            <a:ext cx="4914824" cy="2031205"/>
          </a:xfrm>
          <a:prstGeom prst="wedgeEllipseCallout">
            <a:avLst/>
          </a:prstGeom>
          <a:solidFill>
            <a:schemeClr val="accent6">
              <a:lumMod val="60000"/>
              <a:lumOff val="4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AT" sz="2400" b="1" i="1" dirty="0">
                <a:solidFill>
                  <a:schemeClr val="tx1"/>
                </a:solidFill>
              </a:rPr>
              <a:t>3. Sage mir, wie groß sein Bücherschrank ist, und ich sage dir, man kann niemandem trauen.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36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71487" y="157164"/>
            <a:ext cx="11215687" cy="84432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 der Stunde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71487" y="1161143"/>
            <a:ext cx="11215687" cy="5125358"/>
          </a:xfrm>
          <a:ln w="57150"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de-DE" sz="5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 Stunde ist zu Ende.</a:t>
            </a:r>
          </a:p>
          <a:p>
            <a:endParaRPr lang="de-DE" sz="5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Danke für Aufmerksamkeit!</a:t>
            </a:r>
          </a:p>
          <a:p>
            <a:endParaRPr lang="de-DE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Wiedersehen!</a:t>
            </a:r>
          </a:p>
        </p:txBody>
      </p:sp>
    </p:spTree>
    <p:extLst>
      <p:ext uri="{BB962C8B-B14F-4D97-AF65-F5344CB8AC3E}">
        <p14:creationId xmlns:p14="http://schemas.microsoft.com/office/powerpoint/2010/main" val="35631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12192000" cy="10085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AT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Lieblingsbuch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Текст 6"/>
          <p:cNvSpPr txBox="1">
            <a:spLocks/>
          </p:cNvSpPr>
          <p:nvPr/>
        </p:nvSpPr>
        <p:spPr>
          <a:xfrm>
            <a:off x="6288742" y="2427822"/>
            <a:ext cx="5903258" cy="36099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de-AT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1944"/>
            <a:ext cx="12192000" cy="419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73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12192000" cy="100852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Lieblingsbuch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Текст 6"/>
          <p:cNvSpPr txBox="1">
            <a:spLocks/>
          </p:cNvSpPr>
          <p:nvPr/>
        </p:nvSpPr>
        <p:spPr>
          <a:xfrm>
            <a:off x="6288742" y="2427822"/>
            <a:ext cx="5903258" cy="36099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de-AT" sz="32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1048871"/>
            <a:ext cx="12008224" cy="820270"/>
          </a:xfrm>
        </p:spPr>
        <p:txBody>
          <a:bodyPr>
            <a:normAutofit fontScale="90000"/>
          </a:bodyPr>
          <a:lstStyle/>
          <a:p>
            <a:r>
              <a:rPr lang="de-AT" sz="3200" b="1" dirty="0"/>
              <a:t>Ergänzen Sie die Biographien von Michael Ende und Erich Kästner. Die Wörter helfen dabei.</a:t>
            </a:r>
            <a:endParaRPr lang="ru-RU" sz="3200" b="1" dirty="0"/>
          </a:p>
        </p:txBody>
      </p:sp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922664"/>
            <a:ext cx="10515600" cy="224721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57675"/>
            <a:ext cx="10461812" cy="2600325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10578905" y="2492186"/>
            <a:ext cx="1613095" cy="3072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bekannt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649243" y="1972234"/>
            <a:ext cx="1542757" cy="2785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Büchern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170942" y="1474693"/>
            <a:ext cx="2021058" cy="2697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europäischen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789920" y="3030068"/>
            <a:ext cx="1402080" cy="2899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Februar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550769" y="3554504"/>
            <a:ext cx="1641231" cy="3141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„Momo“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480431" y="4092386"/>
            <a:ext cx="1711569" cy="2685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München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0592972" y="4616823"/>
            <a:ext cx="1599028" cy="250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vor allem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0945906" y="5114363"/>
            <a:ext cx="1246094" cy="2913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wurde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892118" y="5625351"/>
            <a:ext cx="1299882" cy="237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400" b="1" dirty="0">
                <a:solidFill>
                  <a:schemeClr val="tx1"/>
                </a:solidFill>
              </a:rPr>
              <a:t>geboren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01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1.85185E-6 L -0.5418 -0.459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96" y="-2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0 L -0.53085 -0.4844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49" y="-2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2.22222E-6 L -0.58477 0.1611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245" y="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-0.20586 0.053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99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7037E-6 L -0.29232 -0.0467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22" y="-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2.96296E-6 L -0.37709 0.1893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54" y="9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3.7037E-6 L -0.25482 0.0935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47" y="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1481E-6 L -0.33555 0.0696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84" y="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3.7037E-7 L -0.64714 0.5474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357" y="27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/>
          <p:cNvSpPr txBox="1">
            <a:spLocks/>
          </p:cNvSpPr>
          <p:nvPr/>
        </p:nvSpPr>
        <p:spPr>
          <a:xfrm>
            <a:off x="436098" y="1"/>
            <a:ext cx="11619914" cy="9144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Lieblingsbuch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576774" y="973154"/>
            <a:ext cx="11143267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AT" sz="3200" b="1" dirty="0"/>
              <a:t>Wortschatz </a:t>
            </a:r>
          </a:p>
          <a:p>
            <a:pPr marL="0" indent="0">
              <a:buNone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0" y="1871003"/>
            <a:ext cx="12192001" cy="49869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AT" dirty="0"/>
          </a:p>
          <a:p>
            <a:pPr>
              <a:buFontTx/>
              <a:buChar char="-"/>
            </a:pPr>
            <a:endParaRPr lang="de-AT" sz="2500" dirty="0"/>
          </a:p>
          <a:p>
            <a:pPr marL="0" indent="0">
              <a:buFont typeface="Arial" panose="020B0604020202020204" pitchFamily="34" charset="0"/>
              <a:buNone/>
            </a:pPr>
            <a:endParaRPr lang="de-AT" dirty="0">
              <a:solidFill>
                <a:srgbClr val="C0000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75560" y="1411942"/>
            <a:ext cx="11916439" cy="529814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Das</a:t>
            </a:r>
            <a:r>
              <a:rPr lang="ru-RU" dirty="0"/>
              <a:t> </a:t>
            </a:r>
            <a:r>
              <a:rPr lang="ru-RU" dirty="0" err="1"/>
              <a:t>Merkmal</a:t>
            </a:r>
            <a:r>
              <a:rPr lang="de-AT" dirty="0"/>
              <a:t> - </a:t>
            </a:r>
            <a:r>
              <a:rPr lang="de-DE" dirty="0"/>
              <a:t>eine erkennbare Eigenschaft, die eine Person, eine Sache oder einen abstrakten Zusammenhang von anderen unterscheidet.</a:t>
            </a:r>
            <a:endParaRPr lang="ru-RU" dirty="0"/>
          </a:p>
          <a:p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Körper</a:t>
            </a:r>
            <a:r>
              <a:rPr lang="de-AT" dirty="0"/>
              <a:t> -</a:t>
            </a:r>
            <a:r>
              <a:rPr lang="de-DE" dirty="0"/>
              <a:t>Hauptteil, Füllstoff, Grundmasse, Raumumfang eines realen Gegenstands</a:t>
            </a:r>
            <a:endParaRPr lang="ru-RU" dirty="0"/>
          </a:p>
          <a:p>
            <a:r>
              <a:rPr lang="ru-RU" dirty="0" err="1"/>
              <a:t>Zusammenfassen</a:t>
            </a:r>
            <a:r>
              <a:rPr lang="de-AT" dirty="0"/>
              <a:t> - </a:t>
            </a:r>
            <a:r>
              <a:rPr lang="de-DE" dirty="0"/>
              <a:t>zu einem größeren Ganzen vereinigen</a:t>
            </a:r>
            <a:endParaRPr lang="ru-RU" dirty="0"/>
          </a:p>
          <a:p>
            <a:r>
              <a:rPr lang="ru-RU" dirty="0" err="1"/>
              <a:t>Das</a:t>
            </a:r>
            <a:r>
              <a:rPr lang="ru-RU" dirty="0"/>
              <a:t> </a:t>
            </a:r>
            <a:r>
              <a:rPr lang="ru-RU" dirty="0" err="1"/>
              <a:t>Glauben</a:t>
            </a:r>
            <a:r>
              <a:rPr lang="de-AT" dirty="0"/>
              <a:t> - </a:t>
            </a:r>
            <a:r>
              <a:rPr lang="de-DE" dirty="0"/>
              <a:t>eine Grundhaltung des Vertrauens, vor allem im Kontext religiöser Überzeugungen</a:t>
            </a:r>
            <a:endParaRPr lang="ru-RU" dirty="0"/>
          </a:p>
          <a:p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Dichtung</a:t>
            </a:r>
            <a:r>
              <a:rPr lang="de-AT" dirty="0"/>
              <a:t> - </a:t>
            </a:r>
            <a:r>
              <a:rPr lang="de-DE" dirty="0"/>
              <a:t>bezeichnet einerseits einen künstlerischen Schaffensprozess, der je nach </a:t>
            </a:r>
            <a:r>
              <a:rPr lang="de-DE" b="1" dirty="0"/>
              <a:t>Definition</a:t>
            </a:r>
            <a:r>
              <a:rPr lang="de-DE" dirty="0"/>
              <a:t> auf die poetische Gattung der Lyrik beschränkt ist</a:t>
            </a:r>
            <a:endParaRPr lang="ru-RU" dirty="0"/>
          </a:p>
          <a:p>
            <a:r>
              <a:rPr lang="ru-RU" dirty="0" err="1"/>
              <a:t>das</a:t>
            </a:r>
            <a:r>
              <a:rPr lang="ru-RU" dirty="0"/>
              <a:t> </a:t>
            </a:r>
            <a:r>
              <a:rPr lang="ru-RU" dirty="0" err="1"/>
              <a:t>Schicksal</a:t>
            </a:r>
            <a:r>
              <a:rPr lang="de-AT" dirty="0"/>
              <a:t> -</a:t>
            </a:r>
            <a:r>
              <a:rPr lang="de-DE" dirty="0"/>
              <a:t>höhere Macht, die das Leben des Menschen bestimmt und lenkt</a:t>
            </a:r>
            <a:endParaRPr lang="ru-RU" dirty="0"/>
          </a:p>
          <a:p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Mittelpunkt</a:t>
            </a:r>
            <a:r>
              <a:rPr lang="de-AT" dirty="0"/>
              <a:t> - </a:t>
            </a:r>
            <a:r>
              <a:rPr lang="de-DE" dirty="0"/>
              <a:t>Person, die bzw. etwas, was im Zentrum des Interesses steht</a:t>
            </a:r>
            <a:endParaRPr lang="ru-RU" dirty="0"/>
          </a:p>
          <a:p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Gesellschaft</a:t>
            </a:r>
            <a:r>
              <a:rPr lang="de-AT" dirty="0"/>
              <a:t> - </a:t>
            </a:r>
            <a:r>
              <a:rPr lang="de-DE" dirty="0"/>
              <a:t>Gesamtheit der Menschen, die zusammen unter bestimmten politischen, wirtschaftlichen und sozialen Verhältnissen leben</a:t>
            </a:r>
            <a:endParaRPr lang="ru-RU" dirty="0"/>
          </a:p>
          <a:p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Trivialliteratur</a:t>
            </a:r>
            <a:r>
              <a:rPr lang="de-AT" dirty="0"/>
              <a:t> -</a:t>
            </a:r>
            <a:r>
              <a:rPr lang="de-DE" dirty="0"/>
              <a:t>inhaltlich unkomplizierte und mit einfacheren sprachlichen Mitteln arbeitende Literatur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152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/>
          <p:cNvSpPr txBox="1">
            <a:spLocks/>
          </p:cNvSpPr>
          <p:nvPr/>
        </p:nvSpPr>
        <p:spPr>
          <a:xfrm>
            <a:off x="436098" y="1"/>
            <a:ext cx="11619914" cy="9144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Lieblingsbuch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576774" y="973154"/>
            <a:ext cx="11143267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AT" sz="3200" b="1" dirty="0"/>
              <a:t>Wortschatz </a:t>
            </a:r>
          </a:p>
          <a:p>
            <a:pPr marL="0" indent="0">
              <a:buNone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0" y="1871003"/>
            <a:ext cx="12192001" cy="49869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AT" dirty="0"/>
          </a:p>
          <a:p>
            <a:pPr>
              <a:buFontTx/>
              <a:buChar char="-"/>
            </a:pPr>
            <a:endParaRPr lang="de-AT" sz="2500" dirty="0"/>
          </a:p>
          <a:p>
            <a:pPr marL="0" indent="0">
              <a:buFont typeface="Arial" panose="020B0604020202020204" pitchFamily="34" charset="0"/>
              <a:buNone/>
            </a:pPr>
            <a:endParaRPr lang="de-AT" dirty="0">
              <a:solidFill>
                <a:srgbClr val="C0000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11016" y="1448972"/>
            <a:ext cx="11980984" cy="5261109"/>
          </a:xfrm>
        </p:spPr>
        <p:txBody>
          <a:bodyPr>
            <a:normAutofit fontScale="47500" lnSpcReduction="20000"/>
          </a:bodyPr>
          <a:lstStyle/>
          <a:p>
            <a:r>
              <a:rPr lang="ru-RU" sz="4500" dirty="0" err="1"/>
              <a:t>die</a:t>
            </a:r>
            <a:r>
              <a:rPr lang="ru-RU" sz="4500" dirty="0"/>
              <a:t> </a:t>
            </a:r>
            <a:r>
              <a:rPr lang="ru-RU" sz="4500" dirty="0" err="1"/>
              <a:t>Wertvorstellung</a:t>
            </a:r>
            <a:r>
              <a:rPr lang="de-AT" sz="4500" dirty="0"/>
              <a:t> -</a:t>
            </a:r>
            <a:r>
              <a:rPr lang="en-US" sz="4500" dirty="0" err="1"/>
              <a:t>moralisch</a:t>
            </a:r>
            <a:r>
              <a:rPr lang="en-US" sz="4500" dirty="0"/>
              <a:t> gut </a:t>
            </a:r>
            <a:r>
              <a:rPr lang="en-US" sz="4500" dirty="0" err="1"/>
              <a:t>betrachtete</a:t>
            </a:r>
            <a:r>
              <a:rPr lang="en-US" sz="4500" dirty="0"/>
              <a:t> </a:t>
            </a:r>
            <a:r>
              <a:rPr lang="en-US" sz="4500" dirty="0" err="1"/>
              <a:t>Eigenschaften</a:t>
            </a:r>
            <a:endParaRPr lang="ru-RU" sz="4500" dirty="0"/>
          </a:p>
          <a:p>
            <a:r>
              <a:rPr lang="en-US" sz="4500" dirty="0"/>
              <a:t>A</a:t>
            </a:r>
            <a:r>
              <a:rPr lang="ru-RU" sz="4500" dirty="0" err="1"/>
              <a:t>usweglos</a:t>
            </a:r>
            <a:r>
              <a:rPr lang="de-AT" sz="4500" dirty="0"/>
              <a:t> - </a:t>
            </a:r>
            <a:r>
              <a:rPr lang="de-DE" sz="4500" dirty="0"/>
              <a:t>ohne Aussicht auf eine Verbesserung der Situation.</a:t>
            </a:r>
            <a:endParaRPr lang="ru-RU" sz="4500" dirty="0"/>
          </a:p>
          <a:p>
            <a:r>
              <a:rPr lang="ru-RU" sz="4500" dirty="0" err="1"/>
              <a:t>die</a:t>
            </a:r>
            <a:r>
              <a:rPr lang="ru-RU" sz="4500" dirty="0"/>
              <a:t> </a:t>
            </a:r>
            <a:r>
              <a:rPr lang="ru-RU" sz="4500" dirty="0" err="1"/>
              <a:t>Prosaerzählung</a:t>
            </a:r>
            <a:r>
              <a:rPr lang="de-AT" sz="4500" dirty="0"/>
              <a:t> - </a:t>
            </a:r>
            <a:r>
              <a:rPr lang="de-DE" sz="4500" dirty="0"/>
              <a:t>bezeichnet in der russischen Literatur eine </a:t>
            </a:r>
            <a:r>
              <a:rPr lang="de-DE" sz="4500" b="1" dirty="0"/>
              <a:t>Prosaerzählung</a:t>
            </a:r>
            <a:r>
              <a:rPr lang="de-DE" sz="4500" dirty="0"/>
              <a:t> geringeren Umfanges (zwischen Roman und Erzählung) mit chronikalischem Charakter</a:t>
            </a:r>
            <a:endParaRPr lang="ru-RU" sz="4500" dirty="0"/>
          </a:p>
          <a:p>
            <a:r>
              <a:rPr lang="ru-RU" sz="4500" dirty="0" err="1"/>
              <a:t>die</a:t>
            </a:r>
            <a:r>
              <a:rPr lang="ru-RU" sz="4500" dirty="0"/>
              <a:t> </a:t>
            </a:r>
            <a:r>
              <a:rPr lang="ru-RU" sz="4500" dirty="0" err="1"/>
              <a:t>Konfliktsituation</a:t>
            </a:r>
            <a:r>
              <a:rPr lang="ru-RU" sz="4500" dirty="0"/>
              <a:t> </a:t>
            </a:r>
            <a:r>
              <a:rPr lang="de-AT" sz="4500" dirty="0"/>
              <a:t>- </a:t>
            </a:r>
            <a:r>
              <a:rPr lang="de-DE" sz="4500" dirty="0"/>
              <a:t>Interessen, Zielsetzungen oder Wertvorstellungen von Personen, gesellschaftlichen Gruppen, Organisationen oder Staaten miteinander unvereinbar sind</a:t>
            </a:r>
            <a:endParaRPr lang="de-AT" sz="4500" dirty="0"/>
          </a:p>
          <a:p>
            <a:r>
              <a:rPr lang="ru-RU" sz="4500" dirty="0" err="1"/>
              <a:t>die</a:t>
            </a:r>
            <a:r>
              <a:rPr lang="ru-RU" sz="4500" dirty="0"/>
              <a:t> </a:t>
            </a:r>
            <a:r>
              <a:rPr lang="ru-RU" sz="4500" dirty="0" err="1"/>
              <a:t>Fachliteratur</a:t>
            </a:r>
            <a:r>
              <a:rPr lang="ru-RU" sz="4500" dirty="0"/>
              <a:t> </a:t>
            </a:r>
            <a:r>
              <a:rPr lang="de-AT" sz="4500" dirty="0"/>
              <a:t>- </a:t>
            </a:r>
            <a:r>
              <a:rPr lang="de-DE" sz="4500" dirty="0"/>
              <a:t>ein bestimmtes Fachgebiet behandelnde, besonders wissenschaftliche Literatur</a:t>
            </a:r>
            <a:endParaRPr lang="de-AT" sz="4500" dirty="0"/>
          </a:p>
          <a:p>
            <a:r>
              <a:rPr lang="en-US" sz="4500" dirty="0"/>
              <a:t>V</a:t>
            </a:r>
            <a:r>
              <a:rPr lang="ru-RU" sz="4500" dirty="0" err="1"/>
              <a:t>erschaffen</a:t>
            </a:r>
            <a:r>
              <a:rPr lang="de-AT" sz="4500" dirty="0"/>
              <a:t> - </a:t>
            </a:r>
            <a:r>
              <a:rPr lang="de-DE" sz="4500" dirty="0"/>
              <a:t>dafür sorgen, dass jemandem etwas zuteilwird, jemand etwas bekommt</a:t>
            </a:r>
            <a:endParaRPr lang="ru-RU" sz="4500" dirty="0"/>
          </a:p>
          <a:p>
            <a:r>
              <a:rPr lang="ru-RU" sz="4500" dirty="0" err="1"/>
              <a:t>die</a:t>
            </a:r>
            <a:r>
              <a:rPr lang="ru-RU" sz="4500" dirty="0"/>
              <a:t> </a:t>
            </a:r>
            <a:r>
              <a:rPr lang="ru-RU" sz="4500" dirty="0" err="1"/>
              <a:t>Märchenforschung</a:t>
            </a:r>
            <a:r>
              <a:rPr lang="ru-RU" sz="4500" dirty="0"/>
              <a:t> </a:t>
            </a:r>
            <a:r>
              <a:rPr lang="de-AT" sz="4500" dirty="0"/>
              <a:t>- </a:t>
            </a:r>
            <a:r>
              <a:rPr lang="de-DE" sz="4500" dirty="0"/>
              <a:t>Wissenschaft, die sich mit Herkunft und Verbreitung der Märchen und mit ihren Motiven befasst</a:t>
            </a:r>
            <a:endParaRPr lang="de-AT" sz="4500" dirty="0"/>
          </a:p>
          <a:p>
            <a:r>
              <a:rPr lang="ru-RU" sz="4500" dirty="0" err="1"/>
              <a:t>die</a:t>
            </a:r>
            <a:r>
              <a:rPr lang="ru-RU" sz="4500" dirty="0"/>
              <a:t> </a:t>
            </a:r>
            <a:r>
              <a:rPr lang="ru-RU" sz="4500" dirty="0" err="1"/>
              <a:t>Einführung</a:t>
            </a:r>
            <a:r>
              <a:rPr lang="ru-RU" sz="4500" dirty="0"/>
              <a:t> </a:t>
            </a:r>
            <a:r>
              <a:rPr lang="de-AT" sz="4500" dirty="0"/>
              <a:t>– die Anleitung</a:t>
            </a:r>
          </a:p>
          <a:p>
            <a:r>
              <a:rPr lang="ru-RU" sz="4500" dirty="0" err="1"/>
              <a:t>die</a:t>
            </a:r>
            <a:r>
              <a:rPr lang="ru-RU" sz="4500" dirty="0"/>
              <a:t> </a:t>
            </a:r>
            <a:r>
              <a:rPr lang="ru-RU" sz="4500" dirty="0" err="1"/>
              <a:t>Wurzel</a:t>
            </a:r>
            <a:r>
              <a:rPr lang="de-AT" sz="4500" dirty="0"/>
              <a:t> - Basis</a:t>
            </a:r>
            <a:endParaRPr lang="ru-RU" sz="4500" dirty="0"/>
          </a:p>
          <a:p>
            <a:r>
              <a:rPr lang="ru-RU" sz="4500" dirty="0" err="1"/>
              <a:t>die</a:t>
            </a:r>
            <a:r>
              <a:rPr lang="ru-RU" sz="4500" dirty="0"/>
              <a:t> </a:t>
            </a:r>
            <a:r>
              <a:rPr lang="ru-RU" sz="4500" dirty="0" err="1"/>
              <a:t>Nachricht</a:t>
            </a:r>
            <a:r>
              <a:rPr lang="de-AT" sz="4500" dirty="0"/>
              <a:t> - </a:t>
            </a:r>
            <a:r>
              <a:rPr lang="de-DE" sz="4500" dirty="0"/>
              <a:t>Mitteilung von neuesten Ereignissen oder Zuständen von oft besonderer Wichtigkeit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1732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/>
          <p:cNvSpPr txBox="1">
            <a:spLocks/>
          </p:cNvSpPr>
          <p:nvPr/>
        </p:nvSpPr>
        <p:spPr>
          <a:xfrm>
            <a:off x="436098" y="1"/>
            <a:ext cx="11619914" cy="9144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AT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Lieblingsbuch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576774" y="973154"/>
            <a:ext cx="11143267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AT" sz="3200" b="1" dirty="0"/>
              <a:t> Lesen Sie bitte den Text.</a:t>
            </a:r>
          </a:p>
          <a:p>
            <a:pPr marL="0" indent="0">
              <a:buNone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0" y="1871003"/>
            <a:ext cx="12192001" cy="49869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AT" dirty="0"/>
          </a:p>
          <a:p>
            <a:pPr>
              <a:buFontTx/>
              <a:buChar char="-"/>
            </a:pPr>
            <a:endParaRPr lang="de-AT" sz="2500" dirty="0"/>
          </a:p>
          <a:p>
            <a:pPr marL="0" indent="0">
              <a:buFont typeface="Arial" panose="020B0604020202020204" pitchFamily="34" charset="0"/>
              <a:buNone/>
            </a:pPr>
            <a:endParaRPr lang="de-AT" dirty="0">
              <a:solidFill>
                <a:srgbClr val="C0000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75560" y="1411942"/>
            <a:ext cx="11916439" cy="52981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Die</a:t>
            </a:r>
            <a:r>
              <a:rPr lang="ru-RU" b="1" dirty="0"/>
              <a:t> </a:t>
            </a:r>
            <a:r>
              <a:rPr lang="ru-RU" b="1" dirty="0" err="1"/>
              <a:t>Rolle</a:t>
            </a:r>
            <a:r>
              <a:rPr lang="ru-RU" b="1" dirty="0"/>
              <a:t> </a:t>
            </a:r>
            <a:r>
              <a:rPr lang="ru-RU" b="1" dirty="0" err="1"/>
              <a:t>des</a:t>
            </a:r>
            <a:r>
              <a:rPr lang="ru-RU" b="1" dirty="0"/>
              <a:t> </a:t>
            </a:r>
            <a:r>
              <a:rPr lang="ru-RU" b="1" dirty="0" err="1"/>
              <a:t>Lesens</a:t>
            </a:r>
            <a:r>
              <a:rPr lang="ru-RU" b="1" dirty="0"/>
              <a:t> </a:t>
            </a:r>
            <a:r>
              <a:rPr lang="ru-RU" b="1" dirty="0" err="1"/>
              <a:t>in</a:t>
            </a:r>
            <a:r>
              <a:rPr lang="ru-RU" b="1" dirty="0"/>
              <a:t> </a:t>
            </a:r>
            <a:r>
              <a:rPr lang="ru-RU" b="1" dirty="0" err="1"/>
              <a:t>meinem</a:t>
            </a:r>
            <a:r>
              <a:rPr lang="ru-RU" b="1" dirty="0"/>
              <a:t> </a:t>
            </a:r>
            <a:r>
              <a:rPr lang="ru-RU" b="1" dirty="0" err="1"/>
              <a:t>Leben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Man</a:t>
            </a:r>
            <a:r>
              <a:rPr lang="ru-RU" dirty="0"/>
              <a:t> </a:t>
            </a:r>
            <a:r>
              <a:rPr lang="ru-RU" dirty="0" err="1"/>
              <a:t>sagt</a:t>
            </a:r>
            <a:r>
              <a:rPr lang="ru-RU" dirty="0"/>
              <a:t> „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Bücher</a:t>
            </a:r>
            <a:r>
              <a:rPr lang="ru-RU" dirty="0"/>
              <a:t> </a:t>
            </a:r>
            <a:r>
              <a:rPr lang="ru-RU" dirty="0" err="1"/>
              <a:t>sind</a:t>
            </a:r>
            <a:r>
              <a:rPr lang="ru-RU" dirty="0"/>
              <a:t> </a:t>
            </a:r>
            <a:r>
              <a:rPr lang="ru-RU" dirty="0" err="1"/>
              <a:t>unsere</a:t>
            </a:r>
            <a:r>
              <a:rPr lang="ru-RU" dirty="0"/>
              <a:t> </a:t>
            </a:r>
            <a:r>
              <a:rPr lang="ru-RU" dirty="0" err="1"/>
              <a:t>Freunde</a:t>
            </a:r>
            <a:r>
              <a:rPr lang="ru-RU" dirty="0"/>
              <a:t>“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ich</a:t>
            </a:r>
            <a:r>
              <a:rPr lang="ru-RU" dirty="0"/>
              <a:t> </a:t>
            </a:r>
            <a:r>
              <a:rPr lang="ru-RU" dirty="0" err="1"/>
              <a:t>bin</a:t>
            </a:r>
            <a:r>
              <a:rPr lang="ru-RU" dirty="0"/>
              <a:t> </a:t>
            </a:r>
            <a:r>
              <a:rPr lang="ru-RU" dirty="0" err="1"/>
              <a:t>damit</a:t>
            </a:r>
            <a:r>
              <a:rPr lang="ru-RU" dirty="0"/>
              <a:t> </a:t>
            </a:r>
            <a:r>
              <a:rPr lang="ru-RU" dirty="0" err="1"/>
              <a:t>völlig</a:t>
            </a:r>
            <a:r>
              <a:rPr lang="ru-RU" dirty="0"/>
              <a:t> </a:t>
            </a:r>
            <a:r>
              <a:rPr lang="ru-RU" dirty="0" err="1"/>
              <a:t>einverstanden</a:t>
            </a:r>
            <a:r>
              <a:rPr lang="ru-RU" dirty="0"/>
              <a:t>. </a:t>
            </a:r>
            <a:r>
              <a:rPr lang="ru-RU" dirty="0" err="1"/>
              <a:t>Wir</a:t>
            </a:r>
            <a:r>
              <a:rPr lang="ru-RU" dirty="0"/>
              <a:t> </a:t>
            </a:r>
            <a:r>
              <a:rPr lang="ru-RU" dirty="0" err="1"/>
              <a:t>lernen</a:t>
            </a:r>
            <a:r>
              <a:rPr lang="ru-RU" dirty="0"/>
              <a:t> </a:t>
            </a:r>
            <a:r>
              <a:rPr lang="ru-RU" dirty="0" err="1"/>
              <a:t>das</a:t>
            </a:r>
            <a:r>
              <a:rPr lang="ru-RU" dirty="0"/>
              <a:t> </a:t>
            </a:r>
            <a:r>
              <a:rPr lang="ru-RU" dirty="0" err="1"/>
              <a:t>Buch</a:t>
            </a:r>
            <a:r>
              <a:rPr lang="ru-RU" dirty="0"/>
              <a:t> </a:t>
            </a:r>
            <a:r>
              <a:rPr lang="ru-RU" dirty="0" err="1"/>
              <a:t>kennen</a:t>
            </a:r>
            <a:r>
              <a:rPr lang="ru-RU" dirty="0"/>
              <a:t>, </a:t>
            </a:r>
            <a:r>
              <a:rPr lang="ru-RU" dirty="0" err="1"/>
              <a:t>wenn</a:t>
            </a:r>
            <a:r>
              <a:rPr lang="ru-RU" dirty="0"/>
              <a:t> </a:t>
            </a:r>
            <a:r>
              <a:rPr lang="ru-RU" dirty="0" err="1"/>
              <a:t>wir</a:t>
            </a:r>
            <a:r>
              <a:rPr lang="ru-RU" dirty="0"/>
              <a:t> </a:t>
            </a:r>
            <a:r>
              <a:rPr lang="ru-RU" dirty="0" err="1"/>
              <a:t>klein</a:t>
            </a:r>
            <a:r>
              <a:rPr lang="ru-RU" dirty="0"/>
              <a:t> </a:t>
            </a:r>
            <a:r>
              <a:rPr lang="ru-RU" dirty="0" err="1"/>
              <a:t>sind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es</a:t>
            </a:r>
            <a:r>
              <a:rPr lang="ru-RU" dirty="0"/>
              <a:t> </a:t>
            </a:r>
            <a:r>
              <a:rPr lang="ru-RU" dirty="0" err="1"/>
              <a:t>ist</a:t>
            </a:r>
            <a:r>
              <a:rPr lang="ru-RU" dirty="0"/>
              <a:t> </a:t>
            </a:r>
            <a:r>
              <a:rPr lang="ru-RU" dirty="0" err="1"/>
              <a:t>unser</a:t>
            </a:r>
            <a:r>
              <a:rPr lang="ru-RU" dirty="0"/>
              <a:t> </a:t>
            </a:r>
            <a:r>
              <a:rPr lang="ru-RU" dirty="0" err="1"/>
              <a:t>Satellit</a:t>
            </a:r>
            <a:r>
              <a:rPr lang="ru-RU" dirty="0"/>
              <a:t> </a:t>
            </a:r>
            <a:r>
              <a:rPr lang="ru-RU" dirty="0" err="1"/>
              <a:t>für</a:t>
            </a:r>
            <a:r>
              <a:rPr lang="ru-RU" dirty="0"/>
              <a:t> </a:t>
            </a:r>
            <a:r>
              <a:rPr lang="ru-RU" dirty="0" err="1"/>
              <a:t>das</a:t>
            </a:r>
            <a:r>
              <a:rPr lang="ru-RU" dirty="0"/>
              <a:t> </a:t>
            </a:r>
            <a:r>
              <a:rPr lang="ru-RU" dirty="0" err="1"/>
              <a:t>ganze</a:t>
            </a:r>
            <a:r>
              <a:rPr lang="ru-RU" dirty="0"/>
              <a:t> </a:t>
            </a:r>
            <a:r>
              <a:rPr lang="ru-RU" dirty="0" err="1"/>
              <a:t>Leben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Ich</a:t>
            </a:r>
            <a:r>
              <a:rPr lang="ru-RU" dirty="0"/>
              <a:t> </a:t>
            </a:r>
            <a:r>
              <a:rPr lang="ru-RU" dirty="0" err="1"/>
              <a:t>war</a:t>
            </a:r>
            <a:r>
              <a:rPr lang="ru-RU" dirty="0"/>
              <a:t> </a:t>
            </a:r>
            <a:r>
              <a:rPr lang="ru-RU" dirty="0" err="1"/>
              <a:t>nicht</a:t>
            </a:r>
            <a:r>
              <a:rPr lang="ru-RU" dirty="0"/>
              <a:t> </a:t>
            </a:r>
            <a:r>
              <a:rPr lang="ru-RU" dirty="0" err="1"/>
              <a:t>immer</a:t>
            </a:r>
            <a:r>
              <a:rPr lang="ru-RU" dirty="0"/>
              <a:t> </a:t>
            </a:r>
            <a:r>
              <a:rPr lang="ru-RU" dirty="0" err="1"/>
              <a:t>ein</a:t>
            </a:r>
            <a:r>
              <a:rPr lang="ru-RU" dirty="0"/>
              <a:t> </a:t>
            </a:r>
            <a:r>
              <a:rPr lang="ru-RU" dirty="0" err="1"/>
              <a:t>großer</a:t>
            </a:r>
            <a:r>
              <a:rPr lang="ru-RU" dirty="0"/>
              <a:t> </a:t>
            </a:r>
            <a:r>
              <a:rPr lang="ru-RU" dirty="0" err="1"/>
              <a:t>Fan</a:t>
            </a:r>
            <a:r>
              <a:rPr lang="ru-RU" dirty="0"/>
              <a:t> </a:t>
            </a:r>
            <a:r>
              <a:rPr lang="ru-RU" dirty="0" err="1"/>
              <a:t>von</a:t>
            </a:r>
            <a:r>
              <a:rPr lang="ru-RU" dirty="0"/>
              <a:t> </a:t>
            </a:r>
            <a:r>
              <a:rPr lang="ru-RU" dirty="0" err="1"/>
              <a:t>Büchern</a:t>
            </a:r>
            <a:r>
              <a:rPr lang="ru-RU" dirty="0"/>
              <a:t>, </a:t>
            </a:r>
            <a:r>
              <a:rPr lang="ru-RU" dirty="0" err="1"/>
              <a:t>aber</a:t>
            </a:r>
            <a:r>
              <a:rPr lang="ru-RU" dirty="0"/>
              <a:t> </a:t>
            </a:r>
            <a:r>
              <a:rPr lang="ru-RU" dirty="0" err="1"/>
              <a:t>heute</a:t>
            </a:r>
            <a:r>
              <a:rPr lang="ru-RU" dirty="0"/>
              <a:t> </a:t>
            </a:r>
            <a:r>
              <a:rPr lang="ru-RU" dirty="0" err="1"/>
              <a:t>lege</a:t>
            </a:r>
            <a:r>
              <a:rPr lang="ru-RU" dirty="0"/>
              <a:t> </a:t>
            </a:r>
            <a:r>
              <a:rPr lang="ru-RU" dirty="0" err="1"/>
              <a:t>ich</a:t>
            </a:r>
            <a:r>
              <a:rPr lang="ru-RU" dirty="0"/>
              <a:t> </a:t>
            </a:r>
            <a:r>
              <a:rPr lang="ru-RU" dirty="0" err="1"/>
              <a:t>einen</a:t>
            </a:r>
            <a:r>
              <a:rPr lang="ru-RU" dirty="0"/>
              <a:t> </a:t>
            </a:r>
            <a:r>
              <a:rPr lang="ru-RU" dirty="0" err="1"/>
              <a:t>großen</a:t>
            </a:r>
            <a:r>
              <a:rPr lang="ru-RU" dirty="0"/>
              <a:t> </a:t>
            </a:r>
            <a:r>
              <a:rPr lang="ru-RU" dirty="0" err="1"/>
              <a:t>Wert</a:t>
            </a:r>
            <a:r>
              <a:rPr lang="ru-RU" dirty="0"/>
              <a:t> </a:t>
            </a:r>
            <a:r>
              <a:rPr lang="ru-RU" dirty="0" err="1"/>
              <a:t>auf</a:t>
            </a:r>
            <a:r>
              <a:rPr lang="ru-RU" dirty="0"/>
              <a:t> </a:t>
            </a:r>
            <a:r>
              <a:rPr lang="ru-RU" dirty="0" err="1"/>
              <a:t>das</a:t>
            </a:r>
            <a:r>
              <a:rPr lang="ru-RU" dirty="0"/>
              <a:t> </a:t>
            </a:r>
            <a:r>
              <a:rPr lang="ru-RU" dirty="0" err="1"/>
              <a:t>Lesen</a:t>
            </a:r>
            <a:r>
              <a:rPr lang="ru-RU" dirty="0"/>
              <a:t>. </a:t>
            </a:r>
            <a:r>
              <a:rPr lang="ru-RU" dirty="0" err="1"/>
              <a:t>Ich</a:t>
            </a:r>
            <a:r>
              <a:rPr lang="ru-RU" dirty="0"/>
              <a:t> </a:t>
            </a:r>
            <a:r>
              <a:rPr lang="ru-RU" dirty="0" err="1"/>
              <a:t>bin</a:t>
            </a:r>
            <a:r>
              <a:rPr lang="ru-RU" dirty="0"/>
              <a:t> </a:t>
            </a:r>
            <a:r>
              <a:rPr lang="ru-RU" dirty="0" err="1"/>
              <a:t>überzeugt</a:t>
            </a:r>
            <a:r>
              <a:rPr lang="ru-RU" dirty="0"/>
              <a:t>, </a:t>
            </a:r>
            <a:r>
              <a:rPr lang="ru-RU" dirty="0" err="1"/>
              <a:t>dass</a:t>
            </a:r>
            <a:r>
              <a:rPr lang="ru-RU" dirty="0"/>
              <a:t>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Bücher</a:t>
            </a:r>
            <a:r>
              <a:rPr lang="ru-RU" dirty="0"/>
              <a:t> </a:t>
            </a:r>
            <a:r>
              <a:rPr lang="ru-RU" dirty="0" err="1"/>
              <a:t>nicht</a:t>
            </a:r>
            <a:r>
              <a:rPr lang="ru-RU" dirty="0"/>
              <a:t> </a:t>
            </a:r>
            <a:r>
              <a:rPr lang="ru-RU" dirty="0" err="1"/>
              <a:t>nur</a:t>
            </a:r>
            <a:r>
              <a:rPr lang="ru-RU" dirty="0"/>
              <a:t> </a:t>
            </a:r>
            <a:r>
              <a:rPr lang="ru-RU" dirty="0" err="1"/>
              <a:t>für</a:t>
            </a:r>
            <a:r>
              <a:rPr lang="ru-RU" dirty="0"/>
              <a:t> </a:t>
            </a:r>
            <a:r>
              <a:rPr lang="ru-RU" dirty="0" err="1"/>
              <a:t>unser</a:t>
            </a:r>
            <a:r>
              <a:rPr lang="ru-RU" dirty="0"/>
              <a:t> </a:t>
            </a:r>
            <a:r>
              <a:rPr lang="ru-RU" dirty="0" err="1"/>
              <a:t>Amüsement</a:t>
            </a:r>
            <a:r>
              <a:rPr lang="ru-RU" dirty="0"/>
              <a:t> </a:t>
            </a:r>
            <a:r>
              <a:rPr lang="ru-RU" dirty="0" err="1"/>
              <a:t>dienen</a:t>
            </a:r>
            <a:r>
              <a:rPr lang="ru-RU" dirty="0"/>
              <a:t>, </a:t>
            </a:r>
            <a:r>
              <a:rPr lang="ru-RU" dirty="0" err="1"/>
              <a:t>sondern</a:t>
            </a:r>
            <a:r>
              <a:rPr lang="ru-RU" dirty="0"/>
              <a:t> </a:t>
            </a:r>
            <a:r>
              <a:rPr lang="ru-RU" dirty="0" err="1"/>
              <a:t>auch</a:t>
            </a:r>
            <a:r>
              <a:rPr lang="ru-RU" dirty="0"/>
              <a:t> </a:t>
            </a:r>
            <a:r>
              <a:rPr lang="ru-RU" dirty="0" err="1"/>
              <a:t>sie</a:t>
            </a:r>
            <a:r>
              <a:rPr lang="ru-RU" dirty="0"/>
              <a:t> </a:t>
            </a:r>
            <a:r>
              <a:rPr lang="ru-RU" dirty="0" err="1"/>
              <a:t>enthalten</a:t>
            </a:r>
            <a:r>
              <a:rPr lang="ru-RU" dirty="0"/>
              <a:t> </a:t>
            </a:r>
            <a:r>
              <a:rPr lang="ru-RU" dirty="0" err="1"/>
              <a:t>die</a:t>
            </a:r>
            <a:r>
              <a:rPr lang="ru-RU" dirty="0"/>
              <a:t> </a:t>
            </a:r>
            <a:r>
              <a:rPr lang="ru-RU" dirty="0" err="1"/>
              <a:t>Antworten</a:t>
            </a:r>
            <a:r>
              <a:rPr lang="ru-RU" dirty="0"/>
              <a:t> </a:t>
            </a:r>
            <a:r>
              <a:rPr lang="ru-RU" dirty="0" err="1"/>
              <a:t>auf</a:t>
            </a:r>
            <a:r>
              <a:rPr lang="ru-RU" dirty="0"/>
              <a:t> </a:t>
            </a:r>
            <a:r>
              <a:rPr lang="ru-RU" dirty="0" err="1"/>
              <a:t>viele</a:t>
            </a:r>
            <a:r>
              <a:rPr lang="ru-RU" dirty="0"/>
              <a:t> </a:t>
            </a:r>
            <a:r>
              <a:rPr lang="ru-RU" dirty="0" err="1"/>
              <a:t>unsere</a:t>
            </a:r>
            <a:r>
              <a:rPr lang="ru-RU" dirty="0"/>
              <a:t> </a:t>
            </a:r>
            <a:r>
              <a:rPr lang="ru-RU" dirty="0" err="1"/>
              <a:t>Fragen</a:t>
            </a:r>
            <a:r>
              <a:rPr lang="ru-RU" dirty="0"/>
              <a:t>. </a:t>
            </a:r>
          </a:p>
          <a:p>
            <a:pPr marL="0" indent="0">
              <a:buNone/>
            </a:pPr>
            <a:r>
              <a:rPr lang="ru-RU" dirty="0" err="1"/>
              <a:t>Am</a:t>
            </a:r>
            <a:r>
              <a:rPr lang="ru-RU" dirty="0"/>
              <a:t> </a:t>
            </a:r>
            <a:r>
              <a:rPr lang="ru-RU" dirty="0" err="1"/>
              <a:t>liebsten</a:t>
            </a:r>
            <a:r>
              <a:rPr lang="ru-RU" dirty="0"/>
              <a:t> </a:t>
            </a:r>
            <a:r>
              <a:rPr lang="ru-RU" dirty="0" err="1"/>
              <a:t>lese</a:t>
            </a:r>
            <a:r>
              <a:rPr lang="ru-RU" dirty="0"/>
              <a:t> </a:t>
            </a:r>
            <a:r>
              <a:rPr lang="ru-RU" dirty="0" err="1"/>
              <a:t>ich</a:t>
            </a:r>
            <a:r>
              <a:rPr lang="ru-RU" dirty="0"/>
              <a:t> </a:t>
            </a:r>
            <a:r>
              <a:rPr lang="ru-RU" dirty="0" err="1"/>
              <a:t>klassische</a:t>
            </a:r>
            <a:r>
              <a:rPr lang="ru-RU" dirty="0"/>
              <a:t> </a:t>
            </a:r>
            <a:r>
              <a:rPr lang="ru-RU" dirty="0" err="1"/>
              <a:t>Literatur</a:t>
            </a:r>
            <a:r>
              <a:rPr lang="ru-RU" dirty="0"/>
              <a:t>, </a:t>
            </a:r>
            <a:r>
              <a:rPr lang="ru-RU" dirty="0" err="1"/>
              <a:t>eines</a:t>
            </a:r>
            <a:r>
              <a:rPr lang="ru-RU" dirty="0"/>
              <a:t> </a:t>
            </a:r>
            <a:r>
              <a:rPr lang="ru-RU" dirty="0" err="1"/>
              <a:t>von</a:t>
            </a:r>
            <a:r>
              <a:rPr lang="ru-RU" dirty="0"/>
              <a:t> </a:t>
            </a:r>
            <a:r>
              <a:rPr lang="ru-RU" dirty="0" err="1"/>
              <a:t>meinen</a:t>
            </a:r>
            <a:r>
              <a:rPr lang="ru-RU" dirty="0"/>
              <a:t> </a:t>
            </a:r>
            <a:r>
              <a:rPr lang="ru-RU" dirty="0" err="1"/>
              <a:t>Lieblingsbüchern</a:t>
            </a:r>
            <a:r>
              <a:rPr lang="ru-RU" dirty="0"/>
              <a:t> </a:t>
            </a:r>
            <a:r>
              <a:rPr lang="ru-RU" dirty="0" err="1"/>
              <a:t>ist</a:t>
            </a:r>
            <a:r>
              <a:rPr lang="de-AT" dirty="0"/>
              <a:t> </a:t>
            </a:r>
            <a:r>
              <a:rPr lang="ru-RU" dirty="0" err="1"/>
              <a:t>der</a:t>
            </a:r>
            <a:r>
              <a:rPr lang="ru-RU" dirty="0"/>
              <a:t> </a:t>
            </a:r>
            <a:r>
              <a:rPr lang="ru-RU" dirty="0" err="1"/>
              <a:t>Roman</a:t>
            </a:r>
            <a:r>
              <a:rPr lang="ru-RU" dirty="0"/>
              <a:t> „</a:t>
            </a:r>
            <a:r>
              <a:rPr lang="ru-RU" dirty="0" err="1"/>
              <a:t>Vom</a:t>
            </a:r>
            <a:r>
              <a:rPr lang="ru-RU" dirty="0"/>
              <a:t> </a:t>
            </a:r>
            <a:r>
              <a:rPr lang="ru-RU" dirty="0" err="1"/>
              <a:t>Winde</a:t>
            </a:r>
            <a:r>
              <a:rPr lang="ru-RU" dirty="0"/>
              <a:t> </a:t>
            </a:r>
            <a:r>
              <a:rPr lang="ru-RU" dirty="0" err="1"/>
              <a:t>verwehrt</a:t>
            </a:r>
            <a:r>
              <a:rPr lang="ru-RU" dirty="0"/>
              <a:t>“ </a:t>
            </a:r>
            <a:r>
              <a:rPr lang="ru-RU" dirty="0" err="1"/>
              <a:t>von</a:t>
            </a:r>
            <a:r>
              <a:rPr lang="ru-RU" dirty="0"/>
              <a:t> </a:t>
            </a:r>
            <a:r>
              <a:rPr lang="ru-RU" dirty="0" err="1"/>
              <a:t>Margaret</a:t>
            </a:r>
            <a:r>
              <a:rPr lang="ru-RU" dirty="0"/>
              <a:t> </a:t>
            </a:r>
            <a:r>
              <a:rPr lang="ru-RU" dirty="0" err="1"/>
              <a:t>Mitchell</a:t>
            </a:r>
            <a:r>
              <a:rPr lang="ru-RU" dirty="0"/>
              <a:t>. </a:t>
            </a:r>
            <a:r>
              <a:rPr lang="ru-RU" dirty="0" err="1"/>
              <a:t>Heutzutage</a:t>
            </a:r>
            <a:r>
              <a:rPr lang="ru-RU" dirty="0"/>
              <a:t> </a:t>
            </a:r>
            <a:r>
              <a:rPr lang="ru-RU" dirty="0" err="1"/>
              <a:t>lese</a:t>
            </a:r>
            <a:r>
              <a:rPr lang="ru-RU" dirty="0"/>
              <a:t> </a:t>
            </a:r>
            <a:r>
              <a:rPr lang="ru-RU" dirty="0" err="1"/>
              <a:t>ich</a:t>
            </a:r>
            <a:r>
              <a:rPr lang="ru-RU" dirty="0"/>
              <a:t> </a:t>
            </a:r>
            <a:r>
              <a:rPr lang="ru-RU" dirty="0" err="1"/>
              <a:t>vor</a:t>
            </a:r>
            <a:r>
              <a:rPr lang="ru-RU" dirty="0"/>
              <a:t> </a:t>
            </a:r>
            <a:r>
              <a:rPr lang="ru-RU" dirty="0" err="1"/>
              <a:t>allem</a:t>
            </a:r>
            <a:r>
              <a:rPr lang="ru-RU" dirty="0"/>
              <a:t> </a:t>
            </a:r>
            <a:r>
              <a:rPr lang="ru-RU" dirty="0" err="1"/>
              <a:t>deutsche</a:t>
            </a:r>
            <a:r>
              <a:rPr lang="ru-RU" dirty="0"/>
              <a:t> </a:t>
            </a:r>
            <a:r>
              <a:rPr lang="ru-RU" dirty="0" err="1"/>
              <a:t>Literatur</a:t>
            </a:r>
            <a:r>
              <a:rPr lang="ru-RU" dirty="0"/>
              <a:t> </a:t>
            </a:r>
            <a:r>
              <a:rPr lang="ru-RU" dirty="0" err="1"/>
              <a:t>vom</a:t>
            </a:r>
            <a:r>
              <a:rPr lang="ru-RU" dirty="0"/>
              <a:t> </a:t>
            </a:r>
            <a:r>
              <a:rPr lang="ru-RU" dirty="0" err="1"/>
              <a:t>Mittelalter</a:t>
            </a:r>
            <a:r>
              <a:rPr lang="ru-RU" dirty="0"/>
              <a:t>, </a:t>
            </a:r>
            <a:r>
              <a:rPr lang="ru-RU" dirty="0" err="1"/>
              <a:t>zum</a:t>
            </a:r>
            <a:r>
              <a:rPr lang="ru-RU" dirty="0"/>
              <a:t> </a:t>
            </a:r>
            <a:r>
              <a:rPr lang="ru-RU" dirty="0" err="1"/>
              <a:t>Beispiel</a:t>
            </a:r>
            <a:r>
              <a:rPr lang="ru-RU" dirty="0"/>
              <a:t> </a:t>
            </a:r>
            <a:r>
              <a:rPr lang="ru-RU" dirty="0" err="1"/>
              <a:t>Werke</a:t>
            </a:r>
            <a:r>
              <a:rPr lang="ru-RU" dirty="0"/>
              <a:t> </a:t>
            </a:r>
            <a:r>
              <a:rPr lang="ru-RU" dirty="0" err="1"/>
              <a:t>von</a:t>
            </a:r>
            <a:r>
              <a:rPr lang="ru-RU" dirty="0"/>
              <a:t> </a:t>
            </a:r>
            <a:r>
              <a:rPr lang="ru-RU" dirty="0" err="1"/>
              <a:t>J.W.Goethe</a:t>
            </a:r>
            <a:r>
              <a:rPr lang="ru-RU" dirty="0"/>
              <a:t>, </a:t>
            </a:r>
            <a:r>
              <a:rPr lang="ru-RU" dirty="0" err="1"/>
              <a:t>F.Schiller</a:t>
            </a:r>
            <a:r>
              <a:rPr lang="ru-RU" dirty="0"/>
              <a:t> </a:t>
            </a:r>
            <a:r>
              <a:rPr lang="ru-RU" dirty="0" err="1"/>
              <a:t>und</a:t>
            </a:r>
            <a:r>
              <a:rPr lang="ru-RU" dirty="0"/>
              <a:t> </a:t>
            </a:r>
            <a:r>
              <a:rPr lang="ru-RU" dirty="0" err="1"/>
              <a:t>G.E.Lessing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5233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/>
          <p:cNvSpPr/>
          <p:nvPr/>
        </p:nvSpPr>
        <p:spPr>
          <a:xfrm>
            <a:off x="6196817" y="5479366"/>
            <a:ext cx="534573" cy="56270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213229" y="2246142"/>
            <a:ext cx="534573" cy="56270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52399" y="5202702"/>
            <a:ext cx="534573" cy="56270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168811" y="3390314"/>
            <a:ext cx="534573" cy="56270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3"/>
          <p:cNvSpPr txBox="1">
            <a:spLocks/>
          </p:cNvSpPr>
          <p:nvPr/>
        </p:nvSpPr>
        <p:spPr>
          <a:xfrm>
            <a:off x="436098" y="1"/>
            <a:ext cx="11619914" cy="9144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AT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Lieblingsbuch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576774" y="973154"/>
            <a:ext cx="11143267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AT" sz="3200" b="1" dirty="0"/>
              <a:t> Beenden Sie  die Sätze richtig: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2616591" y="2236763"/>
            <a:ext cx="9575410" cy="46212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AT" dirty="0"/>
          </a:p>
          <a:p>
            <a:pPr>
              <a:buFontTx/>
              <a:buChar char="-"/>
            </a:pPr>
            <a:endParaRPr lang="de-AT" sz="2500" dirty="0"/>
          </a:p>
          <a:p>
            <a:pPr marL="0" indent="0">
              <a:buFont typeface="Arial" panose="020B0604020202020204" pitchFamily="34" charset="0"/>
              <a:buNone/>
            </a:pPr>
            <a:endParaRPr lang="de-AT" dirty="0">
              <a:solidFill>
                <a:srgbClr val="C0000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260122" y="1420837"/>
            <a:ext cx="5931877" cy="530331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AT" sz="4500" dirty="0">
                <a:solidFill>
                  <a:srgbClr val="002060"/>
                </a:solidFill>
              </a:rPr>
              <a:t>H</a:t>
            </a:r>
            <a:r>
              <a:rPr lang="ru-RU" sz="4500" dirty="0" err="1">
                <a:solidFill>
                  <a:srgbClr val="002060"/>
                </a:solidFill>
              </a:rPr>
              <a:t>eute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lege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ich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einen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großen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de-AT" sz="4500" dirty="0">
                <a:solidFill>
                  <a:srgbClr val="002060"/>
                </a:solidFill>
              </a:rPr>
              <a:t>_______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auf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das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Lesen</a:t>
            </a:r>
            <a:r>
              <a:rPr lang="ru-RU" sz="4500" dirty="0">
                <a:solidFill>
                  <a:srgbClr val="002060"/>
                </a:solidFill>
              </a:rPr>
              <a:t>.</a:t>
            </a:r>
            <a:endParaRPr lang="de-AT" sz="4500" dirty="0">
              <a:solidFill>
                <a:srgbClr val="002060"/>
              </a:solidFill>
            </a:endParaRPr>
          </a:p>
          <a:p>
            <a:pPr marL="514350" indent="-514350">
              <a:buAutoNum type="alphaLcParenR"/>
            </a:pPr>
            <a:r>
              <a:rPr lang="de-AT" sz="4500" dirty="0"/>
              <a:t>Wert</a:t>
            </a:r>
          </a:p>
          <a:p>
            <a:pPr marL="514350" indent="-514350">
              <a:buAutoNum type="alphaLcParenR"/>
            </a:pPr>
            <a:r>
              <a:rPr lang="de-AT" sz="4500" dirty="0"/>
              <a:t>Wunsch</a:t>
            </a:r>
          </a:p>
          <a:p>
            <a:pPr marL="514350" indent="-514350">
              <a:buAutoNum type="alphaLcParenR"/>
            </a:pPr>
            <a:r>
              <a:rPr lang="de-AT" sz="4500" dirty="0"/>
              <a:t>Rat</a:t>
            </a:r>
          </a:p>
          <a:p>
            <a:pPr marL="0" indent="0">
              <a:buNone/>
            </a:pPr>
            <a:r>
              <a:rPr lang="de-AT" sz="4500" dirty="0">
                <a:solidFill>
                  <a:srgbClr val="002060"/>
                </a:solidFill>
              </a:rPr>
              <a:t>Die Bücher ____________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die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Antworten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auf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viele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unsere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Fragen</a:t>
            </a:r>
            <a:r>
              <a:rPr lang="ru-RU" sz="4500" dirty="0">
                <a:solidFill>
                  <a:srgbClr val="002060"/>
                </a:solidFill>
              </a:rPr>
              <a:t>. </a:t>
            </a:r>
            <a:endParaRPr lang="de-AT" sz="4500" dirty="0">
              <a:solidFill>
                <a:srgbClr val="002060"/>
              </a:solidFill>
            </a:endParaRPr>
          </a:p>
          <a:p>
            <a:pPr marL="514350" indent="-514350">
              <a:buAutoNum type="alphaLcParenR"/>
            </a:pPr>
            <a:r>
              <a:rPr lang="de-AT" sz="4500" dirty="0"/>
              <a:t>Stellen</a:t>
            </a:r>
          </a:p>
          <a:p>
            <a:pPr marL="514350" indent="-514350">
              <a:buAutoNum type="alphaLcParenR"/>
            </a:pPr>
            <a:r>
              <a:rPr lang="de-AT" sz="4500" dirty="0"/>
              <a:t>Enthalten</a:t>
            </a:r>
          </a:p>
          <a:p>
            <a:pPr marL="514350" indent="-514350">
              <a:buAutoNum type="alphaLcParenR"/>
            </a:pPr>
            <a:r>
              <a:rPr lang="de-AT" sz="4500" dirty="0"/>
              <a:t>Bekommen</a:t>
            </a:r>
            <a:endParaRPr lang="ru-RU" sz="45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Объект 3"/>
          <p:cNvSpPr txBox="1">
            <a:spLocks/>
          </p:cNvSpPr>
          <p:nvPr/>
        </p:nvSpPr>
        <p:spPr>
          <a:xfrm>
            <a:off x="196948" y="1589650"/>
            <a:ext cx="5765409" cy="52728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4500" dirty="0">
                <a:solidFill>
                  <a:srgbClr val="002060"/>
                </a:solidFill>
              </a:rPr>
              <a:t>„</a:t>
            </a:r>
            <a:r>
              <a:rPr lang="ru-RU" sz="4500" dirty="0" err="1">
                <a:solidFill>
                  <a:srgbClr val="002060"/>
                </a:solidFill>
              </a:rPr>
              <a:t>Die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Bücher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sind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unsere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de-AT" sz="4500" dirty="0">
                <a:solidFill>
                  <a:srgbClr val="002060"/>
                </a:solidFill>
              </a:rPr>
              <a:t>__________</a:t>
            </a:r>
            <a:r>
              <a:rPr lang="ru-RU" sz="4500" dirty="0">
                <a:solidFill>
                  <a:srgbClr val="002060"/>
                </a:solidFill>
              </a:rPr>
              <a:t>“</a:t>
            </a:r>
            <a:endParaRPr lang="de-AT" sz="4500" dirty="0">
              <a:solidFill>
                <a:srgbClr val="00206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de-AT" sz="4500" dirty="0"/>
              <a:t>Nachbar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de-AT" sz="4500" dirty="0"/>
              <a:t>Eltern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de-AT" sz="4500" dirty="0"/>
              <a:t>Freunde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4500" dirty="0" err="1">
                <a:solidFill>
                  <a:srgbClr val="002060"/>
                </a:solidFill>
              </a:rPr>
              <a:t>Wir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lernen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das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Buch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kennen</a:t>
            </a:r>
            <a:r>
              <a:rPr lang="ru-RU" sz="4500" dirty="0">
                <a:solidFill>
                  <a:srgbClr val="002060"/>
                </a:solidFill>
              </a:rPr>
              <a:t>, </a:t>
            </a:r>
            <a:r>
              <a:rPr lang="ru-RU" sz="4500" dirty="0" err="1">
                <a:solidFill>
                  <a:srgbClr val="002060"/>
                </a:solidFill>
              </a:rPr>
              <a:t>wenn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wir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de-AT" sz="4500" dirty="0">
                <a:solidFill>
                  <a:srgbClr val="002060"/>
                </a:solidFill>
              </a:rPr>
              <a:t>_______</a:t>
            </a:r>
            <a:r>
              <a:rPr lang="ru-RU" sz="4500" dirty="0">
                <a:solidFill>
                  <a:srgbClr val="002060"/>
                </a:solidFill>
              </a:rPr>
              <a:t> </a:t>
            </a:r>
            <a:r>
              <a:rPr lang="ru-RU" sz="4500" dirty="0" err="1">
                <a:solidFill>
                  <a:srgbClr val="002060"/>
                </a:solidFill>
              </a:rPr>
              <a:t>sind</a:t>
            </a:r>
            <a:r>
              <a:rPr lang="de-AT" sz="4500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de-AT" sz="4500" dirty="0"/>
              <a:t>Schüler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de-AT" sz="4500" dirty="0"/>
              <a:t>Klein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de-AT" sz="4500" dirty="0"/>
              <a:t>Alt </a:t>
            </a:r>
            <a:endParaRPr lang="ru-RU" sz="4500" dirty="0"/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915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9" grpId="0" animBg="1"/>
      <p:bldP spid="2" grpId="0" animBg="1"/>
      <p:bldP spid="16" grpId="0" build="p"/>
      <p:bldP spid="4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/>
          <p:cNvSpPr txBox="1">
            <a:spLocks/>
          </p:cNvSpPr>
          <p:nvPr/>
        </p:nvSpPr>
        <p:spPr>
          <a:xfrm>
            <a:off x="436098" y="1"/>
            <a:ext cx="11619914" cy="9144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3898612" y="837443"/>
            <a:ext cx="4447046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Konjunktiv II </a:t>
            </a:r>
          </a:p>
          <a:p>
            <a:pPr marL="0" indent="0">
              <a:buNone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0" y="1871003"/>
            <a:ext cx="12192001" cy="49869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AT" dirty="0"/>
          </a:p>
          <a:p>
            <a:pPr>
              <a:buFontTx/>
              <a:buChar char="-"/>
            </a:pPr>
            <a:endParaRPr lang="de-AT" sz="2500" dirty="0"/>
          </a:p>
          <a:p>
            <a:pPr marL="0" indent="0">
              <a:buFont typeface="Arial" panose="020B0604020202020204" pitchFamily="34" charset="0"/>
              <a:buNone/>
            </a:pPr>
            <a:endParaRPr lang="de-AT" dirty="0">
              <a:solidFill>
                <a:srgbClr val="C0000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98474" y="1277471"/>
            <a:ext cx="11882510" cy="5277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/>
              <a:t>Mit dem </a:t>
            </a:r>
            <a:r>
              <a:rPr lang="de-DE" sz="2400" b="1" dirty="0">
                <a:solidFill>
                  <a:srgbClr val="FF0000"/>
                </a:solidFill>
              </a:rPr>
              <a:t>Konjunktiv II</a:t>
            </a:r>
            <a:r>
              <a:rPr lang="de-DE" sz="2400" dirty="0">
                <a:solidFill>
                  <a:srgbClr val="FF0000"/>
                </a:solidFill>
              </a:rPr>
              <a:t> </a:t>
            </a:r>
            <a:r>
              <a:rPr lang="de-DE" sz="2400" dirty="0"/>
              <a:t>verlassen wir die reale Welt und widmen uns der </a:t>
            </a:r>
            <a:r>
              <a:rPr lang="de-DE" sz="2400" b="1" dirty="0"/>
              <a:t>irrealen Welt</a:t>
            </a:r>
            <a:r>
              <a:rPr lang="de-DE" sz="2400" dirty="0"/>
              <a:t>. Die irreale Welt ist das Reich der Phantasien, der Vorstellungen, der Wünsche, der Träume, der irrealen Bedingungen und Vergleiche, aber auch der </a:t>
            </a:r>
            <a:r>
              <a:rPr lang="de-DE" sz="2400" b="1" dirty="0"/>
              <a:t>Höflichkeit</a:t>
            </a:r>
            <a:r>
              <a:rPr lang="de-DE" sz="2400" dirty="0"/>
              <a:t>. Diese gedachten, angenommenen oder möglichen Sachverhalte, die nicht real sind und nicht existieren, werden mit dem Konjunktiv II gebildet.</a:t>
            </a:r>
            <a:endParaRPr lang="ru-RU" sz="2400" dirty="0"/>
          </a:p>
          <a:p>
            <a:endParaRPr lang="ru-RU" sz="2000" dirty="0"/>
          </a:p>
          <a:p>
            <a:pPr marL="0" marR="11430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20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524637"/>
              </p:ext>
            </p:extLst>
          </p:nvPr>
        </p:nvGraphicFramePr>
        <p:xfrm>
          <a:off x="591670" y="2946473"/>
          <a:ext cx="11295529" cy="3799061"/>
        </p:xfrm>
        <a:graphic>
          <a:graphicData uri="http://schemas.openxmlformats.org/drawingml/2006/table">
            <a:tbl>
              <a:tblPr/>
              <a:tblGrid>
                <a:gridCol w="3877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1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45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810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07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62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b="0" dirty="0" err="1">
                          <a:effectLst/>
                          <a:latin typeface="inherit"/>
                        </a:rPr>
                        <a:t>Indikativ</a:t>
                      </a:r>
                      <a:r>
                        <a:rPr lang="en-US" sz="2000" b="0" dirty="0">
                          <a:effectLst/>
                          <a:latin typeface="inherit"/>
                        </a:rPr>
                        <a:t> = </a:t>
                      </a:r>
                      <a:r>
                        <a:rPr lang="en-US" sz="2000" b="0" dirty="0" err="1">
                          <a:effectLst/>
                          <a:latin typeface="inherit"/>
                        </a:rPr>
                        <a:t>reale</a:t>
                      </a:r>
                      <a:r>
                        <a:rPr lang="en-US" sz="2000" b="0" dirty="0">
                          <a:effectLst/>
                          <a:latin typeface="inherit"/>
                        </a:rPr>
                        <a:t> Welt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1067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867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6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de-DE" sz="2400" b="1" dirty="0">
                          <a:solidFill>
                            <a:srgbClr val="E12A44"/>
                          </a:solidFill>
                          <a:effectLst/>
                          <a:latin typeface="inherit"/>
                        </a:rPr>
                        <a:t>Konjunktiv II = Traumwelt, nicht real</a:t>
                      </a:r>
                      <a:endParaRPr lang="de-DE" sz="2400" b="0" dirty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868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2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>
                          <a:solidFill>
                            <a:srgbClr val="E12A44"/>
                          </a:solidFill>
                          <a:effectLst/>
                          <a:latin typeface="inherit"/>
                        </a:rPr>
                        <a:t>Verb 1</a:t>
                      </a:r>
                      <a:endParaRPr lang="en-US" sz="2000" b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86C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868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>
                          <a:effectLst/>
                          <a:latin typeface="inherit"/>
                        </a:rPr>
                        <a:t>Subj.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>
                          <a:effectLst/>
                          <a:latin typeface="inherit"/>
                        </a:rPr>
                        <a:t>Mittelfeld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>
                          <a:solidFill>
                            <a:srgbClr val="E12A44"/>
                          </a:solidFill>
                          <a:effectLst/>
                          <a:latin typeface="inherit"/>
                        </a:rPr>
                        <a:t>Verb 2</a:t>
                      </a:r>
                      <a:endParaRPr lang="en-US" sz="2000" b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3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dirty="0" err="1">
                          <a:effectLst/>
                          <a:latin typeface="inherit"/>
                        </a:rPr>
                        <a:t>Ich</a:t>
                      </a:r>
                      <a:r>
                        <a:rPr lang="en-US" sz="2000" b="0" dirty="0">
                          <a:effectLst/>
                          <a:latin typeface="inherit"/>
                        </a:rPr>
                        <a:t> bin </a:t>
                      </a:r>
                      <a:r>
                        <a:rPr lang="en-US" sz="2000" b="0" dirty="0" err="1">
                          <a:effectLst/>
                          <a:latin typeface="inherit"/>
                        </a:rPr>
                        <a:t>immer</a:t>
                      </a:r>
                      <a:r>
                        <a:rPr lang="en-US" sz="2000" b="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inherit"/>
                        </a:rPr>
                        <a:t>allein</a:t>
                      </a:r>
                      <a:r>
                        <a:rPr lang="en-US" sz="2000" b="0" dirty="0">
                          <a:effectLst/>
                          <a:latin typeface="inherit"/>
                        </a:rPr>
                        <a:t>.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386F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6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6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dirty="0" err="1">
                          <a:solidFill>
                            <a:srgbClr val="E12A44"/>
                          </a:solidFill>
                          <a:effectLst/>
                          <a:latin typeface="inherit"/>
                        </a:rPr>
                        <a:t>Wäre</a:t>
                      </a:r>
                      <a:endParaRPr lang="en-US" sz="2000" b="0" dirty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>
                          <a:effectLst/>
                          <a:latin typeface="inherit"/>
                        </a:rPr>
                        <a:t>ich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>
                          <a:effectLst/>
                          <a:latin typeface="inherit"/>
                        </a:rPr>
                        <a:t>doch </a:t>
                      </a:r>
                      <a:r>
                        <a:rPr lang="en-US" sz="2000" b="0" u="sng">
                          <a:effectLst/>
                          <a:latin typeface="inherit"/>
                        </a:rPr>
                        <a:t>nicht</a:t>
                      </a:r>
                      <a:r>
                        <a:rPr lang="en-US" sz="2000" b="0">
                          <a:effectLst/>
                          <a:latin typeface="inherit"/>
                        </a:rPr>
                        <a:t> immer alleine.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3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>
                          <a:effectLst/>
                          <a:latin typeface="inherit"/>
                        </a:rPr>
                        <a:t>Ich habe </a:t>
                      </a:r>
                      <a:r>
                        <a:rPr lang="en-US" sz="2000" b="0" u="sng">
                          <a:effectLst/>
                          <a:latin typeface="inherit"/>
                        </a:rPr>
                        <a:t>keine</a:t>
                      </a:r>
                      <a:r>
                        <a:rPr lang="en-US" sz="2000" b="0">
                          <a:effectLst/>
                          <a:latin typeface="inherit"/>
                        </a:rPr>
                        <a:t> Freunde.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A86E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6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6E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dirty="0" err="1">
                          <a:solidFill>
                            <a:srgbClr val="E12A44"/>
                          </a:solidFill>
                          <a:effectLst/>
                          <a:latin typeface="inherit"/>
                        </a:rPr>
                        <a:t>Hätte</a:t>
                      </a:r>
                      <a:endParaRPr lang="en-US" sz="2000" b="0" dirty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>
                          <a:effectLst/>
                          <a:latin typeface="inherit"/>
                        </a:rPr>
                        <a:t>ich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000" b="0">
                          <a:effectLst/>
                          <a:latin typeface="inherit"/>
                        </a:rPr>
                        <a:t>doch nur </a:t>
                      </a:r>
                      <a:r>
                        <a:rPr lang="de-DE" sz="2000" b="0" u="sng">
                          <a:effectLst/>
                          <a:latin typeface="inherit"/>
                        </a:rPr>
                        <a:t>ein paar</a:t>
                      </a:r>
                      <a:r>
                        <a:rPr lang="de-DE" sz="2000" b="0">
                          <a:effectLst/>
                          <a:latin typeface="inherit"/>
                        </a:rPr>
                        <a:t> Freunde.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36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000" b="0">
                          <a:effectLst/>
                          <a:latin typeface="inherit"/>
                        </a:rPr>
                        <a:t>Ich wohne in einer Holzhütte.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186E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6E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86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>
                          <a:solidFill>
                            <a:srgbClr val="E12A44"/>
                          </a:solidFill>
                          <a:effectLst/>
                          <a:latin typeface="inherit"/>
                        </a:rPr>
                        <a:t>Würde</a:t>
                      </a:r>
                      <a:endParaRPr lang="en-US" sz="2000" b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dirty="0" err="1">
                          <a:effectLst/>
                          <a:latin typeface="inherit"/>
                        </a:rPr>
                        <a:t>ich</a:t>
                      </a:r>
                      <a:endParaRPr lang="en-US" sz="2000" b="0" dirty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000" b="0">
                          <a:effectLst/>
                          <a:latin typeface="inherit"/>
                        </a:rPr>
                        <a:t>doch nur </a:t>
                      </a:r>
                      <a:r>
                        <a:rPr lang="de-DE" sz="2000" b="0" u="sng">
                          <a:effectLst/>
                          <a:latin typeface="inherit"/>
                        </a:rPr>
                        <a:t>in einem Palast</a:t>
                      </a:r>
                      <a:endParaRPr lang="de-DE" sz="2000" b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>
                          <a:solidFill>
                            <a:srgbClr val="E12A44"/>
                          </a:solidFill>
                          <a:effectLst/>
                          <a:latin typeface="inherit"/>
                        </a:rPr>
                        <a:t>wohnen</a:t>
                      </a:r>
                      <a:r>
                        <a:rPr lang="en-US" sz="2000" b="0">
                          <a:effectLst/>
                          <a:latin typeface="inherit"/>
                        </a:rPr>
                        <a:t>.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237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000" b="0">
                          <a:effectLst/>
                          <a:latin typeface="inherit"/>
                        </a:rPr>
                        <a:t>Ich kann </a:t>
                      </a:r>
                      <a:r>
                        <a:rPr lang="de-DE" sz="2000" b="0" u="sng">
                          <a:effectLst/>
                          <a:latin typeface="inherit"/>
                        </a:rPr>
                        <a:t>nicht</a:t>
                      </a:r>
                      <a:r>
                        <a:rPr lang="de-DE" sz="2000" b="0">
                          <a:effectLst/>
                          <a:latin typeface="inherit"/>
                        </a:rPr>
                        <a:t> in Urlaub fahren.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A86E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86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6E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>
                          <a:solidFill>
                            <a:srgbClr val="E12A44"/>
                          </a:solidFill>
                          <a:effectLst/>
                          <a:latin typeface="inherit"/>
                        </a:rPr>
                        <a:t>Könnte</a:t>
                      </a:r>
                      <a:endParaRPr lang="en-US" sz="2000" b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dirty="0" err="1">
                          <a:effectLst/>
                          <a:latin typeface="inherit"/>
                        </a:rPr>
                        <a:t>ich</a:t>
                      </a:r>
                      <a:endParaRPr lang="en-US" sz="2000" b="0" dirty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dirty="0" err="1">
                          <a:effectLst/>
                          <a:latin typeface="inherit"/>
                        </a:rPr>
                        <a:t>doch</a:t>
                      </a:r>
                      <a:r>
                        <a:rPr lang="en-US" sz="2000" b="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inherit"/>
                        </a:rPr>
                        <a:t>bloß</a:t>
                      </a:r>
                      <a:r>
                        <a:rPr lang="en-US" sz="2000" b="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2000" b="0" u="sng" dirty="0">
                          <a:effectLst/>
                          <a:latin typeface="inherit"/>
                        </a:rPr>
                        <a:t>in </a:t>
                      </a:r>
                      <a:r>
                        <a:rPr lang="en-US" sz="2000" b="0" u="sng" dirty="0" err="1">
                          <a:effectLst/>
                          <a:latin typeface="inherit"/>
                        </a:rPr>
                        <a:t>Urlaub</a:t>
                      </a:r>
                      <a:endParaRPr lang="en-US" sz="2000" b="0" dirty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>
                          <a:solidFill>
                            <a:srgbClr val="E12A44"/>
                          </a:solidFill>
                          <a:effectLst/>
                          <a:latin typeface="inherit"/>
                        </a:rPr>
                        <a:t>fahren</a:t>
                      </a:r>
                      <a:r>
                        <a:rPr lang="en-US" sz="2000" b="0">
                          <a:effectLst/>
                          <a:latin typeface="inherit"/>
                        </a:rPr>
                        <a:t>.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36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000" b="0">
                          <a:effectLst/>
                          <a:latin typeface="inherit"/>
                        </a:rPr>
                        <a:t>Ich gewinne </a:t>
                      </a:r>
                      <a:r>
                        <a:rPr lang="de-DE" sz="2000" b="0" u="sng">
                          <a:effectLst/>
                          <a:latin typeface="inherit"/>
                        </a:rPr>
                        <a:t>nicht</a:t>
                      </a:r>
                      <a:r>
                        <a:rPr lang="de-DE" sz="2000" b="0">
                          <a:effectLst/>
                          <a:latin typeface="inherit"/>
                        </a:rPr>
                        <a:t> im Lotto.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B86D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6E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>
                          <a:solidFill>
                            <a:srgbClr val="E12A44"/>
                          </a:solidFill>
                          <a:effectLst/>
                          <a:latin typeface="inherit"/>
                        </a:rPr>
                        <a:t>Würde</a:t>
                      </a:r>
                      <a:endParaRPr lang="en-US" sz="2000" b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>
                          <a:effectLst/>
                          <a:latin typeface="inherit"/>
                        </a:rPr>
                        <a:t>ich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dirty="0" err="1">
                          <a:effectLst/>
                          <a:latin typeface="inherit"/>
                        </a:rPr>
                        <a:t>doch</a:t>
                      </a:r>
                      <a:r>
                        <a:rPr lang="en-US" sz="2000" b="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2000" b="0" dirty="0" err="1">
                          <a:effectLst/>
                          <a:latin typeface="inherit"/>
                        </a:rPr>
                        <a:t>endlich</a:t>
                      </a:r>
                      <a:r>
                        <a:rPr lang="en-US" sz="2000" b="0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sz="2000" b="0" u="sng" dirty="0" err="1">
                          <a:effectLst/>
                          <a:latin typeface="inherit"/>
                        </a:rPr>
                        <a:t>im</a:t>
                      </a:r>
                      <a:r>
                        <a:rPr lang="en-US" sz="2000" b="0" u="sng" dirty="0">
                          <a:effectLst/>
                          <a:latin typeface="inherit"/>
                        </a:rPr>
                        <a:t> Lotto</a:t>
                      </a:r>
                      <a:endParaRPr lang="en-US" sz="2000" b="0" dirty="0">
                        <a:effectLst/>
                        <a:latin typeface="inherit"/>
                      </a:endParaRP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dirty="0" err="1">
                          <a:solidFill>
                            <a:srgbClr val="E12A44"/>
                          </a:solidFill>
                          <a:effectLst/>
                          <a:latin typeface="inherit"/>
                        </a:rPr>
                        <a:t>gewinnen</a:t>
                      </a:r>
                      <a:r>
                        <a:rPr lang="en-US" sz="2000" b="0" dirty="0">
                          <a:effectLst/>
                          <a:latin typeface="inherit"/>
                        </a:rPr>
                        <a:t>.</a:t>
                      </a:r>
                    </a:p>
                  </a:txBody>
                  <a:tcPr marL="71333" marR="71333" marT="35667" marB="35667" anchor="ctr">
                    <a:lnL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FBF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362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/>
          <p:cNvSpPr txBox="1">
            <a:spLocks/>
          </p:cNvSpPr>
          <p:nvPr/>
        </p:nvSpPr>
        <p:spPr>
          <a:xfrm>
            <a:off x="436098" y="1"/>
            <a:ext cx="11619914" cy="9144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3938953" y="945019"/>
            <a:ext cx="4447046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Konjunktiv II </a:t>
            </a:r>
          </a:p>
          <a:p>
            <a:pPr marL="0" indent="0">
              <a:buNone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0" y="1871003"/>
            <a:ext cx="12192001" cy="49869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AT" dirty="0"/>
          </a:p>
          <a:p>
            <a:pPr>
              <a:buFontTx/>
              <a:buChar char="-"/>
            </a:pPr>
            <a:endParaRPr lang="de-AT" sz="2500" dirty="0"/>
          </a:p>
          <a:p>
            <a:pPr marL="0" indent="0">
              <a:buFont typeface="Arial" panose="020B0604020202020204" pitchFamily="34" charset="0"/>
              <a:buNone/>
            </a:pPr>
            <a:endParaRPr lang="de-AT" dirty="0">
              <a:solidFill>
                <a:srgbClr val="C00000"/>
              </a:solidFill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603716"/>
            <a:ext cx="12192000" cy="5254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dirty="0"/>
              <a:t>Bilden Sie die Wunschsätze. Benutzen Sie die Nebensatzform mit </a:t>
            </a:r>
            <a:r>
              <a:rPr lang="de-DE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„Wenn …“ </a:t>
            </a:r>
            <a:r>
              <a:rPr lang="de-DE" sz="3600" dirty="0"/>
              <a:t>Als Partikel benutzen Sie </a:t>
            </a:r>
            <a:r>
              <a:rPr lang="de-DE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„doch nur“. </a:t>
            </a:r>
            <a:r>
              <a:rPr lang="de-DE" sz="3600" dirty="0"/>
              <a:t>Benutzen Sie das gegenteilige </a:t>
            </a:r>
            <a:r>
              <a:rPr lang="de-DE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Adjektiv+Komparativ</a:t>
            </a:r>
            <a:endParaRPr lang="de-DE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r>
              <a:rPr lang="de-DE" sz="3600" b="1" dirty="0"/>
              <a:t>Hier ist so kalt.   </a:t>
            </a:r>
          </a:p>
          <a:p>
            <a:pPr marL="514350" indent="-514350">
              <a:buAutoNum type="arabicPeriod"/>
            </a:pPr>
            <a:r>
              <a:rPr lang="de-DE" sz="3600" b="1" dirty="0"/>
              <a:t>Hier ist so dunkel.</a:t>
            </a:r>
          </a:p>
          <a:p>
            <a:pPr marL="514350" indent="-514350">
              <a:buAutoNum type="arabicPeriod"/>
            </a:pPr>
            <a:r>
              <a:rPr lang="de-DE" sz="3200" b="1" dirty="0"/>
              <a:t>Die Aufgabe ist so schwierig.</a:t>
            </a:r>
          </a:p>
          <a:p>
            <a:pPr marL="514350" indent="-514350">
              <a:buAutoNum type="arabicPeriod"/>
            </a:pPr>
            <a:r>
              <a:rPr lang="de-DE" sz="3600" b="1" dirty="0"/>
              <a:t>Das Mädchen ist so klein.</a:t>
            </a:r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3768624" y="3181714"/>
            <a:ext cx="7244518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Wenn es hier doch nur wärmer wäre</a:t>
            </a:r>
          </a:p>
          <a:p>
            <a:pPr marL="0" indent="0">
              <a:buNone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3894129" y="3791314"/>
            <a:ext cx="7244518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Wenn es hier doch nur heller wäre</a:t>
            </a:r>
          </a:p>
          <a:p>
            <a:pPr marL="0" indent="0">
              <a:buNone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28" name="Объект 2"/>
          <p:cNvSpPr txBox="1">
            <a:spLocks/>
          </p:cNvSpPr>
          <p:nvPr/>
        </p:nvSpPr>
        <p:spPr>
          <a:xfrm>
            <a:off x="4194447" y="4772949"/>
            <a:ext cx="7244518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Wenn die Aufgabe doch nur leichter wäre</a:t>
            </a:r>
          </a:p>
          <a:p>
            <a:pPr marL="0" indent="0">
              <a:buNone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  <p:sp>
        <p:nvSpPr>
          <p:cNvPr id="29" name="Объект 2"/>
          <p:cNvSpPr txBox="1">
            <a:spLocks/>
          </p:cNvSpPr>
          <p:nvPr/>
        </p:nvSpPr>
        <p:spPr>
          <a:xfrm>
            <a:off x="3267635" y="5512538"/>
            <a:ext cx="7723095" cy="540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AT" sz="3200" b="1" dirty="0">
                <a:solidFill>
                  <a:srgbClr val="FF0000"/>
                </a:solidFill>
              </a:rPr>
              <a:t>Wenn das Mädchen doch nur größer wäre</a:t>
            </a:r>
          </a:p>
          <a:p>
            <a:pPr marL="0" indent="0">
              <a:buNone/>
            </a:pPr>
            <a:endParaRPr lang="de-AT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7673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4" grpId="0" build="p"/>
      <p:bldP spid="23" grpId="0" build="p"/>
      <p:bldP spid="24" grpId="0" build="p"/>
      <p:bldP spid="28" grpId="0" build="p"/>
      <p:bldP spid="29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4688</TotalTime>
  <Words>912</Words>
  <Application>Microsoft Office PowerPoint</Application>
  <PresentationFormat>Широкоэкранный</PresentationFormat>
  <Paragraphs>159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inherit</vt:lpstr>
      <vt:lpstr>Тема Office</vt:lpstr>
      <vt:lpstr>DEUTSCH</vt:lpstr>
      <vt:lpstr>Презентация PowerPoint</vt:lpstr>
      <vt:lpstr>Ergänzen Sie die Biographien von Michael Ende und Erich Kästner. Die Wörter helfen dabei.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Selbständige Arbeit:</vt:lpstr>
      <vt:lpstr>Ende der Stunde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Asus</dc:creator>
  <cp:lastModifiedBy>Аскарова Комила</cp:lastModifiedBy>
  <cp:revision>242</cp:revision>
  <cp:lastPrinted>2020-10-06T17:09:25Z</cp:lastPrinted>
  <dcterms:created xsi:type="dcterms:W3CDTF">2020-09-30T13:15:45Z</dcterms:created>
  <dcterms:modified xsi:type="dcterms:W3CDTF">2022-07-16T09:27:10Z</dcterms:modified>
</cp:coreProperties>
</file>