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317" r:id="rId4"/>
    <p:sldId id="348" r:id="rId5"/>
    <p:sldId id="329" r:id="rId6"/>
    <p:sldId id="343" r:id="rId7"/>
    <p:sldId id="351" r:id="rId8"/>
    <p:sldId id="318" r:id="rId9"/>
    <p:sldId id="344" r:id="rId10"/>
    <p:sldId id="349" r:id="rId11"/>
    <p:sldId id="350" r:id="rId12"/>
    <p:sldId id="345" r:id="rId13"/>
    <p:sldId id="259" r:id="rId14"/>
    <p:sldId id="26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showGuides="1">
      <p:cViewPr varScale="1">
        <p:scale>
          <a:sx n="89" d="100"/>
          <a:sy n="89"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A0E835D-C732-4F75-B7D2-67D1244CD1C9}" type="datetimeFigureOut">
              <a:rPr lang="ru-RU" smtClean="0"/>
              <a:t>16.07.2022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404825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16.07.2022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402298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16.07.2022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252100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16.07.2022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866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A0E835D-C732-4F75-B7D2-67D1244CD1C9}" type="datetimeFigureOut">
              <a:rPr lang="ru-RU" smtClean="0"/>
              <a:t>16.07.2022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49453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A0E835D-C732-4F75-B7D2-67D1244CD1C9}" type="datetimeFigureOut">
              <a:rPr lang="ru-RU" smtClean="0"/>
              <a:t>16.07.2022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88514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A0E835D-C732-4F75-B7D2-67D1244CD1C9}" type="datetimeFigureOut">
              <a:rPr lang="ru-RU" smtClean="0"/>
              <a:t>16.07.2022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60176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A0E835D-C732-4F75-B7D2-67D1244CD1C9}" type="datetimeFigureOut">
              <a:rPr lang="ru-RU" smtClean="0"/>
              <a:t>16.07.2022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25998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0E835D-C732-4F75-B7D2-67D1244CD1C9}" type="datetimeFigureOut">
              <a:rPr lang="ru-RU" smtClean="0"/>
              <a:t>16.07.2022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287835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0E835D-C732-4F75-B7D2-67D1244CD1C9}" type="datetimeFigureOut">
              <a:rPr lang="ru-RU" smtClean="0"/>
              <a:t>16.07.2022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59428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0E835D-C732-4F75-B7D2-67D1244CD1C9}" type="datetimeFigureOut">
              <a:rPr lang="ru-RU" smtClean="0"/>
              <a:t>16.07.2022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8987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E835D-C732-4F75-B7D2-67D1244CD1C9}" type="datetimeFigureOut">
              <a:rPr lang="ru-RU" smtClean="0"/>
              <a:t>16.07.2022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841A-F634-4A81-BCDA-09F701FE7B36}" type="slidenum">
              <a:rPr lang="ru-RU" smtClean="0"/>
              <a:t>‹#›</a:t>
            </a:fld>
            <a:endParaRPr lang="ru-RU"/>
          </a:p>
        </p:txBody>
      </p:sp>
    </p:spTree>
    <p:extLst>
      <p:ext uri="{BB962C8B-B14F-4D97-AF65-F5344CB8AC3E}">
        <p14:creationId xmlns:p14="http://schemas.microsoft.com/office/powerpoint/2010/main" val="257444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67890" y="2783541"/>
            <a:ext cx="8624110" cy="2977291"/>
          </a:xfrm>
        </p:spPr>
        <p:txBody>
          <a:bodyPr>
            <a:normAutofit lnSpcReduction="10000"/>
          </a:bodyPr>
          <a:lstStyle/>
          <a:p>
            <a:r>
              <a:rPr lang="de-DE" sz="5000" b="1" dirty="0">
                <a:solidFill>
                  <a:srgbClr val="00B050"/>
                </a:solidFill>
                <a:latin typeface="Arial" panose="020B0604020202020204" pitchFamily="34" charset="0"/>
                <a:cs typeface="Arial" panose="020B0604020202020204" pitchFamily="34" charset="0"/>
              </a:rPr>
              <a:t>THEMA DER STUNDE:</a:t>
            </a:r>
          </a:p>
          <a:p>
            <a:endParaRPr lang="de-DE" sz="5000" b="1" dirty="0">
              <a:solidFill>
                <a:srgbClr val="00B050"/>
              </a:solidFill>
              <a:latin typeface="Arial" panose="020B0604020202020204" pitchFamily="34" charset="0"/>
              <a:cs typeface="Arial" panose="020B0604020202020204" pitchFamily="34" charset="0"/>
            </a:endParaRPr>
          </a:p>
          <a:p>
            <a:r>
              <a:rPr lang="de-DE" sz="5000" b="1" dirty="0">
                <a:solidFill>
                  <a:srgbClr val="7030A0"/>
                </a:solidFill>
                <a:latin typeface="Arial" panose="020B0604020202020204" pitchFamily="34" charset="0"/>
                <a:cs typeface="Arial" panose="020B0604020202020204" pitchFamily="34" charset="0"/>
              </a:rPr>
              <a:t>„</a:t>
            </a:r>
            <a:r>
              <a:rPr lang="de-AT" sz="5000" b="1" dirty="0">
                <a:solidFill>
                  <a:srgbClr val="7030A0"/>
                </a:solidFill>
                <a:latin typeface="Arial" panose="020B0604020202020204" pitchFamily="34" charset="0"/>
                <a:cs typeface="Arial" panose="020B0604020202020204" pitchFamily="34" charset="0"/>
              </a:rPr>
              <a:t>Dienstleistung</a:t>
            </a:r>
            <a:r>
              <a:rPr lang="de-DE" sz="5000" b="1" dirty="0">
                <a:solidFill>
                  <a:srgbClr val="7030A0"/>
                </a:solidFill>
                <a:latin typeface="Arial" panose="020B0604020202020204" pitchFamily="34" charset="0"/>
                <a:cs typeface="Arial" panose="020B0604020202020204" pitchFamily="34" charset="0"/>
              </a:rPr>
              <a:t>“</a:t>
            </a:r>
          </a:p>
          <a:p>
            <a:r>
              <a:rPr lang="de-DE" sz="5000" b="1" dirty="0">
                <a:solidFill>
                  <a:srgbClr val="7030A0"/>
                </a:solidFill>
                <a:latin typeface="Arial" panose="020B0604020202020204" pitchFamily="34" charset="0"/>
                <a:cs typeface="Arial" panose="020B0604020202020204" pitchFamily="34" charset="0"/>
              </a:rPr>
              <a:t>„Hausarbeit“</a:t>
            </a:r>
          </a:p>
          <a:p>
            <a:endParaRPr lang="de-DE" sz="5000" dirty="0">
              <a:latin typeface="Arial" panose="020B0604020202020204" pitchFamily="34" charset="0"/>
              <a:cs typeface="Arial" panose="020B0604020202020204" pitchFamily="34" charset="0"/>
            </a:endParaRPr>
          </a:p>
          <a:p>
            <a:endParaRPr lang="ru-RU" dirty="0"/>
          </a:p>
        </p:txBody>
      </p:sp>
      <p:sp>
        <p:nvSpPr>
          <p:cNvPr id="4" name="Заголовок 3"/>
          <p:cNvSpPr>
            <a:spLocks noGrp="1"/>
          </p:cNvSpPr>
          <p:nvPr>
            <p:ph type="ctrTitle"/>
          </p:nvPr>
        </p:nvSpPr>
        <p:spPr>
          <a:xfrm>
            <a:off x="154545" y="115910"/>
            <a:ext cx="11848565" cy="1487980"/>
          </a:xfrm>
          <a:solidFill>
            <a:srgbClr val="0070C0"/>
          </a:solidFill>
        </p:spPr>
        <p:txBody>
          <a:bodyPr>
            <a:normAutofit/>
          </a:bodyPr>
          <a:lstStyle/>
          <a:p>
            <a:r>
              <a:rPr lang="de-DE" sz="8000" b="1" dirty="0">
                <a:solidFill>
                  <a:schemeClr val="accent1">
                    <a:lumMod val="40000"/>
                    <a:lumOff val="60000"/>
                  </a:schemeClr>
                </a:solidFill>
                <a:latin typeface="Arial" panose="020B0604020202020204" pitchFamily="34" charset="0"/>
                <a:cs typeface="Arial" panose="020B0604020202020204" pitchFamily="34" charset="0"/>
              </a:rPr>
              <a:t>DEUTSCH</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9544050" y="242887"/>
            <a:ext cx="1559379" cy="134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dirty="0">
                <a:latin typeface="Arial" panose="020B0604020202020204" pitchFamily="34" charset="0"/>
                <a:cs typeface="Arial" panose="020B0604020202020204" pitchFamily="34" charset="0"/>
              </a:rPr>
              <a:t>11.</a:t>
            </a:r>
            <a:endParaRPr lang="de-DE" sz="5400" dirty="0">
              <a:latin typeface="Arial" panose="020B0604020202020204" pitchFamily="34" charset="0"/>
              <a:cs typeface="Arial" panose="020B0604020202020204" pitchFamily="34" charset="0"/>
            </a:endParaRPr>
          </a:p>
          <a:p>
            <a:pPr algn="ctr"/>
            <a:r>
              <a:rPr lang="en-US" sz="3200" dirty="0" err="1">
                <a:latin typeface="Arial" panose="020B0604020202020204" pitchFamily="34" charset="0"/>
                <a:cs typeface="Arial" panose="020B0604020202020204" pitchFamily="34" charset="0"/>
              </a:rPr>
              <a:t>Klasse</a:t>
            </a:r>
            <a:endParaRPr lang="ru-RU" sz="3200" dirty="0">
              <a:latin typeface="Arial" panose="020B0604020202020204" pitchFamily="34" charset="0"/>
              <a:cs typeface="Arial" panose="020B0604020202020204" pitchFamily="34" charset="0"/>
            </a:endParaRPr>
          </a:p>
        </p:txBody>
      </p:sp>
      <p:sp>
        <p:nvSpPr>
          <p:cNvPr id="2" name="Прямоугольник 1"/>
          <p:cNvSpPr/>
          <p:nvPr/>
        </p:nvSpPr>
        <p:spPr>
          <a:xfrm>
            <a:off x="1385046" y="2702858"/>
            <a:ext cx="1358153" cy="299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8845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815789" y="0"/>
            <a:ext cx="10515600"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AT" sz="7200" b="1" dirty="0">
                <a:solidFill>
                  <a:schemeClr val="bg1"/>
                </a:solidFill>
                <a:latin typeface="Arial" panose="020B0604020202020204" pitchFamily="34" charset="0"/>
                <a:cs typeface="Arial" panose="020B0604020202020204" pitchFamily="34" charset="0"/>
              </a:rPr>
              <a:t>Traum und Wirklichkeit</a:t>
            </a:r>
            <a:endParaRPr lang="ru-RU" sz="7200" b="1" dirty="0">
              <a:solidFill>
                <a:schemeClr val="bg1"/>
              </a:solidFill>
              <a:latin typeface="Arial" panose="020B0604020202020204" pitchFamily="34" charset="0"/>
              <a:cs typeface="Arial" panose="020B0604020202020204" pitchFamily="34" charset="0"/>
            </a:endParaRPr>
          </a:p>
        </p:txBody>
      </p:sp>
      <p:sp>
        <p:nvSpPr>
          <p:cNvPr id="7" name="Заголовок 3"/>
          <p:cNvSpPr txBox="1">
            <a:spLocks/>
          </p:cNvSpPr>
          <p:nvPr/>
        </p:nvSpPr>
        <p:spPr>
          <a:xfrm>
            <a:off x="382310" y="0"/>
            <a:ext cx="11619914"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err="1">
                <a:solidFill>
                  <a:schemeClr val="bg1"/>
                </a:solidFill>
                <a:latin typeface="Arial" panose="020B0604020202020204" pitchFamily="34" charset="0"/>
                <a:cs typeface="Arial" panose="020B0604020202020204" pitchFamily="34" charset="0"/>
              </a:rPr>
              <a:t>Hausarbeit</a:t>
            </a:r>
            <a:endParaRPr lang="ru-RU" sz="8000" b="1" dirty="0">
              <a:solidFill>
                <a:schemeClr val="bg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407964" y="1350497"/>
            <a:ext cx="10945836" cy="436099"/>
          </a:xfrm>
        </p:spPr>
        <p:txBody>
          <a:bodyPr>
            <a:noAutofit/>
          </a:bodyPr>
          <a:lstStyle/>
          <a:p>
            <a:r>
              <a:rPr lang="de-AT" sz="3200" b="1" dirty="0">
                <a:latin typeface="+mn-lt"/>
              </a:rPr>
              <a:t>Lesen Sie die Aussage von Frau </a:t>
            </a:r>
            <a:r>
              <a:rPr lang="de-AT" sz="3200" b="1" dirty="0" err="1">
                <a:latin typeface="+mn-lt"/>
              </a:rPr>
              <a:t>Rölke</a:t>
            </a:r>
            <a:r>
              <a:rPr lang="de-AT" sz="3200" b="1" dirty="0">
                <a:latin typeface="+mn-lt"/>
              </a:rPr>
              <a:t>.</a:t>
            </a:r>
            <a:endParaRPr lang="ru-RU" sz="3200" b="1" dirty="0">
              <a:latin typeface="+mn-lt"/>
            </a:endParaRPr>
          </a:p>
        </p:txBody>
      </p:sp>
      <p:sp>
        <p:nvSpPr>
          <p:cNvPr id="6" name="Объект 5"/>
          <p:cNvSpPr>
            <a:spLocks noGrp="1"/>
          </p:cNvSpPr>
          <p:nvPr>
            <p:ph idx="1"/>
          </p:nvPr>
        </p:nvSpPr>
        <p:spPr>
          <a:xfrm>
            <a:off x="98474" y="2486805"/>
            <a:ext cx="12192000" cy="3632641"/>
          </a:xfrm>
        </p:spPr>
        <p:txBody>
          <a:bodyPr>
            <a:normAutofit/>
          </a:bodyPr>
          <a:lstStyle/>
          <a:p>
            <a:pPr marL="0" indent="0">
              <a:buNone/>
            </a:pPr>
            <a:r>
              <a:rPr lang="de-AT" dirty="0"/>
              <a:t>Hausarbeit, das ist ein schwieriges Thema. Im Prinzip ist es so, dass alles genau aufgeteilt ist. Also, mein Mann meint, dass alles gleich verteilt werden soll – jeder macht seinen Teil. Ich bin ja auch berufstätig. Aber das ist alles Theorie. In der Praxis sieht es jetzt so aus, dass ich mehr mache – doch , das kann man so sagen. Das liegt einfach daran, dass er ein bisschen faul ist. Ich habe festgestellt, dass wir Schmutz und Unordnung anders sehen, da ist die Toleranz bei ihm größer als bei mir. Das heißt, ich fühle mich oft schon unwohl, wenn er sich noch sehr wohl fühlt. Wenn also zum Beispiel der Mülleimer voll ist oder viel Papier herumliegt, das findet er absolut in Ordnung und es ist schön gemütlich für ihn.  </a:t>
            </a:r>
            <a:endParaRPr lang="ru-RU" dirty="0"/>
          </a:p>
        </p:txBody>
      </p:sp>
      <p:sp>
        <p:nvSpPr>
          <p:cNvPr id="8" name="Овал 7"/>
          <p:cNvSpPr/>
          <p:nvPr/>
        </p:nvSpPr>
        <p:spPr>
          <a:xfrm>
            <a:off x="10219765" y="161364"/>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105 Üb. 5</a:t>
            </a:r>
            <a:endParaRPr lang="ru-RU" sz="2400" dirty="0"/>
          </a:p>
        </p:txBody>
      </p:sp>
    </p:spTree>
    <p:extLst>
      <p:ext uri="{BB962C8B-B14F-4D97-AF65-F5344CB8AC3E}">
        <p14:creationId xmlns:p14="http://schemas.microsoft.com/office/powerpoint/2010/main" val="199314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3"/>
          <p:cNvSpPr txBox="1">
            <a:spLocks/>
          </p:cNvSpPr>
          <p:nvPr/>
        </p:nvSpPr>
        <p:spPr>
          <a:xfrm>
            <a:off x="422030" y="1"/>
            <a:ext cx="11580193" cy="928468"/>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err="1">
                <a:solidFill>
                  <a:schemeClr val="bg1"/>
                </a:solidFill>
                <a:latin typeface="Arial" panose="020B0604020202020204" pitchFamily="34" charset="0"/>
                <a:cs typeface="Arial" panose="020B0604020202020204" pitchFamily="34" charset="0"/>
              </a:rPr>
              <a:t>Hausarbeit</a:t>
            </a:r>
            <a:endParaRPr lang="ru-RU" sz="8000" b="1" dirty="0">
              <a:solidFill>
                <a:schemeClr val="bg1"/>
              </a:solidFill>
              <a:latin typeface="Arial" panose="020B0604020202020204" pitchFamily="34" charset="0"/>
              <a:cs typeface="Arial" panose="020B0604020202020204" pitchFamily="34" charset="0"/>
            </a:endParaRPr>
          </a:p>
        </p:txBody>
      </p:sp>
      <p:sp>
        <p:nvSpPr>
          <p:cNvPr id="12" name="Прямоугольник 11"/>
          <p:cNvSpPr/>
          <p:nvPr/>
        </p:nvSpPr>
        <p:spPr>
          <a:xfrm>
            <a:off x="4940865" y="1055076"/>
            <a:ext cx="4582963" cy="17584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200" dirty="0">
                <a:solidFill>
                  <a:schemeClr val="tx1"/>
                </a:solidFill>
              </a:rPr>
              <a:t>1. Hausarbeit, das ist ein schwieriges Thema. </a:t>
            </a:r>
            <a:endParaRPr lang="ru-RU" sz="3200" dirty="0">
              <a:solidFill>
                <a:schemeClr val="tx1"/>
              </a:solidFill>
            </a:endParaRPr>
          </a:p>
        </p:txBody>
      </p:sp>
      <p:sp>
        <p:nvSpPr>
          <p:cNvPr id="14" name="Прямоугольник 13"/>
          <p:cNvSpPr/>
          <p:nvPr/>
        </p:nvSpPr>
        <p:spPr>
          <a:xfrm>
            <a:off x="4965895" y="3460652"/>
            <a:ext cx="7057292" cy="339734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200" dirty="0">
                <a:solidFill>
                  <a:schemeClr val="tx1"/>
                </a:solidFill>
              </a:rPr>
              <a:t>2. - Das liegt einfach daran, dass er ein bisschen faul ist. </a:t>
            </a:r>
          </a:p>
          <a:p>
            <a:r>
              <a:rPr lang="de-AT" sz="3200" dirty="0">
                <a:solidFill>
                  <a:schemeClr val="tx1"/>
                </a:solidFill>
              </a:rPr>
              <a:t>- Wenn also zum Beispiel der Mülleimer voll ist oder viel Papier herumliegt, das findet er absolut in Ordnung und es ist schön gemütlich für ihn. </a:t>
            </a:r>
          </a:p>
        </p:txBody>
      </p:sp>
      <p:pic>
        <p:nvPicPr>
          <p:cNvPr id="3" name="Рисунок 2"/>
          <p:cNvPicPr>
            <a:picLocks noChangeAspect="1"/>
          </p:cNvPicPr>
          <p:nvPr/>
        </p:nvPicPr>
        <p:blipFill>
          <a:blip r:embed="rId2"/>
          <a:stretch>
            <a:fillRect/>
          </a:stretch>
        </p:blipFill>
        <p:spPr>
          <a:xfrm>
            <a:off x="0" y="924319"/>
            <a:ext cx="4628271" cy="5933681"/>
          </a:xfrm>
          <a:prstGeom prst="rect">
            <a:avLst/>
          </a:prstGeom>
        </p:spPr>
      </p:pic>
      <p:sp>
        <p:nvSpPr>
          <p:cNvPr id="6" name="Овал 5"/>
          <p:cNvSpPr/>
          <p:nvPr/>
        </p:nvSpPr>
        <p:spPr>
          <a:xfrm>
            <a:off x="10206318" y="0"/>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105 Üb. 5</a:t>
            </a:r>
            <a:endParaRPr lang="ru-RU" sz="2400" dirty="0"/>
          </a:p>
        </p:txBody>
      </p:sp>
    </p:spTree>
    <p:extLst>
      <p:ext uri="{BB962C8B-B14F-4D97-AF65-F5344CB8AC3E}">
        <p14:creationId xmlns:p14="http://schemas.microsoft.com/office/powerpoint/2010/main" val="34562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815789" y="0"/>
            <a:ext cx="10515600"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AT" sz="7200" b="1" dirty="0">
                <a:solidFill>
                  <a:schemeClr val="bg1"/>
                </a:solidFill>
                <a:latin typeface="Arial" panose="020B0604020202020204" pitchFamily="34" charset="0"/>
                <a:cs typeface="Arial" panose="020B0604020202020204" pitchFamily="34" charset="0"/>
              </a:rPr>
              <a:t>Traum und Wirklichkeit</a:t>
            </a:r>
            <a:endParaRPr lang="ru-RU" sz="7200" b="1" dirty="0">
              <a:solidFill>
                <a:schemeClr val="bg1"/>
              </a:solidFill>
              <a:latin typeface="Arial" panose="020B0604020202020204" pitchFamily="34" charset="0"/>
              <a:cs typeface="Arial" panose="020B0604020202020204" pitchFamily="34" charset="0"/>
            </a:endParaRPr>
          </a:p>
        </p:txBody>
      </p:sp>
      <p:sp>
        <p:nvSpPr>
          <p:cNvPr id="7" name="Заголовок 3"/>
          <p:cNvSpPr txBox="1">
            <a:spLocks/>
          </p:cNvSpPr>
          <p:nvPr/>
        </p:nvSpPr>
        <p:spPr>
          <a:xfrm>
            <a:off x="382310" y="0"/>
            <a:ext cx="11619914"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err="1">
                <a:solidFill>
                  <a:schemeClr val="bg1"/>
                </a:solidFill>
                <a:latin typeface="Arial" panose="020B0604020202020204" pitchFamily="34" charset="0"/>
                <a:cs typeface="Arial" panose="020B0604020202020204" pitchFamily="34" charset="0"/>
              </a:rPr>
              <a:t>Hausarbeit</a:t>
            </a:r>
            <a:endParaRPr lang="ru-RU" sz="8000" b="1" dirty="0">
              <a:solidFill>
                <a:schemeClr val="bg1"/>
              </a:solidFill>
              <a:latin typeface="Arial" panose="020B0604020202020204" pitchFamily="34" charset="0"/>
              <a:cs typeface="Arial" panose="020B0604020202020204" pitchFamily="34" charset="0"/>
            </a:endParaRPr>
          </a:p>
        </p:txBody>
      </p:sp>
      <p:sp>
        <p:nvSpPr>
          <p:cNvPr id="11" name="Заголовок 2"/>
          <p:cNvSpPr>
            <a:spLocks noGrp="1"/>
          </p:cNvSpPr>
          <p:nvPr>
            <p:ph type="title"/>
          </p:nvPr>
        </p:nvSpPr>
        <p:spPr>
          <a:xfrm>
            <a:off x="407964" y="1350497"/>
            <a:ext cx="10945836" cy="436099"/>
          </a:xfrm>
        </p:spPr>
        <p:txBody>
          <a:bodyPr>
            <a:noAutofit/>
          </a:bodyPr>
          <a:lstStyle/>
          <a:p>
            <a:r>
              <a:rPr lang="de-AT" sz="3200" b="1" dirty="0">
                <a:latin typeface="+mn-lt"/>
              </a:rPr>
              <a:t>Lesen Sie den Text und beantworten Sie die Fragen.</a:t>
            </a:r>
            <a:endParaRPr lang="ru-RU" sz="3200" b="1" dirty="0">
              <a:latin typeface="+mn-lt"/>
            </a:endParaRPr>
          </a:p>
        </p:txBody>
      </p:sp>
      <p:pic>
        <p:nvPicPr>
          <p:cNvPr id="3" name="Рисунок 2"/>
          <p:cNvPicPr>
            <a:picLocks noChangeAspect="1"/>
          </p:cNvPicPr>
          <p:nvPr/>
        </p:nvPicPr>
        <p:blipFill>
          <a:blip r:embed="rId2"/>
          <a:stretch>
            <a:fillRect/>
          </a:stretch>
        </p:blipFill>
        <p:spPr>
          <a:xfrm>
            <a:off x="0" y="1955408"/>
            <a:ext cx="6401135" cy="4635305"/>
          </a:xfrm>
          <a:prstGeom prst="rect">
            <a:avLst/>
          </a:prstGeom>
        </p:spPr>
      </p:pic>
      <p:cxnSp>
        <p:nvCxnSpPr>
          <p:cNvPr id="13" name="Прямая соединительная линия 12"/>
          <p:cNvCxnSpPr/>
          <p:nvPr/>
        </p:nvCxnSpPr>
        <p:spPr>
          <a:xfrm>
            <a:off x="717452" y="3418450"/>
            <a:ext cx="5458265" cy="2813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64941" y="3767797"/>
            <a:ext cx="5868573" cy="1641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279009" y="4107766"/>
            <a:ext cx="5882640" cy="117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50873" y="4473526"/>
            <a:ext cx="5938912" cy="117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64941" y="4808807"/>
            <a:ext cx="4897902" cy="234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3"/>
          <a:stretch>
            <a:fillRect/>
          </a:stretch>
        </p:blipFill>
        <p:spPr>
          <a:xfrm>
            <a:off x="6404682" y="1949401"/>
            <a:ext cx="5769906" cy="3199374"/>
          </a:xfrm>
          <a:prstGeom prst="rect">
            <a:avLst/>
          </a:prstGeom>
        </p:spPr>
      </p:pic>
      <p:cxnSp>
        <p:nvCxnSpPr>
          <p:cNvPr id="24" name="Прямая соединительная линия 23"/>
          <p:cNvCxnSpPr/>
          <p:nvPr/>
        </p:nvCxnSpPr>
        <p:spPr>
          <a:xfrm>
            <a:off x="602566" y="5849816"/>
            <a:ext cx="5458265" cy="2813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307145" y="6217920"/>
            <a:ext cx="5854504" cy="2579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64941" y="6581336"/>
            <a:ext cx="5967047" cy="1641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482861" y="2290690"/>
            <a:ext cx="5458265" cy="2813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6454726" y="2588455"/>
            <a:ext cx="2801816" cy="1172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10219765" y="161364"/>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105 Üb. 7</a:t>
            </a:r>
            <a:endParaRPr lang="ru-RU" sz="2400" dirty="0"/>
          </a:p>
        </p:txBody>
      </p:sp>
    </p:spTree>
    <p:extLst>
      <p:ext uri="{BB962C8B-B14F-4D97-AF65-F5344CB8AC3E}">
        <p14:creationId xmlns:p14="http://schemas.microsoft.com/office/powerpoint/2010/main" val="317419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806824" y="0"/>
            <a:ext cx="10520082" cy="1046816"/>
          </a:xfrm>
          <a:solidFill>
            <a:srgbClr val="0070C0"/>
          </a:solidFill>
        </p:spPr>
        <p:txBody>
          <a:bodyPr>
            <a:normAutofit fontScale="90000"/>
          </a:bodyPr>
          <a:lstStyle/>
          <a:p>
            <a:pPr algn="ctr"/>
            <a:r>
              <a:rPr lang="de-DE" sz="8000" b="1" dirty="0">
                <a:solidFill>
                  <a:schemeClr val="bg1"/>
                </a:solidFill>
                <a:latin typeface="Arial" panose="020B0604020202020204" pitchFamily="34" charset="0"/>
                <a:cs typeface="Arial" panose="020B0604020202020204" pitchFamily="34" charset="0"/>
              </a:rPr>
              <a:t>Selbständige Arbeit</a:t>
            </a:r>
            <a:r>
              <a:rPr lang="de-DE" sz="8000" b="1" dirty="0">
                <a:solidFill>
                  <a:schemeClr val="accent1">
                    <a:lumMod val="40000"/>
                    <a:lumOff val="60000"/>
                  </a:schemeClr>
                </a:solidFill>
                <a:latin typeface="Arial" panose="020B0604020202020204" pitchFamily="34" charset="0"/>
                <a:cs typeface="Arial" panose="020B0604020202020204" pitchFamily="34" charset="0"/>
              </a:rPr>
              <a:t>:</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4" name="Объект 1"/>
          <p:cNvSpPr>
            <a:spLocks noGrp="1"/>
          </p:cNvSpPr>
          <p:nvPr>
            <p:ph sz="half" idx="1"/>
          </p:nvPr>
        </p:nvSpPr>
        <p:spPr>
          <a:xfrm>
            <a:off x="0" y="1167619"/>
            <a:ext cx="12192000" cy="900332"/>
          </a:xfrm>
        </p:spPr>
        <p:txBody>
          <a:bodyPr>
            <a:normAutofit/>
          </a:bodyPr>
          <a:lstStyle/>
          <a:p>
            <a:pPr marL="0" indent="0" algn="ctr">
              <a:buNone/>
            </a:pPr>
            <a:r>
              <a:rPr lang="de-AT" sz="5400" b="1" dirty="0"/>
              <a:t>Beantworten Sie die Fragen:</a:t>
            </a:r>
          </a:p>
        </p:txBody>
      </p:sp>
      <p:sp>
        <p:nvSpPr>
          <p:cNvPr id="6" name="Объект 1"/>
          <p:cNvSpPr>
            <a:spLocks noGrp="1"/>
          </p:cNvSpPr>
          <p:nvPr>
            <p:ph sz="half" idx="1"/>
          </p:nvPr>
        </p:nvSpPr>
        <p:spPr>
          <a:xfrm>
            <a:off x="936812" y="3712695"/>
            <a:ext cx="10401886" cy="473822"/>
          </a:xfrm>
        </p:spPr>
        <p:txBody>
          <a:bodyPr>
            <a:normAutofit lnSpcReduction="10000"/>
          </a:bodyPr>
          <a:lstStyle/>
          <a:p>
            <a:pPr marL="0" indent="0">
              <a:buNone/>
            </a:pPr>
            <a:r>
              <a:rPr lang="de-AT" dirty="0"/>
              <a:t> </a:t>
            </a:r>
          </a:p>
        </p:txBody>
      </p:sp>
      <p:pic>
        <p:nvPicPr>
          <p:cNvPr id="2" name="Рисунок 1"/>
          <p:cNvPicPr>
            <a:picLocks noChangeAspect="1"/>
          </p:cNvPicPr>
          <p:nvPr/>
        </p:nvPicPr>
        <p:blipFill>
          <a:blip r:embed="rId2"/>
          <a:stretch>
            <a:fillRect/>
          </a:stretch>
        </p:blipFill>
        <p:spPr>
          <a:xfrm>
            <a:off x="641325" y="2969527"/>
            <a:ext cx="11395502" cy="2094842"/>
          </a:xfrm>
          <a:prstGeom prst="rect">
            <a:avLst/>
          </a:prstGeom>
        </p:spPr>
      </p:pic>
      <p:sp>
        <p:nvSpPr>
          <p:cNvPr id="7" name="Овал 6"/>
          <p:cNvSpPr/>
          <p:nvPr/>
        </p:nvSpPr>
        <p:spPr>
          <a:xfrm>
            <a:off x="10004612" y="1721223"/>
            <a:ext cx="1869141" cy="11161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dirty="0"/>
              <a:t>S. 105 Üb. 7</a:t>
            </a:r>
            <a:endParaRPr lang="ru-RU" sz="3200" dirty="0"/>
          </a:p>
        </p:txBody>
      </p:sp>
    </p:spTree>
    <p:extLst>
      <p:ext uri="{BB962C8B-B14F-4D97-AF65-F5344CB8AC3E}">
        <p14:creationId xmlns:p14="http://schemas.microsoft.com/office/powerpoint/2010/main" val="36543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157164"/>
            <a:ext cx="11215687" cy="844322"/>
          </a:xfrm>
          <a:solidFill>
            <a:srgbClr val="0070C0"/>
          </a:solidFill>
        </p:spPr>
        <p:txBody>
          <a:bodyPr>
            <a:normAutofit/>
          </a:bodyPr>
          <a:lstStyle/>
          <a:p>
            <a:r>
              <a:rPr lang="de-DE" sz="4800" b="1" dirty="0">
                <a:solidFill>
                  <a:schemeClr val="bg1"/>
                </a:solidFill>
                <a:latin typeface="Arial" panose="020B0604020202020204" pitchFamily="34" charset="0"/>
                <a:cs typeface="Arial" panose="020B0604020202020204" pitchFamily="34" charset="0"/>
              </a:rPr>
              <a:t>Ende der Stunde</a:t>
            </a:r>
            <a:endParaRPr lang="ru-RU" sz="48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161143"/>
            <a:ext cx="11215687" cy="5125358"/>
          </a:xfrm>
          <a:ln w="57150">
            <a:solidFill>
              <a:srgbClr val="00B0F0"/>
            </a:solidFill>
          </a:ln>
        </p:spPr>
        <p:txBody>
          <a:bodyPr>
            <a:normAutofit/>
          </a:bodyPr>
          <a:lstStyle/>
          <a:p>
            <a:r>
              <a:rPr lang="de-DE" sz="5400" b="1" dirty="0">
                <a:solidFill>
                  <a:srgbClr val="0070C0"/>
                </a:solidFill>
                <a:latin typeface="Arial" panose="020B0604020202020204" pitchFamily="34" charset="0"/>
                <a:cs typeface="Arial" panose="020B0604020202020204" pitchFamily="34" charset="0"/>
              </a:rPr>
              <a:t>Unsere Stunde ist zu Ende.</a:t>
            </a:r>
          </a:p>
          <a:p>
            <a:endParaRPr lang="de-DE" sz="5400" b="1" dirty="0">
              <a:solidFill>
                <a:srgbClr val="0070C0"/>
              </a:solidFill>
              <a:latin typeface="Arial" panose="020B0604020202020204" pitchFamily="34" charset="0"/>
              <a:cs typeface="Arial" panose="020B0604020202020204" pitchFamily="34" charset="0"/>
            </a:endParaRPr>
          </a:p>
          <a:p>
            <a:r>
              <a:rPr lang="de-DE" sz="5400" b="1" dirty="0">
                <a:solidFill>
                  <a:srgbClr val="7030A0"/>
                </a:solidFill>
                <a:latin typeface="Arial" panose="020B0604020202020204" pitchFamily="34" charset="0"/>
                <a:cs typeface="Arial" panose="020B0604020202020204" pitchFamily="34" charset="0"/>
              </a:rPr>
              <a:t>Danke für Aufmerksamkeit!</a:t>
            </a:r>
          </a:p>
          <a:p>
            <a:endParaRPr lang="de-DE" sz="5400" b="1" dirty="0">
              <a:solidFill>
                <a:srgbClr val="7030A0"/>
              </a:solidFill>
              <a:latin typeface="Arial" panose="020B0604020202020204" pitchFamily="34" charset="0"/>
              <a:cs typeface="Arial" panose="020B0604020202020204" pitchFamily="34" charset="0"/>
            </a:endParaRPr>
          </a:p>
          <a:p>
            <a:r>
              <a:rPr lang="de-DE" sz="5400" b="1" dirty="0">
                <a:solidFill>
                  <a:srgbClr val="C00000"/>
                </a:solidFill>
                <a:latin typeface="Arial" panose="020B0604020202020204" pitchFamily="34" charset="0"/>
                <a:cs typeface="Arial" panose="020B0604020202020204" pitchFamily="34" charset="0"/>
              </a:rPr>
              <a:t>Auf Wiedersehen!</a:t>
            </a:r>
          </a:p>
        </p:txBody>
      </p:sp>
    </p:spTree>
    <p:extLst>
      <p:ext uri="{BB962C8B-B14F-4D97-AF65-F5344CB8AC3E}">
        <p14:creationId xmlns:p14="http://schemas.microsoft.com/office/powerpoint/2010/main" val="35631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de-AT" dirty="0"/>
              <a:t>v</a:t>
            </a:r>
            <a:endParaRPr lang="ru-RU" dirty="0"/>
          </a:p>
        </p:txBody>
      </p:sp>
      <p:sp>
        <p:nvSpPr>
          <p:cNvPr id="7" name="Текст 6"/>
          <p:cNvSpPr>
            <a:spLocks noGrp="1"/>
          </p:cNvSpPr>
          <p:nvPr>
            <p:ph type="body" sz="quarter" idx="4294967295"/>
          </p:nvPr>
        </p:nvSpPr>
        <p:spPr>
          <a:xfrm>
            <a:off x="6006353" y="1921390"/>
            <a:ext cx="6185647" cy="566315"/>
          </a:xfrm>
        </p:spPr>
        <p:txBody>
          <a:bodyPr>
            <a:noAutofit/>
          </a:bodyPr>
          <a:lstStyle/>
          <a:p>
            <a:pPr marL="0" indent="0" algn="ctr">
              <a:buNone/>
            </a:pPr>
            <a:r>
              <a:rPr lang="en-US" sz="3600" b="1" dirty="0" err="1"/>
              <a:t>Dienstleistung</a:t>
            </a:r>
            <a:endParaRPr lang="en-US" sz="3600" b="1" dirty="0"/>
          </a:p>
          <a:p>
            <a:pPr marL="0" indent="0" algn="ctr">
              <a:buNone/>
            </a:pPr>
            <a:endParaRPr lang="de-AT" sz="3600" b="1" i="1" dirty="0"/>
          </a:p>
        </p:txBody>
      </p:sp>
      <p:sp>
        <p:nvSpPr>
          <p:cNvPr id="4" name="Заголовок 3"/>
          <p:cNvSpPr txBox="1">
            <a:spLocks/>
          </p:cNvSpPr>
          <p:nvPr/>
        </p:nvSpPr>
        <p:spPr>
          <a:xfrm>
            <a:off x="856130" y="342713"/>
            <a:ext cx="10515600"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8000" b="1" dirty="0">
                <a:solidFill>
                  <a:schemeClr val="bg1"/>
                </a:solidFill>
                <a:latin typeface="Arial" panose="020B0604020202020204" pitchFamily="34" charset="0"/>
                <a:cs typeface="Arial" panose="020B0604020202020204" pitchFamily="34" charset="0"/>
              </a:rPr>
              <a:t>Dienstleistung</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Текст 6"/>
          <p:cNvSpPr txBox="1">
            <a:spLocks/>
          </p:cNvSpPr>
          <p:nvPr/>
        </p:nvSpPr>
        <p:spPr>
          <a:xfrm>
            <a:off x="6602506" y="2608729"/>
            <a:ext cx="5508686" cy="408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t>besondere Art wirtschaftlicher Güter, bei der eine Leistung erbracht wird, die nicht lagerfähig ist und bei der Herstellung und Verbrauch gleichzeitig stattfinden. Unterschieden werden personenbezogene Dienstleistungen (z. B. Arztbehandlung) und sachbezogene Dienstleistungen (z. B. Reparatur einer Tür). </a:t>
            </a:r>
            <a:endParaRPr lang="de-AT" b="1" dirty="0"/>
          </a:p>
        </p:txBody>
      </p:sp>
      <p:sp>
        <p:nvSpPr>
          <p:cNvPr id="13" name="Текст 6"/>
          <p:cNvSpPr txBox="1">
            <a:spLocks/>
          </p:cNvSpPr>
          <p:nvPr/>
        </p:nvSpPr>
        <p:spPr>
          <a:xfrm>
            <a:off x="6288742" y="2427822"/>
            <a:ext cx="5903258" cy="3609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AT" sz="32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9" y="1815353"/>
            <a:ext cx="6169981" cy="2636744"/>
          </a:xfrm>
          <a:prstGeom prst="rect">
            <a:avLst/>
          </a:prstGeom>
        </p:spPr>
      </p:pic>
    </p:spTree>
    <p:extLst>
      <p:ext uri="{BB962C8B-B14F-4D97-AF65-F5344CB8AC3E}">
        <p14:creationId xmlns:p14="http://schemas.microsoft.com/office/powerpoint/2010/main" val="33561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Заголовок 3"/>
          <p:cNvSpPr txBox="1">
            <a:spLocks/>
          </p:cNvSpPr>
          <p:nvPr/>
        </p:nvSpPr>
        <p:spPr>
          <a:xfrm>
            <a:off x="936813" y="0"/>
            <a:ext cx="10515600"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8000" b="1" dirty="0">
                <a:solidFill>
                  <a:schemeClr val="bg1"/>
                </a:solidFill>
                <a:latin typeface="Arial" panose="020B0604020202020204" pitchFamily="34" charset="0"/>
                <a:cs typeface="Arial" panose="020B0604020202020204" pitchFamily="34" charset="0"/>
              </a:rPr>
              <a:t>Dienstleistung</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3" name="Объект 2"/>
          <p:cNvSpPr txBox="1">
            <a:spLocks/>
          </p:cNvSpPr>
          <p:nvPr/>
        </p:nvSpPr>
        <p:spPr>
          <a:xfrm>
            <a:off x="215153" y="1653989"/>
            <a:ext cx="12192000" cy="2138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AT" dirty="0">
              <a:solidFill>
                <a:srgbClr val="C00000"/>
              </a:solidFill>
            </a:endParaRPr>
          </a:p>
        </p:txBody>
      </p:sp>
      <p:sp>
        <p:nvSpPr>
          <p:cNvPr id="7" name="Объект 2"/>
          <p:cNvSpPr txBox="1">
            <a:spLocks/>
          </p:cNvSpPr>
          <p:nvPr/>
        </p:nvSpPr>
        <p:spPr>
          <a:xfrm>
            <a:off x="0" y="3863789"/>
            <a:ext cx="12192000" cy="2138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AT" dirty="0">
              <a:solidFill>
                <a:srgbClr val="C00000"/>
              </a:solidFill>
            </a:endParaRPr>
          </a:p>
        </p:txBody>
      </p:sp>
      <p:sp>
        <p:nvSpPr>
          <p:cNvPr id="15" name="Объект 1"/>
          <p:cNvSpPr txBox="1">
            <a:spLocks/>
          </p:cNvSpPr>
          <p:nvPr/>
        </p:nvSpPr>
        <p:spPr>
          <a:xfrm>
            <a:off x="0" y="3316348"/>
            <a:ext cx="2489982" cy="55095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3200" i="1" dirty="0">
                <a:solidFill>
                  <a:srgbClr val="FF0000"/>
                </a:solidFill>
              </a:rPr>
              <a:t>Bohrmaschine</a:t>
            </a:r>
          </a:p>
        </p:txBody>
      </p:sp>
      <p:sp>
        <p:nvSpPr>
          <p:cNvPr id="16" name="Объект 1"/>
          <p:cNvSpPr txBox="1">
            <a:spLocks/>
          </p:cNvSpPr>
          <p:nvPr/>
        </p:nvSpPr>
        <p:spPr>
          <a:xfrm>
            <a:off x="2441157" y="3356688"/>
            <a:ext cx="2345996" cy="55095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3200" i="1" dirty="0">
                <a:solidFill>
                  <a:srgbClr val="FF0000"/>
                </a:solidFill>
              </a:rPr>
              <a:t>Wäschetrockner</a:t>
            </a:r>
          </a:p>
        </p:txBody>
      </p:sp>
      <p:sp>
        <p:nvSpPr>
          <p:cNvPr id="17" name="Объект 1"/>
          <p:cNvSpPr txBox="1">
            <a:spLocks/>
          </p:cNvSpPr>
          <p:nvPr/>
        </p:nvSpPr>
        <p:spPr>
          <a:xfrm>
            <a:off x="4700263" y="3249112"/>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Akkuschrauber</a:t>
            </a:r>
          </a:p>
        </p:txBody>
      </p:sp>
      <p:pic>
        <p:nvPicPr>
          <p:cNvPr id="3" name="Рисунок 2"/>
          <p:cNvPicPr>
            <a:picLocks noChangeAspect="1"/>
          </p:cNvPicPr>
          <p:nvPr/>
        </p:nvPicPr>
        <p:blipFill>
          <a:blip r:embed="rId2"/>
          <a:stretch>
            <a:fillRect/>
          </a:stretch>
        </p:blipFill>
        <p:spPr>
          <a:xfrm>
            <a:off x="171169" y="1417823"/>
            <a:ext cx="1952625" cy="1628775"/>
          </a:xfrm>
          <a:prstGeom prst="rect">
            <a:avLst/>
          </a:prstGeom>
        </p:spPr>
      </p:pic>
      <p:pic>
        <p:nvPicPr>
          <p:cNvPr id="5" name="Рисунок 4"/>
          <p:cNvPicPr>
            <a:picLocks noChangeAspect="1"/>
          </p:cNvPicPr>
          <p:nvPr/>
        </p:nvPicPr>
        <p:blipFill>
          <a:blip r:embed="rId3"/>
          <a:stretch>
            <a:fillRect/>
          </a:stretch>
        </p:blipFill>
        <p:spPr>
          <a:xfrm>
            <a:off x="2353796" y="1397653"/>
            <a:ext cx="1809750" cy="1857375"/>
          </a:xfrm>
          <a:prstGeom prst="rect">
            <a:avLst/>
          </a:prstGeom>
        </p:spPr>
      </p:pic>
      <p:pic>
        <p:nvPicPr>
          <p:cNvPr id="6" name="Рисунок 5"/>
          <p:cNvPicPr>
            <a:picLocks noChangeAspect="1"/>
          </p:cNvPicPr>
          <p:nvPr/>
        </p:nvPicPr>
        <p:blipFill>
          <a:blip r:embed="rId4"/>
          <a:stretch>
            <a:fillRect/>
          </a:stretch>
        </p:blipFill>
        <p:spPr>
          <a:xfrm>
            <a:off x="5043208" y="1374121"/>
            <a:ext cx="1352550" cy="1743075"/>
          </a:xfrm>
          <a:prstGeom prst="rect">
            <a:avLst/>
          </a:prstGeom>
        </p:spPr>
      </p:pic>
      <p:pic>
        <p:nvPicPr>
          <p:cNvPr id="8" name="Рисунок 7"/>
          <p:cNvPicPr>
            <a:picLocks noChangeAspect="1"/>
          </p:cNvPicPr>
          <p:nvPr/>
        </p:nvPicPr>
        <p:blipFill>
          <a:blip r:embed="rId5"/>
          <a:stretch>
            <a:fillRect/>
          </a:stretch>
        </p:blipFill>
        <p:spPr>
          <a:xfrm>
            <a:off x="6913189" y="1411380"/>
            <a:ext cx="2695575" cy="1695450"/>
          </a:xfrm>
          <a:prstGeom prst="rect">
            <a:avLst/>
          </a:prstGeom>
        </p:spPr>
      </p:pic>
      <p:pic>
        <p:nvPicPr>
          <p:cNvPr id="10" name="Рисунок 9"/>
          <p:cNvPicPr>
            <a:picLocks noChangeAspect="1"/>
          </p:cNvPicPr>
          <p:nvPr/>
        </p:nvPicPr>
        <p:blipFill>
          <a:blip r:embed="rId6"/>
          <a:stretch>
            <a:fillRect/>
          </a:stretch>
        </p:blipFill>
        <p:spPr>
          <a:xfrm>
            <a:off x="9751919" y="1371601"/>
            <a:ext cx="2343150" cy="1828800"/>
          </a:xfrm>
          <a:prstGeom prst="rect">
            <a:avLst/>
          </a:prstGeom>
        </p:spPr>
      </p:pic>
      <p:sp>
        <p:nvSpPr>
          <p:cNvPr id="18" name="Объект 1"/>
          <p:cNvSpPr txBox="1">
            <a:spLocks/>
          </p:cNvSpPr>
          <p:nvPr/>
        </p:nvSpPr>
        <p:spPr>
          <a:xfrm>
            <a:off x="6977298" y="3213254"/>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Mikrowelle</a:t>
            </a:r>
          </a:p>
        </p:txBody>
      </p:sp>
      <p:sp>
        <p:nvSpPr>
          <p:cNvPr id="19" name="Объект 1"/>
          <p:cNvSpPr txBox="1">
            <a:spLocks/>
          </p:cNvSpPr>
          <p:nvPr/>
        </p:nvSpPr>
        <p:spPr>
          <a:xfrm>
            <a:off x="9536722" y="3110159"/>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Staubsauger</a:t>
            </a:r>
          </a:p>
        </p:txBody>
      </p:sp>
      <p:pic>
        <p:nvPicPr>
          <p:cNvPr id="12" name="Рисунок 11"/>
          <p:cNvPicPr>
            <a:picLocks noChangeAspect="1"/>
          </p:cNvPicPr>
          <p:nvPr/>
        </p:nvPicPr>
        <p:blipFill>
          <a:blip r:embed="rId7"/>
          <a:stretch>
            <a:fillRect/>
          </a:stretch>
        </p:blipFill>
        <p:spPr>
          <a:xfrm>
            <a:off x="424143" y="4059331"/>
            <a:ext cx="2038350" cy="1428750"/>
          </a:xfrm>
          <a:prstGeom prst="rect">
            <a:avLst/>
          </a:prstGeom>
        </p:spPr>
      </p:pic>
      <p:pic>
        <p:nvPicPr>
          <p:cNvPr id="20" name="Рисунок 19"/>
          <p:cNvPicPr>
            <a:picLocks noChangeAspect="1"/>
          </p:cNvPicPr>
          <p:nvPr/>
        </p:nvPicPr>
        <p:blipFill>
          <a:blip r:embed="rId8"/>
          <a:stretch>
            <a:fillRect/>
          </a:stretch>
        </p:blipFill>
        <p:spPr>
          <a:xfrm>
            <a:off x="2501714" y="3790389"/>
            <a:ext cx="1809750" cy="2343150"/>
          </a:xfrm>
          <a:prstGeom prst="rect">
            <a:avLst/>
          </a:prstGeom>
        </p:spPr>
      </p:pic>
      <p:pic>
        <p:nvPicPr>
          <p:cNvPr id="21" name="Рисунок 20"/>
          <p:cNvPicPr>
            <a:picLocks noChangeAspect="1"/>
          </p:cNvPicPr>
          <p:nvPr/>
        </p:nvPicPr>
        <p:blipFill>
          <a:blip r:embed="rId9"/>
          <a:stretch>
            <a:fillRect/>
          </a:stretch>
        </p:blipFill>
        <p:spPr>
          <a:xfrm>
            <a:off x="4803121" y="3847540"/>
            <a:ext cx="2047875" cy="1771650"/>
          </a:xfrm>
          <a:prstGeom prst="rect">
            <a:avLst/>
          </a:prstGeom>
        </p:spPr>
      </p:pic>
      <p:pic>
        <p:nvPicPr>
          <p:cNvPr id="22" name="Рисунок 21"/>
          <p:cNvPicPr>
            <a:picLocks noChangeAspect="1"/>
          </p:cNvPicPr>
          <p:nvPr/>
        </p:nvPicPr>
        <p:blipFill>
          <a:blip r:embed="rId10"/>
          <a:stretch>
            <a:fillRect/>
          </a:stretch>
        </p:blipFill>
        <p:spPr>
          <a:xfrm>
            <a:off x="6990229" y="3668806"/>
            <a:ext cx="2057400" cy="2209800"/>
          </a:xfrm>
          <a:prstGeom prst="rect">
            <a:avLst/>
          </a:prstGeom>
        </p:spPr>
      </p:pic>
      <p:pic>
        <p:nvPicPr>
          <p:cNvPr id="23" name="Рисунок 22"/>
          <p:cNvPicPr>
            <a:picLocks noChangeAspect="1"/>
          </p:cNvPicPr>
          <p:nvPr/>
        </p:nvPicPr>
        <p:blipFill>
          <a:blip r:embed="rId11"/>
          <a:stretch>
            <a:fillRect/>
          </a:stretch>
        </p:blipFill>
        <p:spPr>
          <a:xfrm>
            <a:off x="9928973" y="3661241"/>
            <a:ext cx="1504950" cy="2009775"/>
          </a:xfrm>
          <a:prstGeom prst="rect">
            <a:avLst/>
          </a:prstGeom>
        </p:spPr>
      </p:pic>
      <p:sp>
        <p:nvSpPr>
          <p:cNvPr id="24" name="Объект 1"/>
          <p:cNvSpPr txBox="1">
            <a:spLocks/>
          </p:cNvSpPr>
          <p:nvPr/>
        </p:nvSpPr>
        <p:spPr>
          <a:xfrm>
            <a:off x="2091534" y="6046100"/>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Elektroherd</a:t>
            </a:r>
          </a:p>
        </p:txBody>
      </p:sp>
      <p:sp>
        <p:nvSpPr>
          <p:cNvPr id="25" name="Объект 1"/>
          <p:cNvSpPr txBox="1">
            <a:spLocks/>
          </p:cNvSpPr>
          <p:nvPr/>
        </p:nvSpPr>
        <p:spPr>
          <a:xfrm>
            <a:off x="4610616" y="5943006"/>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Nähmaschine</a:t>
            </a:r>
          </a:p>
        </p:txBody>
      </p:sp>
      <p:sp>
        <p:nvSpPr>
          <p:cNvPr id="26" name="Объект 1"/>
          <p:cNvSpPr txBox="1">
            <a:spLocks/>
          </p:cNvSpPr>
          <p:nvPr/>
        </p:nvSpPr>
        <p:spPr>
          <a:xfrm>
            <a:off x="7049016" y="5839912"/>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Geschirrspüler</a:t>
            </a:r>
          </a:p>
        </p:txBody>
      </p:sp>
      <p:sp>
        <p:nvSpPr>
          <p:cNvPr id="27" name="Объект 1"/>
          <p:cNvSpPr txBox="1">
            <a:spLocks/>
          </p:cNvSpPr>
          <p:nvPr/>
        </p:nvSpPr>
        <p:spPr>
          <a:xfrm>
            <a:off x="9675674" y="5898183"/>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Kaffeemaschine</a:t>
            </a:r>
          </a:p>
        </p:txBody>
      </p:sp>
      <p:sp>
        <p:nvSpPr>
          <p:cNvPr id="28" name="Объект 1"/>
          <p:cNvSpPr txBox="1">
            <a:spLocks/>
          </p:cNvSpPr>
          <p:nvPr/>
        </p:nvSpPr>
        <p:spPr>
          <a:xfrm>
            <a:off x="0" y="5965417"/>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Bügeleisen</a:t>
            </a:r>
          </a:p>
        </p:txBody>
      </p:sp>
      <p:sp>
        <p:nvSpPr>
          <p:cNvPr id="9" name="Овал 8"/>
          <p:cNvSpPr/>
          <p:nvPr/>
        </p:nvSpPr>
        <p:spPr>
          <a:xfrm>
            <a:off x="9802906" y="322729"/>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104 Üb. 1</a:t>
            </a:r>
            <a:endParaRPr lang="ru-RU" sz="2400" dirty="0"/>
          </a:p>
        </p:txBody>
      </p:sp>
    </p:spTree>
    <p:extLst>
      <p:ext uri="{BB962C8B-B14F-4D97-AF65-F5344CB8AC3E}">
        <p14:creationId xmlns:p14="http://schemas.microsoft.com/office/powerpoint/2010/main" val="16087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 calcmode="lin" valueType="num">
                                      <p:cBhvr>
                                        <p:cTn id="5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5">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 calcmode="lin" valueType="num">
                                      <p:cBhvr>
                                        <p:cTn id="66"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16">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 calcmode="lin" valueType="num">
                                      <p:cBhvr>
                                        <p:cTn id="7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1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8">
                                            <p:txEl>
                                              <p:pRg st="0" end="0"/>
                                            </p:txEl>
                                          </p:spTgt>
                                        </p:tgtEl>
                                        <p:attrNameLst>
                                          <p:attrName>style.visibility</p:attrName>
                                        </p:attrNameLst>
                                      </p:cBhvr>
                                      <p:to>
                                        <p:strVal val="visible"/>
                                      </p:to>
                                    </p:set>
                                    <p:anim calcmode="lin" valueType="num">
                                      <p:cBhvr>
                                        <p:cTn id="80"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1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 calcmode="lin" valueType="num">
                                      <p:cBhvr>
                                        <p:cTn id="8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19">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8">
                                            <p:txEl>
                                              <p:pRg st="0" end="0"/>
                                            </p:txEl>
                                          </p:spTgt>
                                        </p:tgtEl>
                                        <p:attrNameLst>
                                          <p:attrName>style.visibility</p:attrName>
                                        </p:attrNameLst>
                                      </p:cBhvr>
                                      <p:to>
                                        <p:strVal val="visible"/>
                                      </p:to>
                                    </p:set>
                                    <p:anim calcmode="lin" valueType="num">
                                      <p:cBhvr>
                                        <p:cTn id="94"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28">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4">
                                            <p:txEl>
                                              <p:pRg st="0" end="0"/>
                                            </p:txEl>
                                          </p:spTgt>
                                        </p:tgtEl>
                                        <p:attrNameLst>
                                          <p:attrName>style.visibility</p:attrName>
                                        </p:attrNameLst>
                                      </p:cBhvr>
                                      <p:to>
                                        <p:strVal val="visible"/>
                                      </p:to>
                                    </p:set>
                                    <p:anim calcmode="lin" valueType="num">
                                      <p:cBhvr>
                                        <p:cTn id="10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02"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03" dur="500"/>
                                        <p:tgtEl>
                                          <p:spTgt spid="24">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5">
                                            <p:txEl>
                                              <p:pRg st="0" end="0"/>
                                            </p:txEl>
                                          </p:spTgt>
                                        </p:tgtEl>
                                        <p:attrNameLst>
                                          <p:attrName>style.visibility</p:attrName>
                                        </p:attrNameLst>
                                      </p:cBhvr>
                                      <p:to>
                                        <p:strVal val="visible"/>
                                      </p:to>
                                    </p:set>
                                    <p:anim calcmode="lin" valueType="num">
                                      <p:cBhvr>
                                        <p:cTn id="10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10" dur="500"/>
                                        <p:tgtEl>
                                          <p:spTgt spid="25">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6">
                                            <p:txEl>
                                              <p:pRg st="0" end="0"/>
                                            </p:txEl>
                                          </p:spTgt>
                                        </p:tgtEl>
                                        <p:attrNameLst>
                                          <p:attrName>style.visibility</p:attrName>
                                        </p:attrNameLst>
                                      </p:cBhvr>
                                      <p:to>
                                        <p:strVal val="visible"/>
                                      </p:to>
                                    </p:set>
                                    <p:anim calcmode="lin" valueType="num">
                                      <p:cBhvr>
                                        <p:cTn id="11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26">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7">
                                            <p:txEl>
                                              <p:pRg st="0" end="0"/>
                                            </p:txEl>
                                          </p:spTgt>
                                        </p:tgtEl>
                                        <p:attrNameLst>
                                          <p:attrName>style.visibility</p:attrName>
                                        </p:attrNameLst>
                                      </p:cBhvr>
                                      <p:to>
                                        <p:strVal val="visible"/>
                                      </p:to>
                                    </p:set>
                                    <p:anim calcmode="lin" valueType="num">
                                      <p:cBhvr>
                                        <p:cTn id="122"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7" grpId="0" build="p"/>
      <p:bldP spid="18" grpId="0" build="p"/>
      <p:bldP spid="19" grpId="0" build="p"/>
      <p:bldP spid="24" grpId="0" build="p"/>
      <p:bldP spid="25" grpId="0" build="p"/>
      <p:bldP spid="26" grpId="0" build="p"/>
      <p:bldP spid="27" grpId="0" build="p"/>
      <p:bldP spid="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Заголовок 3"/>
          <p:cNvSpPr txBox="1">
            <a:spLocks/>
          </p:cNvSpPr>
          <p:nvPr/>
        </p:nvSpPr>
        <p:spPr>
          <a:xfrm>
            <a:off x="936813" y="0"/>
            <a:ext cx="10515600"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8000" b="1" dirty="0">
                <a:solidFill>
                  <a:schemeClr val="bg1"/>
                </a:solidFill>
                <a:latin typeface="Arial" panose="020B0604020202020204" pitchFamily="34" charset="0"/>
                <a:cs typeface="Arial" panose="020B0604020202020204" pitchFamily="34" charset="0"/>
              </a:rPr>
              <a:t>Dienstleistung</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3" name="Объект 2"/>
          <p:cNvSpPr txBox="1">
            <a:spLocks/>
          </p:cNvSpPr>
          <p:nvPr/>
        </p:nvSpPr>
        <p:spPr>
          <a:xfrm>
            <a:off x="215153" y="1653989"/>
            <a:ext cx="12192000" cy="2138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AT" dirty="0">
              <a:solidFill>
                <a:srgbClr val="C00000"/>
              </a:solidFill>
            </a:endParaRPr>
          </a:p>
        </p:txBody>
      </p:sp>
      <p:sp>
        <p:nvSpPr>
          <p:cNvPr id="7" name="Объект 2"/>
          <p:cNvSpPr txBox="1">
            <a:spLocks/>
          </p:cNvSpPr>
          <p:nvPr/>
        </p:nvSpPr>
        <p:spPr>
          <a:xfrm>
            <a:off x="0" y="3863789"/>
            <a:ext cx="12192000" cy="2138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AT" dirty="0">
              <a:solidFill>
                <a:srgbClr val="C00000"/>
              </a:solidFill>
            </a:endParaRPr>
          </a:p>
        </p:txBody>
      </p:sp>
      <p:sp>
        <p:nvSpPr>
          <p:cNvPr id="15" name="Объект 1"/>
          <p:cNvSpPr txBox="1">
            <a:spLocks/>
          </p:cNvSpPr>
          <p:nvPr/>
        </p:nvSpPr>
        <p:spPr>
          <a:xfrm>
            <a:off x="0" y="4146343"/>
            <a:ext cx="2461846" cy="52413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3200" i="1" dirty="0">
                <a:solidFill>
                  <a:srgbClr val="FF0000"/>
                </a:solidFill>
              </a:rPr>
              <a:t>Leiter</a:t>
            </a:r>
          </a:p>
        </p:txBody>
      </p:sp>
      <p:sp>
        <p:nvSpPr>
          <p:cNvPr id="16" name="Объект 1"/>
          <p:cNvSpPr txBox="1">
            <a:spLocks/>
          </p:cNvSpPr>
          <p:nvPr/>
        </p:nvSpPr>
        <p:spPr>
          <a:xfrm>
            <a:off x="2792849" y="4172615"/>
            <a:ext cx="2345996"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3200" i="1" dirty="0">
                <a:solidFill>
                  <a:srgbClr val="FF0000"/>
                </a:solidFill>
              </a:rPr>
              <a:t>Steckdose</a:t>
            </a:r>
          </a:p>
        </p:txBody>
      </p:sp>
      <p:sp>
        <p:nvSpPr>
          <p:cNvPr id="17" name="Объект 1"/>
          <p:cNvSpPr txBox="1">
            <a:spLocks/>
          </p:cNvSpPr>
          <p:nvPr/>
        </p:nvSpPr>
        <p:spPr>
          <a:xfrm>
            <a:off x="6078897" y="4065038"/>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Dosenöffner</a:t>
            </a:r>
          </a:p>
        </p:txBody>
      </p:sp>
      <p:sp>
        <p:nvSpPr>
          <p:cNvPr id="18" name="Объект 1"/>
          <p:cNvSpPr txBox="1">
            <a:spLocks/>
          </p:cNvSpPr>
          <p:nvPr/>
        </p:nvSpPr>
        <p:spPr>
          <a:xfrm>
            <a:off x="9242196" y="4043248"/>
            <a:ext cx="2655278" cy="550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i="1" dirty="0">
                <a:solidFill>
                  <a:srgbClr val="FF0000"/>
                </a:solidFill>
              </a:rPr>
              <a:t>Waschmaschine</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298" y="1967718"/>
            <a:ext cx="2857500" cy="1600200"/>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57" y="1449925"/>
            <a:ext cx="1847850" cy="2466975"/>
          </a:xfrm>
          <a:prstGeom prst="rect">
            <a:avLst/>
          </a:prstGeom>
        </p:spPr>
      </p:pic>
      <p:pic>
        <p:nvPicPr>
          <p:cNvPr id="14" name="Рисунок 13"/>
          <p:cNvPicPr>
            <a:picLocks noChangeAspect="1"/>
          </p:cNvPicPr>
          <p:nvPr/>
        </p:nvPicPr>
        <p:blipFill>
          <a:blip r:embed="rId4"/>
          <a:stretch>
            <a:fillRect/>
          </a:stretch>
        </p:blipFill>
        <p:spPr>
          <a:xfrm>
            <a:off x="6489895" y="1787403"/>
            <a:ext cx="1828800" cy="1876425"/>
          </a:xfrm>
          <a:prstGeom prst="rect">
            <a:avLst/>
          </a:prstGeom>
        </p:spPr>
      </p:pic>
      <p:pic>
        <p:nvPicPr>
          <p:cNvPr id="29" name="Рисунок 28"/>
          <p:cNvPicPr>
            <a:picLocks noChangeAspect="1"/>
          </p:cNvPicPr>
          <p:nvPr/>
        </p:nvPicPr>
        <p:blipFill>
          <a:blip r:embed="rId5"/>
          <a:stretch>
            <a:fillRect/>
          </a:stretch>
        </p:blipFill>
        <p:spPr>
          <a:xfrm>
            <a:off x="9484116" y="1652294"/>
            <a:ext cx="2114550" cy="2371725"/>
          </a:xfrm>
          <a:prstGeom prst="rect">
            <a:avLst/>
          </a:prstGeom>
        </p:spPr>
      </p:pic>
      <p:sp>
        <p:nvSpPr>
          <p:cNvPr id="19" name="Овал 18"/>
          <p:cNvSpPr/>
          <p:nvPr/>
        </p:nvSpPr>
        <p:spPr>
          <a:xfrm>
            <a:off x="9802906" y="322729"/>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104 Üb. 1</a:t>
            </a:r>
            <a:endParaRPr lang="ru-RU" sz="2400" dirty="0"/>
          </a:p>
        </p:txBody>
      </p:sp>
    </p:spTree>
    <p:extLst>
      <p:ext uri="{BB962C8B-B14F-4D97-AF65-F5344CB8AC3E}">
        <p14:creationId xmlns:p14="http://schemas.microsoft.com/office/powerpoint/2010/main" val="23184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p:cTn id="4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 calcmode="lin" valueType="num">
                                      <p:cBhvr>
                                        <p:cTn id="50"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7" grpId="0" build="p"/>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3"/>
          <p:cNvSpPr txBox="1">
            <a:spLocks/>
          </p:cNvSpPr>
          <p:nvPr/>
        </p:nvSpPr>
        <p:spPr>
          <a:xfrm>
            <a:off x="436098" y="0"/>
            <a:ext cx="11619914"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8000" b="1" dirty="0">
                <a:solidFill>
                  <a:schemeClr val="bg1"/>
                </a:solidFill>
                <a:latin typeface="Arial" panose="020B0604020202020204" pitchFamily="34" charset="0"/>
                <a:cs typeface="Arial" panose="020B0604020202020204" pitchFamily="34" charset="0"/>
              </a:rPr>
              <a:t>Dienstleistung</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6" name="Объект 2"/>
          <p:cNvSpPr txBox="1">
            <a:spLocks/>
          </p:cNvSpPr>
          <p:nvPr/>
        </p:nvSpPr>
        <p:spPr>
          <a:xfrm>
            <a:off x="-156400" y="1345948"/>
            <a:ext cx="11832584" cy="540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3200" b="1" dirty="0"/>
              <a:t>10 Tipps für die Sicherheit im Haushalt. Drei Tipps sind falsch. </a:t>
            </a:r>
          </a:p>
          <a:p>
            <a:pPr marL="514350" indent="-514350">
              <a:buFont typeface="Arial" panose="020B0604020202020204" pitchFamily="34" charset="0"/>
              <a:buAutoNum type="arabicPeriod"/>
            </a:pPr>
            <a:r>
              <a:rPr lang="de-AT" sz="2700" dirty="0">
                <a:solidFill>
                  <a:srgbClr val="C00000"/>
                </a:solidFill>
              </a:rPr>
              <a:t>Nach dem Kochen den Herd sofort ausschalten.</a:t>
            </a:r>
          </a:p>
          <a:p>
            <a:pPr marL="514350" indent="-514350">
              <a:buFont typeface="Arial" panose="020B0604020202020204" pitchFamily="34" charset="0"/>
              <a:buAutoNum type="arabicPeriod"/>
            </a:pPr>
            <a:r>
              <a:rPr lang="de-AT" sz="2700" dirty="0">
                <a:solidFill>
                  <a:srgbClr val="C00000"/>
                </a:solidFill>
              </a:rPr>
              <a:t>Putzmittel und Medikamente immer in abschließbare Schränke tun.</a:t>
            </a:r>
          </a:p>
          <a:p>
            <a:pPr marL="514350" indent="-514350">
              <a:buFont typeface="Arial" panose="020B0604020202020204" pitchFamily="34" charset="0"/>
              <a:buAutoNum type="arabicPeriod"/>
            </a:pPr>
            <a:r>
              <a:rPr lang="de-AT" sz="2700" dirty="0">
                <a:solidFill>
                  <a:srgbClr val="C00000"/>
                </a:solidFill>
              </a:rPr>
              <a:t>Beim Fensterputzen nie auf die Fensterbank steigen.</a:t>
            </a:r>
          </a:p>
          <a:p>
            <a:pPr marL="514350" indent="-514350">
              <a:buFont typeface="Arial" panose="020B0604020202020204" pitchFamily="34" charset="0"/>
              <a:buAutoNum type="arabicPeriod"/>
            </a:pPr>
            <a:r>
              <a:rPr lang="de-AT" sz="2700" dirty="0">
                <a:solidFill>
                  <a:srgbClr val="C00000"/>
                </a:solidFill>
              </a:rPr>
              <a:t>Den Fernseher nachts nie ausschalten.</a:t>
            </a:r>
          </a:p>
          <a:p>
            <a:pPr marL="514350" indent="-514350">
              <a:buFont typeface="Arial" panose="020B0604020202020204" pitchFamily="34" charset="0"/>
              <a:buAutoNum type="arabicPeriod"/>
            </a:pPr>
            <a:r>
              <a:rPr lang="de-AT" sz="2700" dirty="0">
                <a:solidFill>
                  <a:srgbClr val="C00000"/>
                </a:solidFill>
              </a:rPr>
              <a:t>Defekte elektrische Geräte sofort zur Reparatur bringen oder ersetzen.</a:t>
            </a:r>
          </a:p>
          <a:p>
            <a:pPr marL="514350" indent="-514350">
              <a:buFont typeface="Arial" panose="020B0604020202020204" pitchFamily="34" charset="0"/>
              <a:buAutoNum type="arabicPeriod"/>
            </a:pPr>
            <a:r>
              <a:rPr lang="de-AT" sz="2700" dirty="0">
                <a:solidFill>
                  <a:srgbClr val="C00000"/>
                </a:solidFill>
              </a:rPr>
              <a:t>Die Leiter sicher hinstellen, bevor man hinaufsteigt.</a:t>
            </a:r>
          </a:p>
          <a:p>
            <a:pPr marL="514350" indent="-514350">
              <a:buFont typeface="Arial" panose="020B0604020202020204" pitchFamily="34" charset="0"/>
              <a:buAutoNum type="arabicPeriod"/>
            </a:pPr>
            <a:r>
              <a:rPr lang="de-AT" sz="2700" dirty="0">
                <a:solidFill>
                  <a:srgbClr val="C00000"/>
                </a:solidFill>
              </a:rPr>
              <a:t>Nach dem Bügeln immer gleich den Stecker aus der Steckdose ziehen.</a:t>
            </a:r>
          </a:p>
          <a:p>
            <a:pPr marL="514350" indent="-514350">
              <a:buFont typeface="Arial" panose="020B0604020202020204" pitchFamily="34" charset="0"/>
              <a:buAutoNum type="arabicPeriod"/>
            </a:pPr>
            <a:r>
              <a:rPr lang="de-AT" sz="2700" dirty="0">
                <a:solidFill>
                  <a:srgbClr val="C00000"/>
                </a:solidFill>
              </a:rPr>
              <a:t>Alle Haushaltsgeräte regelmäßig mit viel Wasser sauber machen.</a:t>
            </a:r>
          </a:p>
          <a:p>
            <a:pPr marL="514350" indent="-514350">
              <a:buFont typeface="Arial" panose="020B0604020202020204" pitchFamily="34" charset="0"/>
              <a:buAutoNum type="arabicPeriod"/>
            </a:pPr>
            <a:r>
              <a:rPr lang="de-AT" sz="2700" dirty="0">
                <a:solidFill>
                  <a:srgbClr val="C00000"/>
                </a:solidFill>
              </a:rPr>
              <a:t>Wasser auf dem Fußboden mit dem Staubsauger entfernen.</a:t>
            </a:r>
          </a:p>
          <a:p>
            <a:pPr marL="514350" indent="-514350">
              <a:buFont typeface="Arial" panose="020B0604020202020204" pitchFamily="34" charset="0"/>
              <a:buAutoNum type="arabicPeriod"/>
            </a:pPr>
            <a:r>
              <a:rPr lang="de-AT" sz="2700" dirty="0">
                <a:solidFill>
                  <a:srgbClr val="C00000"/>
                </a:solidFill>
              </a:rPr>
              <a:t>Die Steckdosen sichern, wenn man kleine Kinder hat.</a:t>
            </a:r>
          </a:p>
          <a:p>
            <a:pPr marL="514350" indent="-514350">
              <a:buFont typeface="Arial" panose="020B0604020202020204" pitchFamily="34" charset="0"/>
              <a:buAutoNum type="arabicPeriod"/>
            </a:pPr>
            <a:endParaRPr lang="de-AT" dirty="0"/>
          </a:p>
          <a:p>
            <a:pPr marL="514350" indent="-514350">
              <a:buFont typeface="Arial" panose="020B0604020202020204" pitchFamily="34" charset="0"/>
              <a:buAutoNum type="arabicPeriod"/>
            </a:pPr>
            <a:endParaRPr lang="ru-RU" dirty="0"/>
          </a:p>
        </p:txBody>
      </p:sp>
      <p:sp>
        <p:nvSpPr>
          <p:cNvPr id="8" name="Объект 2"/>
          <p:cNvSpPr txBox="1">
            <a:spLocks/>
          </p:cNvSpPr>
          <p:nvPr/>
        </p:nvSpPr>
        <p:spPr>
          <a:xfrm>
            <a:off x="0" y="1871003"/>
            <a:ext cx="12192001" cy="4986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AT" dirty="0"/>
          </a:p>
          <a:p>
            <a:pPr>
              <a:buFontTx/>
              <a:buChar char="-"/>
            </a:pPr>
            <a:endParaRPr lang="de-AT" sz="2500" dirty="0"/>
          </a:p>
          <a:p>
            <a:pPr marL="0" indent="0">
              <a:buFont typeface="Arial" panose="020B0604020202020204" pitchFamily="34" charset="0"/>
              <a:buNone/>
            </a:pPr>
            <a:endParaRPr lang="de-AT" dirty="0">
              <a:solidFill>
                <a:srgbClr val="C00000"/>
              </a:solidFill>
            </a:endParaRPr>
          </a:p>
          <a:p>
            <a:pPr marL="514350" indent="-514350">
              <a:buFont typeface="Arial" panose="020B0604020202020204" pitchFamily="34" charset="0"/>
              <a:buAutoNum type="arabicPeriod"/>
            </a:pPr>
            <a:endParaRPr lang="de-AT" dirty="0"/>
          </a:p>
          <a:p>
            <a:pPr marL="514350" indent="-514350">
              <a:buFont typeface="Arial" panose="020B0604020202020204" pitchFamily="34" charset="0"/>
              <a:buAutoNum type="arabicPeriod"/>
            </a:pPr>
            <a:endParaRPr lang="ru-RU" dirty="0"/>
          </a:p>
        </p:txBody>
      </p:sp>
      <p:cxnSp>
        <p:nvCxnSpPr>
          <p:cNvPr id="3" name="Прямая соединительная линия 2"/>
          <p:cNvCxnSpPr/>
          <p:nvPr/>
        </p:nvCxnSpPr>
        <p:spPr>
          <a:xfrm>
            <a:off x="393895" y="3629465"/>
            <a:ext cx="5373859" cy="2813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33753" y="5641145"/>
            <a:ext cx="8921262" cy="11723"/>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417340" y="6159305"/>
            <a:ext cx="8921262" cy="11723"/>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10354235" y="201705"/>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104 Üb. 3</a:t>
            </a:r>
            <a:endParaRPr lang="ru-RU" sz="2400" dirty="0"/>
          </a:p>
        </p:txBody>
      </p:sp>
    </p:spTree>
    <p:extLst>
      <p:ext uri="{BB962C8B-B14F-4D97-AF65-F5344CB8AC3E}">
        <p14:creationId xmlns:p14="http://schemas.microsoft.com/office/powerpoint/2010/main" val="6715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p:cTn id="14"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p:cTn id="21"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 calcmode="lin" valueType="num">
                                      <p:cBhvr>
                                        <p:cTn id="28" dur="5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 calcmode="lin" valueType="num">
                                      <p:cBhvr>
                                        <p:cTn id="35" dur="5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 calcmode="lin" valueType="num">
                                      <p:cBhvr>
                                        <p:cTn id="42" dur="5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 calcmode="lin" valueType="num">
                                      <p:cBhvr>
                                        <p:cTn id="49"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6">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xEl>
                                              <p:pRg st="7" end="7"/>
                                            </p:txEl>
                                          </p:spTgt>
                                        </p:tgtEl>
                                        <p:attrNameLst>
                                          <p:attrName>style.visibility</p:attrName>
                                        </p:attrNameLst>
                                      </p:cBhvr>
                                      <p:to>
                                        <p:strVal val="visible"/>
                                      </p:to>
                                    </p:set>
                                    <p:anim calcmode="lin" valueType="num">
                                      <p:cBhvr>
                                        <p:cTn id="56" dur="5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6">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16">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6">
                                            <p:txEl>
                                              <p:pRg st="8" end="8"/>
                                            </p:txEl>
                                          </p:spTgt>
                                        </p:tgtEl>
                                        <p:attrNameLst>
                                          <p:attrName>style.visibility</p:attrName>
                                        </p:attrNameLst>
                                      </p:cBhvr>
                                      <p:to>
                                        <p:strVal val="visible"/>
                                      </p:to>
                                    </p:set>
                                    <p:anim calcmode="lin" valueType="num">
                                      <p:cBhvr>
                                        <p:cTn id="63" dur="5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16">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1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xEl>
                                              <p:pRg st="9" end="9"/>
                                            </p:txEl>
                                          </p:spTgt>
                                        </p:tgtEl>
                                        <p:attrNameLst>
                                          <p:attrName>style.visibility</p:attrName>
                                        </p:attrNameLst>
                                      </p:cBhvr>
                                      <p:to>
                                        <p:strVal val="visible"/>
                                      </p:to>
                                    </p:set>
                                    <p:anim calcmode="lin" valueType="num">
                                      <p:cBhvr>
                                        <p:cTn id="70" dur="500" fill="hold"/>
                                        <p:tgtEl>
                                          <p:spTgt spid="16">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16">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16">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6">
                                            <p:txEl>
                                              <p:pRg st="10" end="10"/>
                                            </p:txEl>
                                          </p:spTgt>
                                        </p:tgtEl>
                                        <p:attrNameLst>
                                          <p:attrName>style.visibility</p:attrName>
                                        </p:attrNameLst>
                                      </p:cBhvr>
                                      <p:to>
                                        <p:strVal val="visible"/>
                                      </p:to>
                                    </p:set>
                                    <p:anim calcmode="lin" valueType="num">
                                      <p:cBhvr>
                                        <p:cTn id="77" dur="500" fill="hold"/>
                                        <p:tgtEl>
                                          <p:spTgt spid="16">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16">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16">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500" fill="hold"/>
                                        <p:tgtEl>
                                          <p:spTgt spid="9"/>
                                        </p:tgtEl>
                                        <p:attrNameLst>
                                          <p:attrName>ppt_w</p:attrName>
                                        </p:attrNameLst>
                                      </p:cBhvr>
                                      <p:tavLst>
                                        <p:tav tm="0">
                                          <p:val>
                                            <p:fltVal val="0"/>
                                          </p:val>
                                        </p:tav>
                                        <p:tav tm="100000">
                                          <p:val>
                                            <p:strVal val="#ppt_w"/>
                                          </p:val>
                                        </p:tav>
                                      </p:tavLst>
                                    </p:anim>
                                    <p:anim calcmode="lin" valueType="num">
                                      <p:cBhvr>
                                        <p:cTn id="99" dur="500" fill="hold"/>
                                        <p:tgtEl>
                                          <p:spTgt spid="9"/>
                                        </p:tgtEl>
                                        <p:attrNameLst>
                                          <p:attrName>ppt_h</p:attrName>
                                        </p:attrNameLst>
                                      </p:cBhvr>
                                      <p:tavLst>
                                        <p:tav tm="0">
                                          <p:val>
                                            <p:fltVal val="0"/>
                                          </p:val>
                                        </p:tav>
                                        <p:tav tm="100000">
                                          <p:val>
                                            <p:strVal val="#ppt_h"/>
                                          </p:val>
                                        </p:tav>
                                      </p:tavLst>
                                    </p:anim>
                                    <p:animEffect transition="in" filter="fade">
                                      <p:cBhvr>
                                        <p:cTn id="10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3"/>
          <p:cNvSpPr txBox="1">
            <a:spLocks/>
          </p:cNvSpPr>
          <p:nvPr/>
        </p:nvSpPr>
        <p:spPr>
          <a:xfrm>
            <a:off x="436098" y="0"/>
            <a:ext cx="11619914"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8000" b="1" dirty="0">
                <a:solidFill>
                  <a:schemeClr val="bg1"/>
                </a:solidFill>
                <a:latin typeface="Arial" panose="020B0604020202020204" pitchFamily="34" charset="0"/>
                <a:cs typeface="Arial" panose="020B0604020202020204" pitchFamily="34" charset="0"/>
              </a:rPr>
              <a:t>Dienstleistung</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4" name="Объект 1"/>
          <p:cNvSpPr txBox="1">
            <a:spLocks/>
          </p:cNvSpPr>
          <p:nvPr/>
        </p:nvSpPr>
        <p:spPr>
          <a:xfrm>
            <a:off x="178191" y="1403143"/>
            <a:ext cx="12013809" cy="52413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b="1" dirty="0"/>
              <a:t>Aussagen über die Hausarbeit. Welche Aussagen treffen auch auf Sie zu? </a:t>
            </a:r>
          </a:p>
        </p:txBody>
      </p:sp>
      <p:sp>
        <p:nvSpPr>
          <p:cNvPr id="13" name="Овал 12"/>
          <p:cNvSpPr/>
          <p:nvPr/>
        </p:nvSpPr>
        <p:spPr>
          <a:xfrm>
            <a:off x="10394577" y="201705"/>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104 Üb. 4</a:t>
            </a:r>
            <a:endParaRPr lang="ru-RU" sz="2400" dirty="0"/>
          </a:p>
        </p:txBody>
      </p:sp>
      <p:sp>
        <p:nvSpPr>
          <p:cNvPr id="2" name="Объект 1"/>
          <p:cNvSpPr>
            <a:spLocks noGrp="1"/>
          </p:cNvSpPr>
          <p:nvPr>
            <p:ph idx="1"/>
          </p:nvPr>
        </p:nvSpPr>
        <p:spPr>
          <a:xfrm>
            <a:off x="838200" y="5176911"/>
            <a:ext cx="10515600" cy="1000052"/>
          </a:xfrm>
        </p:spPr>
        <p:txBody>
          <a:bodyPr/>
          <a:lstStyle/>
          <a:p>
            <a:endParaRPr lang="ru-RU" dirty="0"/>
          </a:p>
        </p:txBody>
      </p:sp>
      <p:pic>
        <p:nvPicPr>
          <p:cNvPr id="5" name="Рисунок 4"/>
          <p:cNvPicPr>
            <a:picLocks noChangeAspect="1"/>
          </p:cNvPicPr>
          <p:nvPr/>
        </p:nvPicPr>
        <p:blipFill>
          <a:blip r:embed="rId2"/>
          <a:stretch>
            <a:fillRect/>
          </a:stretch>
        </p:blipFill>
        <p:spPr>
          <a:xfrm>
            <a:off x="126610" y="2124221"/>
            <a:ext cx="5753540" cy="3373022"/>
          </a:xfrm>
          <a:prstGeom prst="rect">
            <a:avLst/>
          </a:prstGeom>
        </p:spPr>
      </p:pic>
      <p:pic>
        <p:nvPicPr>
          <p:cNvPr id="7" name="Рисунок 6"/>
          <p:cNvPicPr>
            <a:picLocks noChangeAspect="1"/>
          </p:cNvPicPr>
          <p:nvPr/>
        </p:nvPicPr>
        <p:blipFill>
          <a:blip r:embed="rId3"/>
          <a:stretch>
            <a:fillRect/>
          </a:stretch>
        </p:blipFill>
        <p:spPr>
          <a:xfrm>
            <a:off x="6217919" y="2007870"/>
            <a:ext cx="5542672" cy="3523175"/>
          </a:xfrm>
          <a:prstGeom prst="rect">
            <a:avLst/>
          </a:prstGeom>
        </p:spPr>
      </p:pic>
    </p:spTree>
    <p:extLst>
      <p:ext uri="{BB962C8B-B14F-4D97-AF65-F5344CB8AC3E}">
        <p14:creationId xmlns:p14="http://schemas.microsoft.com/office/powerpoint/2010/main" val="185542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3"/>
          <p:cNvSpPr txBox="1">
            <a:spLocks/>
          </p:cNvSpPr>
          <p:nvPr/>
        </p:nvSpPr>
        <p:spPr>
          <a:xfrm>
            <a:off x="436098" y="0"/>
            <a:ext cx="11619914"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8000" b="1" dirty="0">
                <a:solidFill>
                  <a:schemeClr val="bg1"/>
                </a:solidFill>
                <a:latin typeface="Arial" panose="020B0604020202020204" pitchFamily="34" charset="0"/>
                <a:cs typeface="Arial" panose="020B0604020202020204" pitchFamily="34" charset="0"/>
              </a:rPr>
              <a:t>Dienstleistung</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4" name="Объект 1"/>
          <p:cNvSpPr txBox="1">
            <a:spLocks/>
          </p:cNvSpPr>
          <p:nvPr/>
        </p:nvSpPr>
        <p:spPr>
          <a:xfrm>
            <a:off x="178191" y="1403143"/>
            <a:ext cx="12013809" cy="52413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b="1" dirty="0"/>
              <a:t>Aussagen über die Hausarbeit. Welche Aussagen treffen auch auf Sie zu? </a:t>
            </a:r>
          </a:p>
        </p:txBody>
      </p:sp>
      <p:sp>
        <p:nvSpPr>
          <p:cNvPr id="13" name="Овал 12"/>
          <p:cNvSpPr/>
          <p:nvPr/>
        </p:nvSpPr>
        <p:spPr>
          <a:xfrm>
            <a:off x="10394577" y="201705"/>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104 Üb. 4</a:t>
            </a:r>
            <a:endParaRPr lang="ru-RU" sz="2400" dirty="0"/>
          </a:p>
        </p:txBody>
      </p:sp>
      <p:sp>
        <p:nvSpPr>
          <p:cNvPr id="17" name="Объект 5"/>
          <p:cNvSpPr>
            <a:spLocks noGrp="1"/>
          </p:cNvSpPr>
          <p:nvPr>
            <p:ph idx="1"/>
          </p:nvPr>
        </p:nvSpPr>
        <p:spPr>
          <a:xfrm>
            <a:off x="2700997" y="4614202"/>
            <a:ext cx="9491003" cy="2243798"/>
          </a:xfrm>
        </p:spPr>
        <p:txBody>
          <a:bodyPr>
            <a:normAutofit/>
          </a:bodyPr>
          <a:lstStyle/>
          <a:p>
            <a:pPr marL="0" indent="0">
              <a:buNone/>
            </a:pPr>
            <a:r>
              <a:rPr lang="de-AT" sz="3200" i="1" dirty="0">
                <a:solidFill>
                  <a:schemeClr val="accent5">
                    <a:lumMod val="75000"/>
                  </a:schemeClr>
                </a:solidFill>
              </a:rPr>
              <a:t>5. Ich habe angefangen, Wäsche zu waschen.</a:t>
            </a:r>
          </a:p>
          <a:p>
            <a:pPr marL="0" indent="0">
              <a:buNone/>
            </a:pPr>
            <a:r>
              <a:rPr lang="de-AT" sz="3200" i="1" dirty="0">
                <a:solidFill>
                  <a:schemeClr val="accent5">
                    <a:lumMod val="75000"/>
                  </a:schemeClr>
                </a:solidFill>
              </a:rPr>
              <a:t>6. Es macht keinen Spaß, kaputte Geräte zu reparieren.</a:t>
            </a:r>
          </a:p>
          <a:p>
            <a:pPr marL="0" indent="0">
              <a:buNone/>
            </a:pPr>
            <a:r>
              <a:rPr lang="de-AT" sz="3200" i="1" dirty="0">
                <a:solidFill>
                  <a:schemeClr val="accent5">
                    <a:lumMod val="75000"/>
                  </a:schemeClr>
                </a:solidFill>
              </a:rPr>
              <a:t>7. Es ist nicht leicht, neue Möbel aufzubauen.</a:t>
            </a:r>
            <a:endParaRPr lang="ru-RU" sz="3200" i="1" dirty="0">
              <a:solidFill>
                <a:schemeClr val="accent5">
                  <a:lumMod val="75000"/>
                </a:schemeClr>
              </a:solidFill>
            </a:endParaRPr>
          </a:p>
        </p:txBody>
      </p:sp>
      <p:sp>
        <p:nvSpPr>
          <p:cNvPr id="18" name="Объект 5"/>
          <p:cNvSpPr txBox="1">
            <a:spLocks/>
          </p:cNvSpPr>
          <p:nvPr/>
        </p:nvSpPr>
        <p:spPr>
          <a:xfrm>
            <a:off x="98474" y="2065605"/>
            <a:ext cx="8876714" cy="2243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3200" i="1" dirty="0">
                <a:solidFill>
                  <a:schemeClr val="accent5">
                    <a:lumMod val="75000"/>
                  </a:schemeClr>
                </a:solidFill>
              </a:rPr>
              <a:t>1. Ich vergesse oft, die Fenster zu putzen.</a:t>
            </a:r>
          </a:p>
          <a:p>
            <a:pPr marL="0" indent="0">
              <a:buFont typeface="Arial" panose="020B0604020202020204" pitchFamily="34" charset="0"/>
              <a:buNone/>
            </a:pPr>
            <a:r>
              <a:rPr lang="de-AT" sz="3200" i="1" dirty="0">
                <a:solidFill>
                  <a:schemeClr val="accent5">
                    <a:lumMod val="75000"/>
                  </a:schemeClr>
                </a:solidFill>
              </a:rPr>
              <a:t>2. Ich habe oft keine Zeit, zu renovieren.</a:t>
            </a:r>
          </a:p>
          <a:p>
            <a:pPr marL="0" indent="0">
              <a:buNone/>
            </a:pPr>
            <a:r>
              <a:rPr lang="de-AT" sz="3200" i="1" dirty="0">
                <a:solidFill>
                  <a:schemeClr val="accent5">
                    <a:lumMod val="75000"/>
                  </a:schemeClr>
                </a:solidFill>
              </a:rPr>
              <a:t>3. Ich versuche, eine Lampe zu hängen.</a:t>
            </a:r>
          </a:p>
          <a:p>
            <a:pPr marL="0" indent="0">
              <a:buFont typeface="Arial" panose="020B0604020202020204" pitchFamily="34" charset="0"/>
              <a:buNone/>
            </a:pPr>
            <a:r>
              <a:rPr lang="de-AT" sz="3200" i="1" dirty="0">
                <a:solidFill>
                  <a:schemeClr val="accent5">
                    <a:lumMod val="75000"/>
                  </a:schemeClr>
                </a:solidFill>
              </a:rPr>
              <a:t>4. Ich habe manchmal keine Lust, aufzuräumen</a:t>
            </a:r>
            <a:endParaRPr lang="ru-RU" sz="3200" i="1" dirty="0">
              <a:solidFill>
                <a:schemeClr val="accent5">
                  <a:lumMod val="75000"/>
                </a:schemeClr>
              </a:solidFill>
            </a:endParaRPr>
          </a:p>
        </p:txBody>
      </p:sp>
    </p:spTree>
    <p:extLst>
      <p:ext uri="{BB962C8B-B14F-4D97-AF65-F5344CB8AC3E}">
        <p14:creationId xmlns:p14="http://schemas.microsoft.com/office/powerpoint/2010/main" val="27410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p:cTn id="2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 calcmode="lin" valueType="num">
                                      <p:cBhvr>
                                        <p:cTn id="28"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 calcmode="lin" valueType="num">
                                      <p:cBhvr>
                                        <p:cTn id="35"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build="p"/>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815789" y="0"/>
            <a:ext cx="10515600"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AT" sz="7200" b="1" dirty="0">
                <a:solidFill>
                  <a:schemeClr val="bg1"/>
                </a:solidFill>
                <a:latin typeface="Arial" panose="020B0604020202020204" pitchFamily="34" charset="0"/>
                <a:cs typeface="Arial" panose="020B0604020202020204" pitchFamily="34" charset="0"/>
              </a:rPr>
              <a:t>Traum und Wirklichkeit</a:t>
            </a:r>
            <a:endParaRPr lang="ru-RU" sz="7200" b="1" dirty="0">
              <a:solidFill>
                <a:schemeClr val="bg1"/>
              </a:solidFill>
              <a:latin typeface="Arial" panose="020B0604020202020204" pitchFamily="34" charset="0"/>
              <a:cs typeface="Arial" panose="020B0604020202020204" pitchFamily="34" charset="0"/>
            </a:endParaRPr>
          </a:p>
        </p:txBody>
      </p:sp>
      <p:sp>
        <p:nvSpPr>
          <p:cNvPr id="7" name="Заголовок 3"/>
          <p:cNvSpPr txBox="1">
            <a:spLocks/>
          </p:cNvSpPr>
          <p:nvPr/>
        </p:nvSpPr>
        <p:spPr>
          <a:xfrm>
            <a:off x="382310" y="0"/>
            <a:ext cx="11619914" cy="1325563"/>
          </a:xfrm>
          <a:prstGeom prst="rect">
            <a:avLst/>
          </a:prstGeom>
          <a:solidFill>
            <a:srgbClr val="0070C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err="1">
                <a:solidFill>
                  <a:schemeClr val="bg1"/>
                </a:solidFill>
                <a:latin typeface="Arial" panose="020B0604020202020204" pitchFamily="34" charset="0"/>
                <a:cs typeface="Arial" panose="020B0604020202020204" pitchFamily="34" charset="0"/>
              </a:rPr>
              <a:t>Hausarbeit</a:t>
            </a:r>
            <a:endParaRPr lang="ru-RU" sz="8000" b="1" dirty="0">
              <a:solidFill>
                <a:schemeClr val="bg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407964" y="1350497"/>
            <a:ext cx="10945836" cy="436099"/>
          </a:xfrm>
        </p:spPr>
        <p:txBody>
          <a:bodyPr>
            <a:noAutofit/>
          </a:bodyPr>
          <a:lstStyle/>
          <a:p>
            <a:r>
              <a:rPr lang="de-AT" sz="3200" b="1" dirty="0">
                <a:latin typeface="+mn-lt"/>
              </a:rPr>
              <a:t>Lesen Sie die Aussage von Herr Schmidt.</a:t>
            </a:r>
            <a:endParaRPr lang="ru-RU" sz="3200" b="1" dirty="0">
              <a:latin typeface="+mn-lt"/>
            </a:endParaRPr>
          </a:p>
        </p:txBody>
      </p:sp>
      <p:sp>
        <p:nvSpPr>
          <p:cNvPr id="6" name="Объект 5"/>
          <p:cNvSpPr>
            <a:spLocks noGrp="1"/>
          </p:cNvSpPr>
          <p:nvPr>
            <p:ph idx="1"/>
          </p:nvPr>
        </p:nvSpPr>
        <p:spPr>
          <a:xfrm>
            <a:off x="0" y="1825624"/>
            <a:ext cx="12192000" cy="5032375"/>
          </a:xfrm>
        </p:spPr>
        <p:txBody>
          <a:bodyPr>
            <a:normAutofit lnSpcReduction="10000"/>
          </a:bodyPr>
          <a:lstStyle/>
          <a:p>
            <a:pPr marL="0" indent="0">
              <a:buNone/>
            </a:pPr>
            <a:r>
              <a:rPr lang="de-AT" dirty="0"/>
              <a:t>Ich bin seit 12 Jahren verheiratet und es gab bei uns, in unserer Ehe, ständig Konflikte um die Hausarbeit. Anfangs war der Hauptkonfliktpunkt der Geschirrabwasch und dieses Problem haben wir dadurch gelöst, dass wir uns nach einigen Jahren einen Geschirrspüler gekauft haben. Da gab es dann zwar manchmal noch Streit, wer die Maschine ein- und ausräumt, aber der Hauptstreitpunkt war erledigt. Aber weil meine Frau genauso berufstätig ist, wie ich auch, gab es weiterhin Konfliktpunkte . Ich habe zwar eingesehen, theoretisch eingesehen, dass ich selbst auch Hausarbeit machen muss wie meine Frau, aber in der Praxis war es dann doch oft anders und da hat sie sich – zu Recht – immer wieder beschwert. Es gab immer wieder Streitpunkte um das Reinigen der Toiletten und so weiter. Und jetzt ist es so, dass meine Frau für die erste Etage zuständig ist, dort gibt es eine Küche und ein Bad und ich bin für die untere Etage zuständig. Dort gibt es auch eine Küche und ein Bad. Und seitdem funktioniert das auch ganz gut.</a:t>
            </a:r>
            <a:endParaRPr lang="ru-RU" dirty="0"/>
          </a:p>
        </p:txBody>
      </p:sp>
      <p:sp>
        <p:nvSpPr>
          <p:cNvPr id="8" name="Овал 7"/>
          <p:cNvSpPr/>
          <p:nvPr/>
        </p:nvSpPr>
        <p:spPr>
          <a:xfrm>
            <a:off x="10219765" y="161364"/>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105 Üb. 5</a:t>
            </a:r>
            <a:endParaRPr lang="ru-RU" sz="2400" dirty="0"/>
          </a:p>
        </p:txBody>
      </p:sp>
    </p:spTree>
    <p:extLst>
      <p:ext uri="{BB962C8B-B14F-4D97-AF65-F5344CB8AC3E}">
        <p14:creationId xmlns:p14="http://schemas.microsoft.com/office/powerpoint/2010/main" val="139619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3"/>
          <p:cNvSpPr txBox="1">
            <a:spLocks/>
          </p:cNvSpPr>
          <p:nvPr/>
        </p:nvSpPr>
        <p:spPr>
          <a:xfrm>
            <a:off x="422030" y="1"/>
            <a:ext cx="11580193" cy="928468"/>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err="1">
                <a:solidFill>
                  <a:schemeClr val="bg1"/>
                </a:solidFill>
                <a:latin typeface="Arial" panose="020B0604020202020204" pitchFamily="34" charset="0"/>
                <a:cs typeface="Arial" panose="020B0604020202020204" pitchFamily="34" charset="0"/>
              </a:rPr>
              <a:t>Hausarbeit</a:t>
            </a:r>
            <a:endParaRPr lang="ru-RU" sz="8000" b="1" dirty="0">
              <a:solidFill>
                <a:schemeClr val="bg1"/>
              </a:solidFill>
              <a:latin typeface="Arial" panose="020B0604020202020204" pitchFamily="34" charset="0"/>
              <a:cs typeface="Arial" panose="020B0604020202020204" pitchFamily="34" charset="0"/>
            </a:endParaRPr>
          </a:p>
        </p:txBody>
      </p:sp>
      <p:sp>
        <p:nvSpPr>
          <p:cNvPr id="12" name="Прямоугольник 11"/>
          <p:cNvSpPr/>
          <p:nvPr/>
        </p:nvSpPr>
        <p:spPr>
          <a:xfrm>
            <a:off x="4828323" y="1083211"/>
            <a:ext cx="4582963" cy="17584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200" dirty="0">
                <a:solidFill>
                  <a:schemeClr val="tx1"/>
                </a:solidFill>
              </a:rPr>
              <a:t>1. Es gab bei uns, in unserer Ehe, ständig Konflikte um die Hausarbeit.</a:t>
            </a:r>
            <a:endParaRPr lang="ru-RU" sz="3200" dirty="0">
              <a:solidFill>
                <a:schemeClr val="tx1"/>
              </a:solidFill>
            </a:endParaRPr>
          </a:p>
        </p:txBody>
      </p:sp>
      <p:sp>
        <p:nvSpPr>
          <p:cNvPr id="14" name="Прямоугольник 13"/>
          <p:cNvSpPr/>
          <p:nvPr/>
        </p:nvSpPr>
        <p:spPr>
          <a:xfrm>
            <a:off x="7371471" y="2686931"/>
            <a:ext cx="4215618" cy="17303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200" dirty="0">
                <a:solidFill>
                  <a:schemeClr val="tx1"/>
                </a:solidFill>
              </a:rPr>
              <a:t>2. - Geschirrabwasch</a:t>
            </a:r>
          </a:p>
          <a:p>
            <a:r>
              <a:rPr lang="de-AT" sz="3200" dirty="0">
                <a:solidFill>
                  <a:schemeClr val="tx1"/>
                </a:solidFill>
              </a:rPr>
              <a:t>- Streitpunkte um das Reinigen der Toiletten</a:t>
            </a:r>
            <a:endParaRPr lang="ru-RU" sz="3200" b="1" dirty="0">
              <a:solidFill>
                <a:schemeClr val="tx1"/>
              </a:solidFill>
            </a:endParaRPr>
          </a:p>
        </p:txBody>
      </p:sp>
      <p:pic>
        <p:nvPicPr>
          <p:cNvPr id="2" name="Рисунок 1"/>
          <p:cNvPicPr>
            <a:picLocks noChangeAspect="1"/>
          </p:cNvPicPr>
          <p:nvPr/>
        </p:nvPicPr>
        <p:blipFill>
          <a:blip r:embed="rId2"/>
          <a:stretch>
            <a:fillRect/>
          </a:stretch>
        </p:blipFill>
        <p:spPr>
          <a:xfrm>
            <a:off x="0" y="956604"/>
            <a:ext cx="4645423" cy="5929200"/>
          </a:xfrm>
          <a:prstGeom prst="rect">
            <a:avLst/>
          </a:prstGeom>
        </p:spPr>
      </p:pic>
      <p:sp>
        <p:nvSpPr>
          <p:cNvPr id="11" name="Прямоугольник 10"/>
          <p:cNvSpPr/>
          <p:nvPr/>
        </p:nvSpPr>
        <p:spPr>
          <a:xfrm>
            <a:off x="4698609" y="4639993"/>
            <a:ext cx="7493391" cy="221800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200" dirty="0">
                <a:solidFill>
                  <a:schemeClr val="tx1"/>
                </a:solidFill>
              </a:rPr>
              <a:t>3.  Die Frau ist für die erste Etage zuständig, dort gibt es eine Küche und ein Bad. Der Mann ist für die untere Etage zuständig. Dort gibt es auch eine Küche und ein Bad. </a:t>
            </a:r>
            <a:endParaRPr lang="ru-RU" sz="3200" b="1" dirty="0">
              <a:solidFill>
                <a:schemeClr val="tx1"/>
              </a:solidFill>
            </a:endParaRPr>
          </a:p>
        </p:txBody>
      </p:sp>
      <p:sp>
        <p:nvSpPr>
          <p:cNvPr id="8" name="Овал 7"/>
          <p:cNvSpPr/>
          <p:nvPr/>
        </p:nvSpPr>
        <p:spPr>
          <a:xfrm>
            <a:off x="10461812" y="0"/>
            <a:ext cx="1398494" cy="9009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 105 Üb. 5</a:t>
            </a:r>
            <a:endParaRPr lang="ru-RU" sz="2400" dirty="0"/>
          </a:p>
        </p:txBody>
      </p:sp>
    </p:spTree>
    <p:extLst>
      <p:ext uri="{BB962C8B-B14F-4D97-AF65-F5344CB8AC3E}">
        <p14:creationId xmlns:p14="http://schemas.microsoft.com/office/powerpoint/2010/main" val="40103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3861</TotalTime>
  <Words>883</Words>
  <Application>Microsoft Office PowerPoint</Application>
  <PresentationFormat>Широкоэкранный</PresentationFormat>
  <Paragraphs>93</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Тема Office</vt:lpstr>
      <vt:lpstr>DEUTSCH</vt:lpstr>
      <vt:lpstr>v</vt:lpstr>
      <vt:lpstr>Презентация PowerPoint</vt:lpstr>
      <vt:lpstr>Презентация PowerPoint</vt:lpstr>
      <vt:lpstr>Презентация PowerPoint</vt:lpstr>
      <vt:lpstr>Презентация PowerPoint</vt:lpstr>
      <vt:lpstr>Презентация PowerPoint</vt:lpstr>
      <vt:lpstr>Lesen Sie die Aussage von Herr Schmidt.</vt:lpstr>
      <vt:lpstr>Презентация PowerPoint</vt:lpstr>
      <vt:lpstr>Lesen Sie die Aussage von Frau Rölke.</vt:lpstr>
      <vt:lpstr>Презентация PowerPoint</vt:lpstr>
      <vt:lpstr>Lesen Sie den Text und beantworten Sie die Fragen.</vt:lpstr>
      <vt:lpstr>Selbständige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Asus</dc:creator>
  <cp:lastModifiedBy>Аскарова Комила</cp:lastModifiedBy>
  <cp:revision>180</cp:revision>
  <cp:lastPrinted>2020-10-06T17:09:25Z</cp:lastPrinted>
  <dcterms:created xsi:type="dcterms:W3CDTF">2020-09-30T13:15:45Z</dcterms:created>
  <dcterms:modified xsi:type="dcterms:W3CDTF">2022-07-16T09:21:39Z</dcterms:modified>
</cp:coreProperties>
</file>