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3"/>
  </p:notesMasterIdLst>
  <p:sldIdLst>
    <p:sldId id="1435" r:id="rId10"/>
    <p:sldId id="1534" r:id="rId11"/>
    <p:sldId id="1535" r:id="rId12"/>
    <p:sldId id="1536" r:id="rId13"/>
    <p:sldId id="1579" r:id="rId14"/>
    <p:sldId id="1580" r:id="rId15"/>
    <p:sldId id="1581" r:id="rId16"/>
    <p:sldId id="1571" r:id="rId17"/>
    <p:sldId id="1582" r:id="rId18"/>
    <p:sldId id="1584" r:id="rId19"/>
    <p:sldId id="1585" r:id="rId20"/>
    <p:sldId id="1586" r:id="rId21"/>
    <p:sldId id="1583" r:id="rId22"/>
    <p:sldId id="1560" r:id="rId23"/>
    <p:sldId id="1573" r:id="rId24"/>
    <p:sldId id="1587" r:id="rId25"/>
    <p:sldId id="1588" r:id="rId26"/>
    <p:sldId id="1574" r:id="rId27"/>
    <p:sldId id="1575" r:id="rId28"/>
    <p:sldId id="1589" r:id="rId29"/>
    <p:sldId id="1576" r:id="rId30"/>
    <p:sldId id="1565" r:id="rId31"/>
    <p:sldId id="1591" r:id="rId32"/>
    <p:sldId id="1592" r:id="rId33"/>
    <p:sldId id="1567" r:id="rId34"/>
    <p:sldId id="1593" r:id="rId35"/>
    <p:sldId id="1577" r:id="rId36"/>
    <p:sldId id="1578" r:id="rId37"/>
    <p:sldId id="1594" r:id="rId38"/>
    <p:sldId id="1596" r:id="rId39"/>
    <p:sldId id="1597" r:id="rId40"/>
    <p:sldId id="1598" r:id="rId41"/>
    <p:sldId id="1595" r:id="rId4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34"/>
            <p14:sldId id="1535"/>
            <p14:sldId id="1536"/>
            <p14:sldId id="1579"/>
            <p14:sldId id="1580"/>
            <p14:sldId id="1581"/>
            <p14:sldId id="1571"/>
            <p14:sldId id="1582"/>
            <p14:sldId id="1584"/>
            <p14:sldId id="1585"/>
            <p14:sldId id="1586"/>
            <p14:sldId id="1583"/>
            <p14:sldId id="1560"/>
            <p14:sldId id="1573"/>
            <p14:sldId id="1587"/>
            <p14:sldId id="1588"/>
            <p14:sldId id="1574"/>
            <p14:sldId id="1575"/>
            <p14:sldId id="1589"/>
            <p14:sldId id="1576"/>
            <p14:sldId id="1565"/>
            <p14:sldId id="1591"/>
            <p14:sldId id="1592"/>
            <p14:sldId id="1567"/>
            <p14:sldId id="1593"/>
            <p14:sldId id="1577"/>
            <p14:sldId id="1578"/>
            <p14:sldId id="1594"/>
            <p14:sldId id="1596"/>
            <p14:sldId id="1597"/>
            <p14:sldId id="1598"/>
            <p14:sldId id="1595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660066"/>
    <a:srgbClr val="FFFFFF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82" d="100"/>
          <a:sy n="82" d="100"/>
        </p:scale>
        <p:origin x="78" y="57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5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35303" y="317911"/>
            <a:ext cx="1255356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   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3870499" cy="906640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Picture 5" descr="j1u440u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89" y="1260004"/>
            <a:ext cx="2138000" cy="17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9445" y="599477"/>
                <a:ext cx="5112568" cy="2475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Berilgan</a:t>
                </a:r>
                <a:r>
                  <a:rPr lang="en-US" sz="2000" dirty="0">
                    <a:solidFill>
                      <a:srgbClr val="000000"/>
                    </a:solidFill>
                  </a:rPr>
                  <a:t>: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m=41 g</a:t>
                </a:r>
                <a:endParaRPr lang="ru-RU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V=400 ml=0,4l         </a:t>
                </a:r>
                <a:endParaRPr lang="ru-RU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sz="2000" dirty="0">
                    <a:solidFill>
                      <a:srgbClr val="000000"/>
                    </a:solidFill>
                  </a:rPr>
                  <a:t>?      </a:t>
                </a:r>
              </a:p>
              <a:p>
                <a:pPr algn="ctr">
                  <a:spcAft>
                    <a:spcPts val="600"/>
                  </a:spcAft>
                </a:pPr>
                <a:endParaRPr lang="en-US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𝑀𝑉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164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∗0,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0,625M</a:t>
                </a:r>
                <a:endParaRPr lang="ru-RU" sz="2000" dirty="0">
                  <a:solidFill>
                    <a:srgbClr val="000000"/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endParaRPr lang="ru-RU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599477"/>
                <a:ext cx="5112568" cy="2475742"/>
              </a:xfrm>
              <a:prstGeom prst="rect">
                <a:avLst/>
              </a:prstGeom>
              <a:blipFill>
                <a:blip r:embed="rId2"/>
                <a:stretch>
                  <a:fillRect l="-1311" t="-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827956"/>
            <a:ext cx="1947700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899964"/>
            <a:ext cx="5234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0,125 M li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5" y="755890"/>
            <a:ext cx="2736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Berilgan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V=250 ml=0,25l        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=0,125M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m=?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53" y="2049781"/>
            <a:ext cx="201622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676787"/>
                <a:ext cx="4896544" cy="9281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3200" baseline="-25000" dirty="0" smtClean="0">
                    <a:solidFill>
                      <a:srgbClr val="000000"/>
                    </a:solidFill>
                  </a:rPr>
                  <a:t>M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𝑀𝑉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76787"/>
                <a:ext cx="4896544" cy="928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03461" y="1761576"/>
            <a:ext cx="4896544" cy="129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m= M*V*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aseline="-25000" dirty="0" smtClean="0">
                <a:solidFill>
                  <a:srgbClr val="000000"/>
                </a:solidFill>
              </a:rPr>
              <a:t>m=250*0,25*0,125=7,81 gr </a:t>
            </a:r>
            <a:r>
              <a:rPr lang="en-US" sz="1600" dirty="0">
                <a:solidFill>
                  <a:srgbClr val="000000"/>
                </a:solidFill>
              </a:rPr>
              <a:t>CuSO</a:t>
            </a:r>
            <a:r>
              <a:rPr lang="en-US" sz="1600" baseline="-25000" dirty="0">
                <a:solidFill>
                  <a:srgbClr val="000000"/>
                </a:solidFill>
              </a:rPr>
              <a:t>4</a:t>
            </a:r>
            <a:r>
              <a:rPr lang="en-US" sz="1600" dirty="0">
                <a:solidFill>
                  <a:srgbClr val="000000"/>
                </a:solidFill>
              </a:rPr>
              <a:t>*5H</a:t>
            </a:r>
            <a:r>
              <a:rPr lang="en-US" sz="1600" baseline="-25000" dirty="0">
                <a:solidFill>
                  <a:srgbClr val="000000"/>
                </a:solidFill>
              </a:rPr>
              <a:t>2</a:t>
            </a:r>
            <a:r>
              <a:rPr lang="en-US" sz="1600" dirty="0">
                <a:solidFill>
                  <a:srgbClr val="000000"/>
                </a:solidFill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</a:rPr>
              <a:t>   </a:t>
            </a:r>
            <a:r>
              <a:rPr lang="en-US" sz="3200" baseline="-25000" dirty="0" smtClean="0">
                <a:solidFill>
                  <a:srgbClr val="000000"/>
                </a:solidFill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2" y="827956"/>
            <a:ext cx="5400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48,8 gr </a:t>
            </a:r>
            <a:r>
              <a:rPr lang="en-US" sz="2400" dirty="0" smtClean="0">
                <a:solidFill>
                  <a:srgbClr val="000000"/>
                </a:solidFill>
              </a:rPr>
              <a:t>BaCl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*2H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O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kristallogidrati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eritilib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hajmi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500 ml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yetkazildi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179388" algn="just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147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977196"/>
            <a:ext cx="557216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m=48,8 gr</a:t>
            </a:r>
            <a:r>
              <a:rPr lang="en-US" sz="2000" dirty="0">
                <a:solidFill>
                  <a:srgbClr val="000000"/>
                </a:solidFill>
              </a:rPr>
              <a:t> BaCl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*2H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V=500 ml=0,5 l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C</a:t>
            </a:r>
            <a:r>
              <a:rPr lang="en-US" sz="2000" baseline="-25000" dirty="0" smtClean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=?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1548036"/>
            <a:ext cx="15121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3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421" y="529166"/>
                <a:ext cx="5544616" cy="25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𝑡𝑢𝑧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n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BaCl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∗2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O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244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122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 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48,8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122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0,4 g/ekv 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529166"/>
                <a:ext cx="5544616" cy="2587440"/>
              </a:xfrm>
              <a:prstGeom prst="rect">
                <a:avLst/>
              </a:prstGeom>
              <a:blipFill>
                <a:blip r:embed="rId2"/>
                <a:stretch>
                  <a:fillRect l="-1760" b="-1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-masalaning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1453" y="683940"/>
                <a:ext cx="5040560" cy="10584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V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aseline="30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ekv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683940"/>
                <a:ext cx="5040560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1453" y="1908076"/>
                <a:ext cx="5040560" cy="1092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aseline="30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ekv</m:t>
                      </m:r>
                      <m:r>
                        <m:rPr>
                          <m:nor/>
                        </m:rPr>
                        <a:rPr lang="ru-RU" sz="2800" b="0" i="0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0,4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0,5</m:t>
                          </m:r>
                        </m:den>
                      </m:f>
                      <m:r>
                        <m:rPr>
                          <m:nor/>
                        </m:rPr>
                        <a:rPr lang="ru-RU" sz="2800" baseline="30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0,8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ekv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1908076"/>
                <a:ext cx="5040560" cy="1092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4</a:t>
            </a:r>
            <a:r>
              <a:rPr lang="en-US" sz="200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2" y="619912"/>
            <a:ext cx="5572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450 </a:t>
            </a:r>
            <a:r>
              <a:rPr lang="en-US" sz="2400" b="1" dirty="0" smtClean="0">
                <a:solidFill>
                  <a:srgbClr val="000000"/>
                </a:solidFill>
              </a:rPr>
              <a:t>ml </a:t>
            </a:r>
            <a:r>
              <a:rPr lang="en-US" sz="2400" dirty="0" smtClean="0">
                <a:solidFill>
                  <a:srgbClr val="000000"/>
                </a:solidFill>
              </a:rPr>
              <a:t>1,5 N li K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  </a:t>
            </a:r>
            <a:r>
              <a:rPr lang="en-US" sz="2400" dirty="0" err="1" smtClean="0">
                <a:solidFill>
                  <a:srgbClr val="000000"/>
                </a:solidFill>
              </a:rPr>
              <a:t>eritmasini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tayyorlash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qancha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olish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kerak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05" y="1980084"/>
            <a:ext cx="2088232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017" y="619912"/>
            <a:ext cx="321813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=1,5 N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V= 450ml=0,45 l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m=?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3" y="2151860"/>
            <a:ext cx="1224137" cy="9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Mustaqil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ishlash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topshiriqlar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4"/>
            <a:ext cx="5688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-25000" dirty="0" smtClean="0"/>
              <a:t>   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02" y="2268116"/>
            <a:ext cx="2088232" cy="698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178" y="607293"/>
            <a:ext cx="543690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97-bet.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2-masala.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 (p=1,455g/ml) </a:t>
            </a:r>
            <a:r>
              <a:rPr lang="en-US" sz="2000" dirty="0" smtClean="0">
                <a:solidFill>
                  <a:schemeClr val="bg2"/>
                </a:solidFill>
              </a:rPr>
              <a:t>K</a:t>
            </a:r>
            <a:r>
              <a:rPr lang="en-US" sz="2000" baseline="-25000" dirty="0" smtClean="0">
                <a:solidFill>
                  <a:schemeClr val="bg2"/>
                </a:solidFill>
              </a:rPr>
              <a:t>2</a:t>
            </a:r>
            <a:r>
              <a:rPr lang="en-US" sz="2000" dirty="0" smtClean="0">
                <a:solidFill>
                  <a:schemeClr val="bg2"/>
                </a:solidFill>
              </a:rPr>
              <a:t>CrO</a:t>
            </a:r>
            <a:r>
              <a:rPr lang="en-US" sz="2000" baseline="-25000" dirty="0" smtClean="0">
                <a:solidFill>
                  <a:schemeClr val="bg2"/>
                </a:solidFill>
              </a:rPr>
              <a:t>4</a:t>
            </a:r>
            <a:r>
              <a:rPr lang="en-US" sz="2000" baseline="-25000" dirty="0" smtClean="0"/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4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endParaRPr lang="en-US" sz="1800" dirty="0" smtClean="0"/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421" y="539923"/>
                <a:ext cx="5544616" cy="2623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𝑡𝑢𝑧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n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tuz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00"/>
                            </a:solidFill>
                          </a:rPr>
                          <m:t>4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174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87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n 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48,8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122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0,4 g/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539923"/>
                <a:ext cx="5544616" cy="2623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9728" y="755948"/>
                <a:ext cx="5393658" cy="9281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ekv</a:t>
                </a:r>
                <a:r>
                  <a:rPr lang="en-US" sz="32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28" y="755948"/>
                <a:ext cx="5393658" cy="928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22370" y="1788468"/>
            <a:ext cx="5393658" cy="1058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m=E*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ekv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=87*0,675=58,72g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893" y="825948"/>
            <a:ext cx="55007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N li </a:t>
            </a:r>
            <a:r>
              <a:rPr lang="en-US" sz="2400" b="1" dirty="0">
                <a:solidFill>
                  <a:srgbClr val="000000"/>
                </a:solidFill>
              </a:rPr>
              <a:t>Fe(NO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800" b="1" baseline="-250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eritmasining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molyar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konsentratsiyasini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</a:rPr>
              <a:t>aniqlang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01644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/>
              <a:t>M</a:t>
            </a:r>
            <a:r>
              <a:rPr lang="en-US" sz="2000" dirty="0" err="1" smtClean="0"/>
              <a:t>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5080" y="755948"/>
                <a:ext cx="5500726" cy="219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</a:rPr>
                  <a:t>=C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</a:rPr>
                  <a:t>*Val(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kat</a:t>
                </a:r>
                <a:r>
                  <a:rPr lang="en-US" sz="2400" dirty="0">
                    <a:solidFill>
                      <a:srgbClr val="000000"/>
                    </a:solidFill>
                  </a:rPr>
                  <a:t>)*n(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kat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00"/>
                            </a:solidFill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Val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kat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)∗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kat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3∗1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=1 M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fr-FR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0" y="755948"/>
                <a:ext cx="5500726" cy="2190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61" y="899964"/>
            <a:ext cx="55007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3,2  N li (p=1,28 g/ml) </a:t>
            </a:r>
            <a:r>
              <a:rPr lang="en-US" sz="2400" dirty="0">
                <a:solidFill>
                  <a:srgbClr val="000000"/>
                </a:solidFill>
              </a:rPr>
              <a:t>CuSO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720537"/>
            <a:ext cx="22322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p=1,28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=3,2 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C%=?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77" y="1537819"/>
            <a:ext cx="23933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endParaRPr lang="en-US" sz="1800" dirty="0" smtClean="0"/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6" y="685932"/>
                <a:ext cx="5160909" cy="914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6" y="685932"/>
                <a:ext cx="5160909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7437" y="1771190"/>
                <a:ext cx="5160908" cy="11521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</a:rPr>
                  <a:t>C%=</a:t>
                </a:r>
                <a:r>
                  <a:rPr lang="ru-RU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aseline="-25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2060"/>
                            </a:solidFill>
                          </a:rPr>
                          <m:t>N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3,2∗80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1,28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=20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%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771190"/>
                <a:ext cx="5160908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4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Masalaning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yechimi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695" y="659287"/>
            <a:ext cx="516291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C%=26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86128" y="1397637"/>
            <a:ext cx="219803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28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26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208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=1,5N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Esda</a:t>
            </a:r>
            <a:r>
              <a:rPr lang="en-US" sz="2000" dirty="0" smtClean="0"/>
              <a:t> </a:t>
            </a:r>
            <a:r>
              <a:rPr lang="en-US" sz="2000" dirty="0" err="1" smtClean="0"/>
              <a:t>tuting</a:t>
            </a:r>
            <a:r>
              <a:rPr lang="en-US" sz="2000" dirty="0" smtClean="0"/>
              <a:t>!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164" y="566388"/>
            <a:ext cx="550072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spcAft>
                <a:spcPts val="60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hayotida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amaliy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faoliyatida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nihoyatda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ahamiyatga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Ovqat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hazm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oziq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moddalarni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aylantirish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bog‘liqdir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177800" algn="just">
              <a:spcAft>
                <a:spcPts val="600"/>
              </a:spcAft>
            </a:pP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fiziologik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suyuqliklar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limfa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eritmalardir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177800" algn="just">
              <a:spcAft>
                <a:spcPts val="600"/>
              </a:spcAft>
            </a:pP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protseslarga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asoslangan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eritmalardan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bog‘langandir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94279"/>
            <a:ext cx="547260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p=1,455 g/ml    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=0,5M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 %=?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023741" y="899964"/>
            <a:ext cx="1656184" cy="1317456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68" y="1048673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konsentratsiyali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tayyorlash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usullarini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tibbiy-biologik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sanitar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gigeyenik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mutaxassislarni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ishlarida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omillardan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biridir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393" y="619912"/>
            <a:ext cx="550072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Lipidlarning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karbon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aralashmasidir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miqdoriy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natijalaridan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kasallikni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9388" algn="just"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Organizmga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yuboriladigan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dori-darmonlarni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hammasi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konsentratsiyali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yuboriladi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642" y="619912"/>
            <a:ext cx="55721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atrof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muhitni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muhofaza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oziq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ovqat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mahsulotlarini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iste‘molga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yaroqliligini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konsentratsiyali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9388" algn="just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tog‘risida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ma‘lumotga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ahamiyatga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894" y="694287"/>
            <a:ext cx="51862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97-bet. 14-16-masalalar.</a:t>
            </a:r>
          </a:p>
          <a:p>
            <a:pPr indent="179388"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0,5 M li </a:t>
            </a:r>
            <a:r>
              <a:rPr lang="en-US" sz="2000" dirty="0" smtClean="0">
                <a:solidFill>
                  <a:schemeClr val="tx2"/>
                </a:solidFill>
              </a:rPr>
              <a:t>Al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(SO</a:t>
            </a:r>
            <a:r>
              <a:rPr lang="en-US" sz="2000" baseline="-25000" dirty="0" smtClean="0">
                <a:solidFill>
                  <a:schemeClr val="tx2"/>
                </a:solidFill>
              </a:rPr>
              <a:t>4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N li </a:t>
            </a:r>
            <a:r>
              <a:rPr lang="en-US" sz="2000" dirty="0" smtClean="0">
                <a:solidFill>
                  <a:schemeClr val="tx2"/>
                </a:solidFill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PO</a:t>
            </a:r>
            <a:r>
              <a:rPr lang="en-US" sz="2000" baseline="-25000" dirty="0" smtClean="0">
                <a:solidFill>
                  <a:schemeClr val="tx2"/>
                </a:solidFill>
              </a:rPr>
              <a:t>3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endParaRPr lang="en-US" sz="1800" dirty="0" smtClean="0"/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685932"/>
                <a:ext cx="5184576" cy="914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85932"/>
                <a:ext cx="5184576" cy="914400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</a:rPr>
                  <a:t>C%=</a:t>
                </a:r>
                <a:r>
                  <a:rPr lang="ru-RU" sz="3200" dirty="0">
                    <a:solidFill>
                      <a:srgbClr val="000000"/>
                    </a:solidFill>
                  </a:rPr>
                  <a:t> </a:t>
                </a:r>
                <a:r>
                  <a:rPr lang="en-US" sz="3200" baseline="-250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srgbClr val="000000"/>
                            </a:solidFill>
                          </a:rPr>
                          <m:t>N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32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1,455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=20</a:t>
                </a:r>
                <a:r>
                  <a:rPr lang="ru-RU" sz="3200" dirty="0" smtClean="0">
                    <a:solidFill>
                      <a:srgbClr val="000000"/>
                    </a:solidFill>
                  </a:rPr>
                  <a:t> %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61" y="971972"/>
            <a:ext cx="5500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97-bet 3-masala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25 % li (p=1,25 g/ml ) </a:t>
            </a:r>
            <a:r>
              <a:rPr lang="en-US" sz="2000" dirty="0" smtClean="0">
                <a:solidFill>
                  <a:schemeClr val="bg2"/>
                </a:solidFill>
              </a:rPr>
              <a:t>NH</a:t>
            </a:r>
            <a:r>
              <a:rPr lang="en-US" sz="2000" baseline="-25000" dirty="0" smtClean="0">
                <a:solidFill>
                  <a:schemeClr val="bg2"/>
                </a:solidFill>
              </a:rPr>
              <a:t>4</a:t>
            </a:r>
            <a:r>
              <a:rPr lang="en-US" sz="2000" dirty="0" smtClean="0">
                <a:solidFill>
                  <a:schemeClr val="bg2"/>
                </a:solidFill>
              </a:rPr>
              <a:t>NO</a:t>
            </a:r>
            <a:r>
              <a:rPr lang="en-US" sz="2000" baseline="-25000" dirty="0" smtClean="0">
                <a:solidFill>
                  <a:schemeClr val="bg2"/>
                </a:solidFill>
              </a:rPr>
              <a:t>3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827956"/>
            <a:ext cx="52349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C%=25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p=1,25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=?</a:t>
            </a:r>
            <a:r>
              <a:rPr lang="en-US" sz="2800" baseline="-25000" dirty="0" smtClean="0">
                <a:solidFill>
                  <a:srgbClr val="000000"/>
                </a:solidFill>
              </a:rPr>
              <a:t>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41" y="827956"/>
            <a:ext cx="2304256" cy="19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619912"/>
                <a:ext cx="4896544" cy="9281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19912"/>
                <a:ext cx="4896544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1797" y="1761576"/>
                <a:ext cx="4896544" cy="10584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C</a:t>
                </a:r>
                <a:r>
                  <a:rPr lang="en-US" sz="2800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sz="2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1,25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=3,9N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7" y="1761576"/>
                <a:ext cx="4896544" cy="1058416"/>
              </a:xfrm>
              <a:prstGeom prst="rect">
                <a:avLst/>
              </a:prstGeom>
              <a:blipFill>
                <a:blip r:embed="rId3"/>
                <a:stretch>
                  <a:fillRect l="-24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4" name="object 27"/>
          <p:cNvGrpSpPr/>
          <p:nvPr/>
        </p:nvGrpSpPr>
        <p:grpSpPr>
          <a:xfrm>
            <a:off x="4511559" y="153018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99539" y="197994"/>
            <a:ext cx="122413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350739" y="1206045"/>
            <a:ext cx="5183981" cy="1614526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b="1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Turli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molyar konsentratsiyali eritma tayyorlash. Foiz konsentratsiyali eritmalardan molyar yoki normal konsentratsiyali eritma tayyorlash va hayotda qo‘llash</a:t>
            </a:r>
            <a:endParaRPr sz="20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1-</a:t>
            </a:r>
            <a:r>
              <a:rPr lang="en-US" sz="2000" dirty="0" smtClean="0"/>
              <a:t> 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61" y="1043980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400 ml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tarkibida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41 g </a:t>
            </a:r>
            <a:r>
              <a:rPr lang="en-US" sz="2000" dirty="0" smtClean="0">
                <a:solidFill>
                  <a:srgbClr val="0070C0"/>
                </a:solidFill>
              </a:rPr>
              <a:t>Ca(NO</a:t>
            </a:r>
            <a:r>
              <a:rPr lang="en-US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r>
              <a:rPr lang="en-US" sz="2000" baseline="-25000" dirty="0" smtClean="0">
                <a:solidFill>
                  <a:srgbClr val="0070C0"/>
                </a:solidFill>
              </a:rPr>
              <a:t>2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154156</TotalTime>
  <Words>530</Words>
  <Application>Microsoft Office PowerPoint</Application>
  <PresentationFormat>Произвольный</PresentationFormat>
  <Paragraphs>145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Презентация PowerPoint</vt:lpstr>
      <vt:lpstr>Mustaqil bajarish uchun topshiriqlar</vt:lpstr>
      <vt:lpstr>Masalaning yechimi</vt:lpstr>
      <vt:lpstr>Masalaning yechimi</vt:lpstr>
      <vt:lpstr>KIMYO </vt:lpstr>
      <vt:lpstr>1- masala</vt:lpstr>
      <vt:lpstr>Masalaning yechimi</vt:lpstr>
      <vt:lpstr>2- masala</vt:lpstr>
      <vt:lpstr>Masalaning yechimi</vt:lpstr>
      <vt:lpstr>Masalaning yechimi</vt:lpstr>
      <vt:lpstr>3-masala</vt:lpstr>
      <vt:lpstr>Masalaning yechimi</vt:lpstr>
      <vt:lpstr>Презентация PowerPoint</vt:lpstr>
      <vt:lpstr>3-masalaning yechimi</vt:lpstr>
      <vt:lpstr>4-masala</vt:lpstr>
      <vt:lpstr>Masalaning yechimi</vt:lpstr>
      <vt:lpstr>Презентация PowerPoint</vt:lpstr>
      <vt:lpstr>Masalaning yechimi</vt:lpstr>
      <vt:lpstr>5-masala</vt:lpstr>
      <vt:lpstr>Masalaning yechimi</vt:lpstr>
      <vt:lpstr>6-masala</vt:lpstr>
      <vt:lpstr>Masalaning yechimi</vt:lpstr>
      <vt:lpstr>Презентация PowerPoint</vt:lpstr>
      <vt:lpstr>Masalaning yechimi</vt:lpstr>
      <vt:lpstr>Masalaning yechimi</vt:lpstr>
      <vt:lpstr>Esda tuting!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1808</cp:revision>
  <dcterms:created xsi:type="dcterms:W3CDTF">2014-10-08T23:03:32Z</dcterms:created>
  <dcterms:modified xsi:type="dcterms:W3CDTF">2021-03-09T05:06:49Z</dcterms:modified>
</cp:coreProperties>
</file>