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31"/>
  </p:notesMasterIdLst>
  <p:sldIdLst>
    <p:sldId id="1377" r:id="rId5"/>
    <p:sldId id="1424" r:id="rId6"/>
    <p:sldId id="1414" r:id="rId7"/>
    <p:sldId id="1457" r:id="rId8"/>
    <p:sldId id="1456" r:id="rId9"/>
    <p:sldId id="1455" r:id="rId10"/>
    <p:sldId id="1438" r:id="rId11"/>
    <p:sldId id="1462" r:id="rId12"/>
    <p:sldId id="1439" r:id="rId13"/>
    <p:sldId id="1440" r:id="rId14"/>
    <p:sldId id="1441" r:id="rId15"/>
    <p:sldId id="1442" r:id="rId16"/>
    <p:sldId id="1443" r:id="rId17"/>
    <p:sldId id="1444" r:id="rId18"/>
    <p:sldId id="1463" r:id="rId19"/>
    <p:sldId id="1465" r:id="rId20"/>
    <p:sldId id="1464" r:id="rId21"/>
    <p:sldId id="1447" r:id="rId22"/>
    <p:sldId id="1454" r:id="rId23"/>
    <p:sldId id="1448" r:id="rId24"/>
    <p:sldId id="1449" r:id="rId25"/>
    <p:sldId id="1466" r:id="rId26"/>
    <p:sldId id="1450" r:id="rId27"/>
    <p:sldId id="1467" r:id="rId28"/>
    <p:sldId id="1460" r:id="rId29"/>
    <p:sldId id="1395" r:id="rId30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86477" autoAdjust="0"/>
  </p:normalViewPr>
  <p:slideViewPr>
    <p:cSldViewPr>
      <p:cViewPr varScale="1">
        <p:scale>
          <a:sx n="94" d="100"/>
          <a:sy n="94" d="100"/>
        </p:scale>
        <p:origin x="1332" y="84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8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280" y="15394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7" y="1559303"/>
            <a:ext cx="385565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8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61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89315" y="2765622"/>
            <a:ext cx="10210800" cy="2240663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sv-SE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21913" y="2790896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73442" y="4518666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11591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5146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9225" y="1277317"/>
                <a:ext cx="11734800" cy="5136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534988" algn="ctr"/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Cr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+14H</a:t>
                </a:r>
                <a:r>
                  <a:rPr lang="en-US" sz="3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+6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 Cr</a:t>
                </a:r>
                <a:r>
                  <a:rPr lang="en-US" sz="3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3+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+7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+3I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pPr indent="534988" algn="just"/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534988" algn="just">
                  <a:spcAft>
                    <a:spcPts val="600"/>
                  </a:spcAft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Cr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+6KI+7H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=Cr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(SO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+3I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SO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7 H</a:t>
                </a:r>
                <a:r>
                  <a:rPr lang="en-US" sz="32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534988" algn="just"/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32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Cr</a:t>
                </a:r>
                <a:r>
                  <a:rPr lang="en-US" sz="32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2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oksidlovchi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indent="534988" algn="just"/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KJ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oksidlovchi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(K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Cr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2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indent="534988" algn="just"/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ekvivalent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indent="534988" algn="just"/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og‘irligini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(294)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534988" algn="just"/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bo‘lamiz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/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3200" baseline="-25000" dirty="0"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K</m:t>
                    </m:r>
                    <m:r>
                      <m:rPr>
                        <m:nor/>
                      </m:rPr>
                      <a:rPr lang="en-US" sz="32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Cr</m:t>
                    </m:r>
                    <m:r>
                      <m:rPr>
                        <m:nor/>
                      </m:rPr>
                      <a:rPr lang="en-US" sz="32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O</m:t>
                    </m:r>
                    <m:r>
                      <m:rPr>
                        <m:nor/>
                      </m:rPr>
                      <a:rPr lang="en-US" sz="32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7 ) 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4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sz="4000" baseline="-25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4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Cr</m:t>
                            </m:r>
                            <m:r>
                              <m:rPr>
                                <m:nor/>
                              </m:rPr>
                              <a:rPr lang="en-US" sz="4000" baseline="-25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4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O</m:t>
                            </m:r>
                            <m:r>
                              <m:rPr>
                                <m:nor/>
                              </m:rPr>
                              <a:rPr lang="en-US" sz="4000" baseline="-25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7</m:t>
                            </m:r>
                          </m:e>
                        </m:d>
                      </m:num>
                      <m:den>
                        <m:r>
                          <a:rPr lang="en-US" sz="4000" i="1" dirty="0">
                            <a:latin typeface="Cambria Math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294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49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1277317"/>
                <a:ext cx="11734800" cy="5136214"/>
              </a:xfrm>
              <a:prstGeom prst="rect">
                <a:avLst/>
              </a:prstGeom>
              <a:blipFill>
                <a:blip r:embed="rId3"/>
                <a:stretch>
                  <a:fillRect t="-1544" r="-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825" y="4500562"/>
            <a:ext cx="13367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46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486" y="1452562"/>
            <a:ext cx="1165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079" y="1380494"/>
            <a:ext cx="1217357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4000" dirty="0" smtClean="0"/>
              <a:t>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qaytaruvchi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KJ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 ta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355600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Ekvivalent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og‘irligini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aniqlash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qaytaruvchini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elektronlarini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olishimiz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355600"/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indent="355600"/>
            <a:r>
              <a:rPr lang="en-US" sz="4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qaytaruvchi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2 ta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elektron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indent="355600"/>
            <a:r>
              <a:rPr lang="en-US" sz="4000" b="1" baseline="-25000" dirty="0"/>
              <a:t>  </a:t>
            </a:r>
            <a:r>
              <a:rPr lang="en-US" sz="4000" b="1" dirty="0" smtClean="0"/>
              <a:t>1 </a:t>
            </a:r>
            <a:r>
              <a:rPr lang="en-US" sz="4000" b="1" dirty="0" err="1" smtClean="0"/>
              <a:t>mol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qaytaruvchi</a:t>
            </a:r>
            <a:r>
              <a:rPr lang="en-US" sz="4000" b="1" dirty="0" smtClean="0"/>
              <a:t>                      x</a:t>
            </a:r>
          </a:p>
          <a:p>
            <a:pPr indent="355600"/>
            <a:r>
              <a:rPr lang="en-US" sz="4000" dirty="0" smtClean="0"/>
              <a:t>                </a:t>
            </a:r>
          </a:p>
          <a:p>
            <a:pPr indent="355600"/>
            <a:r>
              <a:rPr lang="en-US" sz="4000" dirty="0"/>
              <a:t> </a:t>
            </a:r>
            <a:r>
              <a:rPr lang="en-US" sz="4000" dirty="0" smtClean="0"/>
              <a:t>                              x= 1 ta </a:t>
            </a:r>
            <a:r>
              <a:rPr lang="en-US" sz="4000" dirty="0" err="1" smtClean="0"/>
              <a:t>elektron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12945" y="4805362"/>
            <a:ext cx="17586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512945" y="5414962"/>
            <a:ext cx="190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13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2193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0517" y="1681162"/>
                <a:ext cx="8894108" cy="4881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534988" algn="just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Qaytaruvchini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ekvivalent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og‘irligini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(166)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indent="534988" algn="ctr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4000" baseline="-25000" dirty="0" smtClean="0">
                    <a:latin typeface="Arial" pitchFamily="34" charset="0"/>
                    <a:cs typeface="Arial" pitchFamily="34" charset="0"/>
                  </a:rPr>
                  <a:t>(KJ)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4800" dirty="0"/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sz="4800" b="0" i="1" dirty="0" smtClean="0"/>
                              <m:t>J</m:t>
                            </m:r>
                          </m:e>
                        </m:d>
                      </m:num>
                      <m:den>
                        <m:r>
                          <a:rPr lang="en-US" sz="4800" i="1" dirty="0">
                            <a:latin typeface="Cambria Math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sz="4000" dirty="0"/>
                          <m:t>e</m:t>
                        </m:r>
                        <m:r>
                          <m:rPr>
                            <m:nor/>
                          </m:rPr>
                          <a:rPr lang="en-US" sz="4000" baseline="30000" dirty="0"/>
                          <m:t>−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166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166</a:t>
                </a:r>
              </a:p>
              <a:p>
                <a:pPr indent="534988" algn="just"/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Oksidlovchining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ekvivalent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og‘irligi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49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qaytaruvchining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ekvivalent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og‘irligi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166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17" y="1681162"/>
                <a:ext cx="8894108" cy="4881914"/>
              </a:xfrm>
              <a:prstGeom prst="rect">
                <a:avLst/>
              </a:prstGeom>
              <a:blipFill>
                <a:blip r:embed="rId3"/>
                <a:stretch>
                  <a:fillRect l="-2467" t="-2122" r="-2399" b="-4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8132" y="2142851"/>
            <a:ext cx="2690367" cy="273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2321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433212"/>
            <a:ext cx="952182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misololni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355600" algn="ctr"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FeSO</a:t>
            </a:r>
            <a:r>
              <a:rPr lang="ru-RU" sz="3600" baseline="-25000" dirty="0" smtClean="0"/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ru-RU" sz="3600" baseline="-25000" dirty="0" smtClean="0"/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/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/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=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ctr"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3600" baseline="-25000" dirty="0"/>
              <a:t>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ru-RU" sz="3600" baseline="-25000" dirty="0" smtClean="0"/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aseline="-25000" dirty="0"/>
              <a:t> </a:t>
            </a:r>
            <a:r>
              <a:rPr lang="ru-RU" sz="3600" baseline="-25000" dirty="0" smtClean="0"/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3600" baseline="-25000" dirty="0" smtClean="0"/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 smtClean="0"/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 smtClean="0"/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/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>
              <a:spcAft>
                <a:spcPts val="12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tenglashtirmasdan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671049" y="2203435"/>
            <a:ext cx="2398766" cy="3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0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85650" cy="15313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747249" y="2698735"/>
            <a:ext cx="2362200" cy="24450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5744" y="1704035"/>
            <a:ext cx="9296401" cy="4776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Mn</a:t>
            </a:r>
            <a:r>
              <a:rPr lang="en-US" baseline="30000" dirty="0" smtClean="0"/>
              <a:t>7+</a:t>
            </a:r>
            <a:r>
              <a:rPr lang="en-US" dirty="0" smtClean="0"/>
              <a:t>  +5</a:t>
            </a:r>
            <a:r>
              <a:rPr lang="en-US" baseline="-25000" dirty="0" smtClean="0"/>
              <a:t>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dirty="0" smtClean="0"/>
              <a:t>  = Mn</a:t>
            </a:r>
            <a:r>
              <a:rPr lang="en-US" baseline="30000" dirty="0" smtClean="0"/>
              <a:t>2+</a:t>
            </a:r>
            <a:r>
              <a:rPr lang="en-US" dirty="0" smtClean="0"/>
              <a:t>       5    2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 2Fe</a:t>
            </a:r>
            <a:r>
              <a:rPr lang="en-US" baseline="30000" dirty="0" smtClean="0"/>
              <a:t>2+</a:t>
            </a:r>
            <a:r>
              <a:rPr lang="en-US" dirty="0" smtClean="0"/>
              <a:t>   -2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dirty="0" smtClean="0"/>
              <a:t> =2Fe</a:t>
            </a:r>
            <a:r>
              <a:rPr lang="en-US" baseline="30000" dirty="0" smtClean="0"/>
              <a:t>3+</a:t>
            </a:r>
            <a:r>
              <a:rPr lang="en-US" dirty="0" smtClean="0"/>
              <a:t>       2    5</a:t>
            </a:r>
            <a:endParaRPr lang="en-US" dirty="0"/>
          </a:p>
          <a:p>
            <a:r>
              <a:rPr lang="en-US" dirty="0" smtClean="0"/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7+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ru-RU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(158)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706743" y="1724355"/>
            <a:ext cx="0" cy="1167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00345" y="1724355"/>
            <a:ext cx="0" cy="1167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58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53871"/>
            <a:ext cx="11883464" cy="697244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43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Oksidlovchining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2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048510" y="5012845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вал 5"/>
              <p:cNvSpPr/>
              <p:nvPr/>
            </p:nvSpPr>
            <p:spPr>
              <a:xfrm>
                <a:off x="1063625" y="1376362"/>
                <a:ext cx="10058400" cy="5105695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E(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KMnO</a:t>
                </a:r>
                <a:r>
                  <a:rPr lang="ru-RU" sz="3600" baseline="-25000" dirty="0" smtClean="0">
                    <a:solidFill>
                      <a:srgbClr val="002060"/>
                    </a:solidFill>
                  </a:rPr>
                  <a:t>4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KMnO</m:t>
                        </m:r>
                        <m:r>
                          <m:rPr>
                            <m:nor/>
                          </m:rPr>
                          <a:rPr lang="ru-RU" sz="3600" baseline="-25000" dirty="0">
                            <a:solidFill>
                              <a:srgbClr val="002060"/>
                            </a:solidFill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)</m:t>
                        </m:r>
                        <m:r>
                          <a:rPr lang="en-US" sz="3600" i="1" baseline="-25000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002060"/>
                            </a:solidFill>
                          </a:rPr>
                          <m:t>−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6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15</m:t>
                        </m:r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8</m:t>
                        </m:r>
                        <m:r>
                          <a:rPr lang="en-US" sz="3600" i="1" baseline="-25000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31,6 </a:t>
                </a:r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Овал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25" y="1376362"/>
                <a:ext cx="10058400" cy="5105695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807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01625" y="1277316"/>
                <a:ext cx="11582400" cy="4985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55600" algn="just">
                  <a:spcAft>
                    <a:spcPts val="1200"/>
                  </a:spcAft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Fe</a:t>
                </a:r>
                <a:r>
                  <a:rPr lang="en-US" sz="36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2+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ioni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Fe</a:t>
                </a:r>
                <a:r>
                  <a:rPr lang="en-US" sz="36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3+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holatga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(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FeSO</m:t>
                    </m:r>
                    <m:r>
                      <m:rPr>
                        <m:nor/>
                      </m:rPr>
                      <a:rPr lang="ru-RU" sz="3600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Ekvivalent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og‘irligini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elektronlarini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olishimiz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266700" algn="just">
                  <a:spcAft>
                    <a:spcPts val="1200"/>
                  </a:spcAft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2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266700" algn="just">
                  <a:spcAft>
                    <a:spcPts val="1200"/>
                  </a:spcAft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qaytaruvchi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x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266700" algn="ctr">
                  <a:spcAft>
                    <a:spcPts val="1200"/>
                  </a:spcAft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X=1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277316"/>
                <a:ext cx="11582400" cy="4985980"/>
              </a:xfrm>
              <a:prstGeom prst="rect">
                <a:avLst/>
              </a:prstGeom>
              <a:blipFill>
                <a:blip r:embed="rId3"/>
                <a:stretch>
                  <a:fillRect l="-1579" t="-1958" r="-1632" b="-3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4416425" y="4500562"/>
            <a:ext cx="16703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416425" y="5186362"/>
            <a:ext cx="20185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47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338509"/>
            <a:ext cx="11883464" cy="527967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2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Равнобедренный треугольник 2"/>
              <p:cNvSpPr/>
              <p:nvPr/>
            </p:nvSpPr>
            <p:spPr>
              <a:xfrm>
                <a:off x="151094" y="1169789"/>
                <a:ext cx="12034556" cy="5540573"/>
              </a:xfrm>
              <a:prstGeom prst="triangle">
                <a:avLst>
                  <a:gd name="adj" fmla="val 4334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E(</a:t>
                </a:r>
                <a:r>
                  <a:rPr lang="en-US" sz="32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FeSO</a:t>
                </a:r>
                <a:r>
                  <a:rPr lang="ru-RU" sz="3200" baseline="-25000" dirty="0" smtClean="0">
                    <a:solidFill>
                      <a:srgbClr val="002060"/>
                    </a:solidFill>
                  </a:rPr>
                  <a:t>4</a:t>
                </a:r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FeSO</m:t>
                        </m:r>
                        <m:r>
                          <m:rPr>
                            <m:nor/>
                          </m:rPr>
                          <a:rPr lang="ru-RU" sz="3200" baseline="-25000" dirty="0">
                            <a:solidFill>
                              <a:srgbClr val="002060"/>
                            </a:solidFill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3200" b="0" i="0" baseline="-25000" dirty="0" smtClean="0">
                            <a:solidFill>
                              <a:srgbClr val="002060"/>
                            </a:solidFill>
                          </a:rPr>
                          <m:t>)</m:t>
                        </m:r>
                        <m:r>
                          <a:rPr lang="en-US" sz="3200" b="0" i="1" baseline="-25000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206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2060"/>
                            </a:solidFill>
                          </a:rPr>
                          <m:t>−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152</m:t>
                        </m:r>
                        <m:r>
                          <a:rPr lang="en-US" sz="3200" i="1" baseline="-25000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</a:t>
                </a:r>
                <a:r>
                  <a:rPr lang="en-US" sz="3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52 </a:t>
                </a:r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Равнобедренный тре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94" y="1169789"/>
                <a:ext cx="12034556" cy="5540573"/>
              </a:xfrm>
              <a:prstGeom prst="triangle">
                <a:avLst>
                  <a:gd name="adj" fmla="val 43348"/>
                </a:avLst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2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277316"/>
            <a:ext cx="1158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>
              <a:spcAft>
                <a:spcPts val="1200"/>
              </a:spcAft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ekvivalenti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31,6,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3553071"/>
            <a:ext cx="563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30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024" y="1604962"/>
            <a:ext cx="115062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tushunib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yozmasdan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>
              <a:spcAft>
                <a:spcPts val="60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FeSO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8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K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30,4 gr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FeSO</a:t>
            </a:r>
            <a:r>
              <a:rPr lang="ru-RU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6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1-test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0024" y="1446194"/>
            <a:ext cx="118719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permanganatning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peroksid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5,6 l (n.sh)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355600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2,42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15,8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62,4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50,6</a:t>
            </a:r>
          </a:p>
        </p:txBody>
      </p:sp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436" y="2366962"/>
            <a:ext cx="2743200" cy="329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425" y="1881069"/>
            <a:ext cx="83058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ctr">
              <a:spcAft>
                <a:spcPts val="1200"/>
              </a:spcAft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FeSO</a:t>
            </a:r>
            <a:r>
              <a:rPr lang="ru-RU" sz="40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40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ctr">
              <a:spcAft>
                <a:spcPts val="1200"/>
              </a:spcAft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FeSO</a:t>
            </a:r>
            <a:r>
              <a:rPr lang="ru-RU" sz="40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478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452562"/>
            <a:ext cx="7239000" cy="478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4000" baseline="-25000" dirty="0" smtClean="0"/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ru-RU" sz="4000" baseline="-25000" dirty="0" smtClean="0"/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4000" baseline="-25000" dirty="0" smtClean="0"/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(151)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P\Desktop\18-53-47-depositphotos_5773003-stock-photo-simple-chemist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5" y="1940268"/>
            <a:ext cx="43624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93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53871"/>
            <a:ext cx="11883464" cy="697244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43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2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2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Равнобедренный треугольник 2"/>
              <p:cNvSpPr/>
              <p:nvPr/>
            </p:nvSpPr>
            <p:spPr>
              <a:xfrm>
                <a:off x="151094" y="1169789"/>
                <a:ext cx="12034556" cy="5616773"/>
              </a:xfrm>
              <a:prstGeom prst="triangle">
                <a:avLst>
                  <a:gd name="adj" fmla="val 43348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E(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MnSO</a:t>
                </a:r>
                <a:r>
                  <a:rPr lang="ru-RU" sz="2800" baseline="-25000" dirty="0" smtClean="0">
                    <a:solidFill>
                      <a:srgbClr val="002060"/>
                    </a:solidFill>
                  </a:rPr>
                  <a:t>4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Mn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ru-RU" sz="2800" baseline="-25000" dirty="0">
                            <a:solidFill>
                              <a:srgbClr val="002060"/>
                            </a:solidFill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800" b="0" i="0" baseline="-25000" dirty="0" smtClean="0">
                            <a:solidFill>
                              <a:srgbClr val="002060"/>
                            </a:solidFill>
                          </a:rPr>
                          <m:t>)</m:t>
                        </m:r>
                        <m:r>
                          <a:rPr lang="en-US" sz="2800" b="0" i="1" baseline="-25000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2800" baseline="30000" dirty="0">
                            <a:solidFill>
                              <a:srgbClr val="002060"/>
                            </a:solidFill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151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30,2</a:t>
                </a:r>
              </a:p>
              <a:p>
                <a:pPr algn="ctr"/>
                <a:r>
                  <a:rPr lang="en-US" sz="2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MnSO</a:t>
                </a:r>
                <a:r>
                  <a:rPr lang="ru-RU" sz="2800" baseline="-25000" dirty="0" smtClean="0">
                    <a:solidFill>
                      <a:srgbClr val="002060"/>
                    </a:solidFill>
                  </a:rPr>
                  <a:t>4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ekvivalent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b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30,2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ekan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Равнобедренный тре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94" y="1169789"/>
                <a:ext cx="12034556" cy="5616773"/>
              </a:xfrm>
              <a:prstGeom prst="triangle">
                <a:avLst>
                  <a:gd name="adj" fmla="val 43348"/>
                </a:avLst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89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01626" y="1277316"/>
                <a:ext cx="11201399" cy="6076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534988" algn="just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Ekvivalentlik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MnSO</a:t>
                </a:r>
                <a:r>
                  <a:rPr lang="ru-RU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olishimiz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indent="534988" algn="just"/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  <m:r>
                          <a:rPr lang="en-US" sz="36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Fe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ru-RU" sz="36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3600" i="1" baseline="-25000" dirty="0">
                            <a:latin typeface="Cambria Math"/>
                          </a:rPr>
                          <m:t>= 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𝑚</m:t>
                        </m:r>
                        <m:r>
                          <a:rPr lang="en-US" sz="36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Mn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ru-RU" sz="36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3600" i="1" baseline="-25000" dirty="0">
                            <a:latin typeface="Cambria Math"/>
                          </a:rPr>
                          <m:t>=</m:t>
                        </m:r>
                      </m:den>
                    </m:f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𝐸</m:t>
                        </m:r>
                        <m:r>
                          <a:rPr lang="en-US" sz="28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8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Fe</m:t>
                        </m:r>
                        <m:r>
                          <m:rPr>
                            <m:nor/>
                          </m:rPr>
                          <a:rPr lang="en-US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ru-RU" sz="28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8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i="1" baseline="-25000" dirty="0">
                            <a:latin typeface="Cambria Math"/>
                          </a:rPr>
                          <m:t>=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𝐸</m:t>
                        </m:r>
                        <m:r>
                          <m:rPr>
                            <m:nor/>
                          </m:rPr>
                          <a:rPr lang="en-US" sz="28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MnSO</m:t>
                        </m:r>
                        <m:r>
                          <m:rPr>
                            <m:nor/>
                          </m:rPr>
                          <a:rPr lang="ru-RU" sz="3600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30,4           152</a:t>
                </a:r>
              </a:p>
              <a:p>
                <a:pPr indent="534988"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x               30,2</a:t>
                </a:r>
              </a:p>
              <a:p>
                <a:pPr indent="534988" algn="just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</a:t>
                </a:r>
              </a:p>
              <a:p>
                <a:pPr indent="534988"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x=6,04</a:t>
                </a:r>
              </a:p>
              <a:p>
                <a:pPr indent="534988" algn="just"/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Topilgan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to‘g‘riligini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isbotlash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maqsadida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tenglashtirib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534988" algn="just"/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534988" algn="just"/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6" y="1277316"/>
                <a:ext cx="11201399" cy="6076600"/>
              </a:xfrm>
              <a:prstGeom prst="rect">
                <a:avLst/>
              </a:prstGeom>
              <a:blipFill>
                <a:blip r:embed="rId3"/>
                <a:stretch>
                  <a:fillRect l="-1632" t="-1606" r="-1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право 5"/>
          <p:cNvSpPr/>
          <p:nvPr/>
        </p:nvSpPr>
        <p:spPr>
          <a:xfrm>
            <a:off x="5330825" y="2747963"/>
            <a:ext cx="978408" cy="381592"/>
          </a:xfrm>
          <a:prstGeom prst="rightArrow">
            <a:avLst>
              <a:gd name="adj1" fmla="val 50000"/>
              <a:gd name="adj2" fmla="val 521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616825" y="2930621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16825" y="3662362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81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85650" cy="15313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173227" y="2131724"/>
            <a:ext cx="2944478" cy="3581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" y="1531315"/>
            <a:ext cx="9979025" cy="551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K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+5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= Mn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5    2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2Fe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-2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=2Fe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2    5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ctr">
              <a:spcAft>
                <a:spcPts val="1200"/>
              </a:spcAft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10FeSO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+ 2KMnO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5Fe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+ 2MnSO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K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8H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254625" y="3738562"/>
            <a:ext cx="0" cy="1167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016625" y="3686782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51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680" y="1277315"/>
            <a:ext cx="12036425" cy="5299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30,4 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FeSO</a:t>
            </a:r>
            <a:r>
              <a:rPr lang="ru-RU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ru-RU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proporsiya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30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,4                                                                      x=6,04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10FeSO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+ 2KMnO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=5Fe</a:t>
            </a:r>
            <a:r>
              <a:rPr lang="en-US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+ 2MnSO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 K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152*10=1520                                                                                     151*2=302</a:t>
            </a:r>
          </a:p>
          <a:p>
            <a:pPr indent="3556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20825" y="3281362"/>
            <a:ext cx="655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435225" y="4195762"/>
            <a:ext cx="541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21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6425" y="1406931"/>
            <a:ext cx="11125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</a:t>
            </a:r>
            <a:r>
              <a:rPr lang="pt-B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135-138-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sahifalarini o‘qib o‘rganing.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Без названия (2).jpg">
            <a:extLst>
              <a:ext uri="{FF2B5EF4-FFF2-40B4-BE49-F238E27FC236}">
                <a16:creationId xmlns:a16="http://schemas.microsoft.com/office/drawing/2014/main" id="{E0FBAA53-C7FB-4E45-992C-7B48EB00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5" y="3357562"/>
            <a:ext cx="7086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604961"/>
            <a:ext cx="11811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1446194"/>
            <a:ext cx="11811000" cy="478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(III)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peroksid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ta‘sirlashganda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19,4 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5,1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13,6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10,2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6,8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3-test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604961"/>
            <a:ext cx="11811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1446194"/>
            <a:ext cx="11811000" cy="3641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5% li 204 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peroksid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eritmasining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gidrooksid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(III)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35,6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39,4  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21          </a:t>
            </a: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24" y="4625674"/>
            <a:ext cx="2663825" cy="232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27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5" y="995362"/>
            <a:ext cx="11811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permanganatning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11,2l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(n.sh)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355600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(III)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ta‘sirlashganda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19,4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xromat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5,1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13,6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10,2 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6,8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04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16620" y="2529175"/>
            <a:ext cx="10115979" cy="2917771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sv-SE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00420" y="2618865"/>
            <a:ext cx="583214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702724" y="4320697"/>
            <a:ext cx="580909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20907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714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3769" y="1528762"/>
            <a:ext cx="11066033" cy="4198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1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353899"/>
            <a:ext cx="11883464" cy="497189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3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000" b="1" kern="800" spc="-53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O</a:t>
            </a:r>
            <a:r>
              <a:rPr lang="en-US" sz="3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ksidlovchi</a:t>
            </a:r>
            <a:r>
              <a:rPr lang="en-US" sz="3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yoki</a:t>
            </a:r>
            <a:r>
              <a:rPr lang="en-US" sz="3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qaytaruvchining</a:t>
            </a:r>
            <a:r>
              <a:rPr lang="en-US" sz="3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ekvivalent</a:t>
            </a:r>
            <a:r>
              <a:rPr lang="en-US" sz="3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og‘irligini</a:t>
            </a:r>
            <a:r>
              <a:rPr lang="en-US" sz="30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0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aniqlash</a:t>
            </a:r>
            <a:endParaRPr lang="en-US" sz="3000" b="1" kern="800" spc="-53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Равнобедренный треугольник 2"/>
              <p:cNvSpPr/>
              <p:nvPr/>
            </p:nvSpPr>
            <p:spPr>
              <a:xfrm>
                <a:off x="911225" y="1474884"/>
                <a:ext cx="10210800" cy="5083078"/>
              </a:xfrm>
              <a:prstGeom prst="triangle">
                <a:avLst>
                  <a:gd name="adj" fmla="val 43494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9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9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9600" dirty="0">
                            <a:solidFill>
                              <a:srgbClr val="00206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9600" baseline="30000" dirty="0">
                            <a:solidFill>
                              <a:srgbClr val="002060"/>
                            </a:solidFill>
                          </a:rPr>
                          <m:t>−</m:t>
                        </m:r>
                        <m:r>
                          <a:rPr lang="en-US" sz="9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9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9600" dirty="0"/>
              </a:p>
            </p:txBody>
          </p:sp>
        </mc:Choice>
        <mc:Fallback xmlns="">
          <p:sp>
            <p:nvSpPr>
              <p:cNvPr id="3" name="Равнобедренный тре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25" y="1474884"/>
                <a:ext cx="10210800" cy="5083078"/>
              </a:xfrm>
              <a:prstGeom prst="triangle">
                <a:avLst>
                  <a:gd name="adj" fmla="val 43494"/>
                </a:avLst>
              </a:prstGeom>
              <a:blipFill>
                <a:blip r:embed="rId2"/>
                <a:stretch>
                  <a:fillRect b="-1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85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396064"/>
            <a:ext cx="11734800" cy="53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+KI+H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=Cr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+I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og‘irliklarini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KI+H</a:t>
            </a:r>
            <a:r>
              <a:rPr lang="en-US" sz="36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+I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/>
          </a:p>
          <a:p>
            <a:r>
              <a:rPr lang="en-US" dirty="0" smtClean="0"/>
              <a:t>Cr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7</a:t>
            </a:r>
            <a:r>
              <a:rPr lang="en-US" baseline="30000" dirty="0" smtClean="0"/>
              <a:t>2-</a:t>
            </a:r>
            <a:r>
              <a:rPr lang="en-US" dirty="0" smtClean="0"/>
              <a:t> </a:t>
            </a:r>
            <a:r>
              <a:rPr lang="en-US" dirty="0"/>
              <a:t>+</a:t>
            </a:r>
            <a:r>
              <a:rPr lang="en-US" dirty="0" smtClean="0"/>
              <a:t>14H</a:t>
            </a:r>
            <a:r>
              <a:rPr lang="en-US" baseline="30000" dirty="0"/>
              <a:t>+</a:t>
            </a:r>
            <a:r>
              <a:rPr lang="en-US" baseline="-25000" dirty="0" smtClean="0"/>
              <a:t>  </a:t>
            </a:r>
            <a:r>
              <a:rPr lang="en-US" dirty="0"/>
              <a:t>+6</a:t>
            </a:r>
            <a:r>
              <a:rPr lang="en-US" baseline="-25000" dirty="0"/>
              <a:t>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baseline="-25000" dirty="0"/>
              <a:t>  </a:t>
            </a:r>
            <a:r>
              <a:rPr lang="en-US" dirty="0"/>
              <a:t>=2 Cr</a:t>
            </a:r>
            <a:r>
              <a:rPr lang="en-US" baseline="30000" dirty="0"/>
              <a:t>3+</a:t>
            </a:r>
            <a:r>
              <a:rPr lang="en-US" dirty="0"/>
              <a:t>+7</a:t>
            </a:r>
            <a:r>
              <a:rPr lang="en-US" baseline="-25000" dirty="0"/>
              <a:t>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     </a:t>
            </a:r>
            <a:r>
              <a:rPr lang="en-US" dirty="0" smtClean="0"/>
              <a:t>               6  3     1</a:t>
            </a:r>
            <a:endParaRPr lang="ru-RU" dirty="0"/>
          </a:p>
          <a:p>
            <a:r>
              <a:rPr lang="en-US" dirty="0"/>
              <a:t>2 </a:t>
            </a:r>
            <a:r>
              <a:rPr lang="en-US" dirty="0" smtClean="0"/>
              <a:t>I</a:t>
            </a:r>
            <a:r>
              <a:rPr lang="en-US" baseline="30000" dirty="0"/>
              <a:t>-</a:t>
            </a:r>
            <a:r>
              <a:rPr lang="en-US" dirty="0" smtClean="0"/>
              <a:t> </a:t>
            </a:r>
            <a:r>
              <a:rPr lang="en-US" dirty="0"/>
              <a:t>-2</a:t>
            </a:r>
            <a:r>
              <a:rPr lang="en-US" baseline="-25000" dirty="0"/>
              <a:t>  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baseline="-25000" dirty="0"/>
              <a:t>= </a:t>
            </a:r>
            <a:r>
              <a:rPr lang="en-US" baseline="-25000" dirty="0" smtClean="0"/>
              <a:t>  </a:t>
            </a:r>
            <a:r>
              <a:rPr lang="en-US" dirty="0"/>
              <a:t>I</a:t>
            </a:r>
            <a:r>
              <a:rPr lang="en-US" baseline="-25000" dirty="0"/>
              <a:t>2                    </a:t>
            </a:r>
            <a:r>
              <a:rPr lang="en-US" dirty="0" smtClean="0"/>
              <a:t>                                            2  1     3</a:t>
            </a:r>
            <a:r>
              <a:rPr lang="en-US" baseline="-25000" dirty="0" smtClean="0"/>
              <a:t>                  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44927" y="4995862"/>
            <a:ext cx="0" cy="1562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293225" y="4917097"/>
            <a:ext cx="0" cy="1640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979025" y="4995862"/>
            <a:ext cx="0" cy="1562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61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5697</TotalTime>
  <Words>1016</Words>
  <Application>Microsoft Office PowerPoint</Application>
  <PresentationFormat>Произвольный</PresentationFormat>
  <Paragraphs>170</Paragraphs>
  <Slides>26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570</cp:revision>
  <dcterms:created xsi:type="dcterms:W3CDTF">2020-04-09T07:32:19Z</dcterms:created>
  <dcterms:modified xsi:type="dcterms:W3CDTF">2021-02-22T09:07:43Z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