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4"/>
  </p:notesMasterIdLst>
  <p:sldIdLst>
    <p:sldId id="1377" r:id="rId5"/>
    <p:sldId id="1424" r:id="rId6"/>
    <p:sldId id="1468" r:id="rId7"/>
    <p:sldId id="1463" r:id="rId8"/>
    <p:sldId id="1469" r:id="rId9"/>
    <p:sldId id="1461" r:id="rId10"/>
    <p:sldId id="1414" r:id="rId11"/>
    <p:sldId id="1429" r:id="rId12"/>
    <p:sldId id="1430" r:id="rId13"/>
    <p:sldId id="1433" r:id="rId14"/>
    <p:sldId id="1431" r:id="rId15"/>
    <p:sldId id="1432" r:id="rId16"/>
    <p:sldId id="1464" r:id="rId17"/>
    <p:sldId id="1465" r:id="rId18"/>
    <p:sldId id="1434" r:id="rId19"/>
    <p:sldId id="1435" r:id="rId20"/>
    <p:sldId id="1395" r:id="rId21"/>
    <p:sldId id="1467" r:id="rId22"/>
    <p:sldId id="1466" r:id="rId23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F"/>
    <a:srgbClr val="2365C7"/>
    <a:srgbClr val="110662"/>
    <a:srgbClr val="0097CC"/>
    <a:srgbClr val="006032"/>
    <a:srgbClr val="00A859"/>
    <a:srgbClr val="CEE1F2"/>
    <a:srgbClr val="FF99FF"/>
    <a:srgbClr val="F7F7F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86477" autoAdjust="0"/>
  </p:normalViewPr>
  <p:slideViewPr>
    <p:cSldViewPr>
      <p:cViewPr varScale="1">
        <p:scale>
          <a:sx n="94" d="100"/>
          <a:sy n="94" d="100"/>
        </p:scale>
        <p:origin x="1218" y="84"/>
      </p:cViewPr>
      <p:guideLst>
        <p:guide orient="horz" pos="6231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5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3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20825" y="2747962"/>
            <a:ext cx="9829800" cy="1691795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Aft>
                <a:spcPts val="1200"/>
              </a:spcAft>
            </a:pP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21913" y="2790896"/>
            <a:ext cx="595439" cy="14596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24481" y="4564927"/>
            <a:ext cx="595439" cy="14596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11591" y="645031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8091" y="4500562"/>
            <a:ext cx="3577334" cy="20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825" y="1277316"/>
            <a:ext cx="5318746" cy="574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5426" y="1703891"/>
            <a:ext cx="6019800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 g 32% li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202167" cy="11477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-masalaning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1351214"/>
            <a:ext cx="7696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452438"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452438"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529640"/>
            <a:ext cx="2895600" cy="255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1216025" y="1287588"/>
            <a:ext cx="8763000" cy="10896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2CuSO</a:t>
            </a:r>
            <a:r>
              <a:rPr lang="en-US" sz="4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sz="4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O=2Cu+2H</a:t>
            </a:r>
            <a:r>
              <a:rPr lang="en-US" sz="4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+O</a:t>
            </a:r>
            <a:r>
              <a:rPr lang="en-US" sz="4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8226426" y="2687852"/>
            <a:ext cx="3810000" cy="2286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X=160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25424" y="2551543"/>
            <a:ext cx="3505201" cy="257470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500-----100%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X-----32%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121025" y="5338762"/>
            <a:ext cx="60198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160 gr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2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ekvivalentini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277315"/>
            <a:ext cx="67818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72BDF-B567-49C9-AD22-4988A63E28EC}"/>
              </a:ext>
            </a:extLst>
          </p:cNvPr>
          <p:cNvSpPr/>
          <p:nvPr/>
        </p:nvSpPr>
        <p:spPr>
          <a:xfrm>
            <a:off x="494844" y="5415445"/>
            <a:ext cx="9906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pannung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1604962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ый треугольник 5"/>
              <p:cNvSpPr/>
              <p:nvPr/>
            </p:nvSpPr>
            <p:spPr>
              <a:xfrm>
                <a:off x="149226" y="1277315"/>
                <a:ext cx="10251618" cy="447761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4400" baseline="-2500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4400" baseline="-25000" dirty="0" err="1">
                    <a:latin typeface="Arial" pitchFamily="34" charset="0"/>
                    <a:cs typeface="Arial" pitchFamily="34" charset="0"/>
                  </a:rPr>
                  <a:t>tuz</a:t>
                </a:r>
                <a:r>
                  <a:rPr lang="en-US" sz="4400" baseline="-250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𝑀</m:t>
                        </m:r>
                        <m:r>
                          <a:rPr lang="en-US" sz="4400" i="1"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latin typeface="Cambria Math"/>
                          </a:rPr>
                          <m:t>𝑡𝑢𝑧</m:t>
                        </m:r>
                        <m:r>
                          <a:rPr lang="en-US" sz="4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𝑛</m:t>
                        </m:r>
                        <m:r>
                          <a:rPr lang="en-US" sz="4400" i="1">
                            <a:latin typeface="Cambria Math"/>
                          </a:rPr>
                          <m:t>∗</m:t>
                        </m:r>
                        <m:r>
                          <a:rPr lang="en-US" sz="4400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160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=80</a:t>
                </a:r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ый тре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6" y="1277315"/>
                <a:ext cx="10251618" cy="4477613"/>
              </a:xfrm>
              <a:prstGeom prst="rtTriangl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5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277315"/>
            <a:ext cx="67818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72BDF-B567-49C9-AD22-4988A63E28EC}"/>
              </a:ext>
            </a:extLst>
          </p:cNvPr>
          <p:cNvSpPr/>
          <p:nvPr/>
        </p:nvSpPr>
        <p:spPr>
          <a:xfrm>
            <a:off x="494844" y="5415445"/>
            <a:ext cx="9906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1" y="1528762"/>
                <a:ext cx="4568824" cy="2286000"/>
              </a:xfrm>
              <a:prstGeom prst="triangle">
                <a:avLst>
                  <a:gd name="adj" fmla="val 420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4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4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𝐹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Равнобедренный тре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28762"/>
                <a:ext cx="4568824" cy="2286000"/>
              </a:xfrm>
              <a:prstGeom prst="triangle">
                <a:avLst>
                  <a:gd name="adj" fmla="val 42018"/>
                </a:avLst>
              </a:prstGeom>
              <a:blipFill>
                <a:blip r:embed="rId3"/>
                <a:stretch>
                  <a:fillRect b="-3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6538383" y="1592791"/>
                <a:ext cx="5410200" cy="1981200"/>
              </a:xfrm>
              <a:prstGeom prst="triangle">
                <a:avLst>
                  <a:gd name="adj" fmla="val 420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4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4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Равнобедренный тре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383" y="1592791"/>
                <a:ext cx="5410200" cy="1981200"/>
              </a:xfrm>
              <a:prstGeom prst="triangle">
                <a:avLst>
                  <a:gd name="adj" fmla="val 42018"/>
                </a:avLst>
              </a:prstGeom>
              <a:blipFill rotWithShape="1">
                <a:blip r:embed="rId4"/>
                <a:stretch>
                  <a:fillRect b="-7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Равнобедренный треугольник 11"/>
              <p:cNvSpPr/>
              <p:nvPr/>
            </p:nvSpPr>
            <p:spPr>
              <a:xfrm>
                <a:off x="494844" y="3814762"/>
                <a:ext cx="11606139" cy="2971799"/>
              </a:xfrm>
              <a:prstGeom prst="triangle">
                <a:avLst>
                  <a:gd name="adj" fmla="val 420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160∗96500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5∗80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=38600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sekund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Равнобедренный тре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4" y="3814762"/>
                <a:ext cx="11606139" cy="2971799"/>
              </a:xfrm>
              <a:prstGeom prst="triangle">
                <a:avLst>
                  <a:gd name="adj" fmla="val 42018"/>
                </a:avLst>
              </a:prstGeom>
              <a:blipFill>
                <a:blip r:embed="rId5"/>
                <a:stretch>
                  <a:fillRect b="-13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7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277315"/>
            <a:ext cx="67818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72BDF-B567-49C9-AD22-4988A63E28EC}"/>
              </a:ext>
            </a:extLst>
          </p:cNvPr>
          <p:cNvSpPr/>
          <p:nvPr/>
        </p:nvSpPr>
        <p:spPr>
          <a:xfrm>
            <a:off x="494844" y="5415445"/>
            <a:ext cx="9906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49226" y="1528762"/>
            <a:ext cx="7391399" cy="480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026" y="2203434"/>
            <a:ext cx="609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g 23 % li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3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3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4825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o‘tkazilganda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3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3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8" descr="brownl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528762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5070" y="7331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2-masalaning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0" y="1277316"/>
            <a:ext cx="12158501" cy="5742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qoldig‘i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elektrolizga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o‘zgarishsiz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968625" y="1452562"/>
            <a:ext cx="7086600" cy="1371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aseline="-25000" dirty="0"/>
              <a:t> </a:t>
            </a:r>
            <a:r>
              <a:rPr lang="en-US" sz="4400" dirty="0" smtClean="0"/>
              <a:t>K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CO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+2H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O=2H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+O</a:t>
            </a:r>
            <a:r>
              <a:rPr lang="en-US" sz="4400" baseline="-25000" dirty="0" smtClean="0"/>
              <a:t>2</a:t>
            </a:r>
            <a:r>
              <a:rPr lang="en-US" sz="4400" dirty="0"/>
              <a:t>+</a:t>
            </a:r>
            <a:r>
              <a:rPr lang="en-US" sz="4400" baseline="-25000" dirty="0"/>
              <a:t> </a:t>
            </a:r>
            <a:r>
              <a:rPr lang="en-US" sz="4400" dirty="0"/>
              <a:t>K</a:t>
            </a:r>
            <a:r>
              <a:rPr lang="en-US" sz="4400" baseline="-25000" dirty="0"/>
              <a:t>2</a:t>
            </a:r>
            <a:r>
              <a:rPr lang="en-US" sz="4400" dirty="0"/>
              <a:t>CO</a:t>
            </a:r>
            <a:r>
              <a:rPr lang="en-US" sz="4400" baseline="-25000" dirty="0"/>
              <a:t>3</a:t>
            </a:r>
            <a:endParaRPr lang="ru-RU" sz="4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25424" y="2976562"/>
            <a:ext cx="3276601" cy="2286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500-----100%</a:t>
            </a:r>
          </a:p>
          <a:p>
            <a:pPr algn="ctr"/>
            <a:r>
              <a:rPr lang="en-US" dirty="0" smtClean="0"/>
              <a:t>X-----23%</a:t>
            </a:r>
            <a:endParaRPr lang="ru-RU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8226426" y="2976562"/>
            <a:ext cx="3810000" cy="199729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X=115</a:t>
            </a:r>
          </a:p>
        </p:txBody>
      </p:sp>
      <p:pic>
        <p:nvPicPr>
          <p:cNvPr id="9" name="Picture 5" descr="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129554"/>
            <a:ext cx="4267200" cy="213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121025" y="5491162"/>
            <a:ext cx="6019800" cy="1371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115 gr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0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225" y="1406932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0" y="995362"/>
            <a:ext cx="12173572" cy="5638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uchragan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115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o‘zgarishsiz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konsentratsiyasi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225" y="1406932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Шестиугольник 1"/>
          <p:cNvSpPr/>
          <p:nvPr/>
        </p:nvSpPr>
        <p:spPr>
          <a:xfrm>
            <a:off x="4149725" y="1147762"/>
            <a:ext cx="4191000" cy="196006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     100%</a:t>
            </a:r>
          </a:p>
          <a:p>
            <a:pPr algn="ctr"/>
            <a:r>
              <a:rPr lang="en-US" dirty="0" smtClean="0"/>
              <a:t>115       50%</a:t>
            </a:r>
          </a:p>
          <a:p>
            <a:pPr algn="ctr"/>
            <a:r>
              <a:rPr lang="en-US" dirty="0" smtClean="0"/>
              <a:t>x=230 gr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Шестиугольник 5"/>
              <p:cNvSpPr/>
              <p:nvPr/>
            </p:nvSpPr>
            <p:spPr>
              <a:xfrm>
                <a:off x="0" y="2426874"/>
                <a:ext cx="5181600" cy="444966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𝐼</m:t>
                        </m:r>
                        <m:r>
                          <a:rPr lang="en-US" sz="4000" i="1">
                            <a:latin typeface="Cambria Math"/>
                          </a:rPr>
                          <m:t>∗</m:t>
                        </m:r>
                        <m:r>
                          <a:rPr lang="en-US" sz="4000" i="1">
                            <a:latin typeface="Cambria Math"/>
                          </a:rPr>
                          <m:t>𝑡</m:t>
                        </m:r>
                        <m:r>
                          <a:rPr lang="en-US" sz="4000" i="1">
                            <a:latin typeface="Cambria Math"/>
                          </a:rPr>
                          <m:t>∗</m:t>
                        </m:r>
                        <m:r>
                          <a:rPr lang="en-US" sz="4000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𝐹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pPr algn="ctr"/>
                <a:endParaRPr lang="en-US" sz="40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𝑡</m:t>
                        </m:r>
                        <m:r>
                          <a:rPr lang="en-US" sz="4000" i="1">
                            <a:latin typeface="Cambria Math"/>
                          </a:rPr>
                          <m:t>∗</m:t>
                        </m:r>
                        <m:r>
                          <a:rPr lang="en-US" sz="4000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4000" i="1">
                            <a:latin typeface="Cambria Math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sz="4000" dirty="0" smtClean="0"/>
                  <a:t>=</a:t>
                </a:r>
                <a:r>
                  <a:rPr lang="ru-RU" sz="4000" dirty="0"/>
                  <a:t> </a:t>
                </a:r>
                <a:endParaRPr lang="en-US" sz="4000" dirty="0" smtClean="0"/>
              </a:p>
              <a:p>
                <a:pPr algn="ctr"/>
                <a:endParaRPr lang="en-US" sz="4000" i="1" dirty="0">
                  <a:latin typeface="Cambria Math"/>
                </a:endParaRPr>
              </a:p>
              <a:p>
                <a:pPr algn="ctr"/>
                <a:r>
                  <a:rPr lang="en-US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270</m:t>
                        </m:r>
                        <m:r>
                          <a:rPr lang="en-US" sz="4000" i="1">
                            <a:latin typeface="Cambria Math"/>
                          </a:rPr>
                          <m:t>∗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1608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9∗4825</m:t>
                        </m:r>
                      </m:den>
                    </m:f>
                  </m:oMath>
                </a14:m>
                <a:r>
                  <a:rPr lang="en-US" sz="4000" dirty="0" smtClean="0"/>
                  <a:t>=10 A</a:t>
                </a:r>
                <a:endParaRPr lang="en-US" sz="4000" dirty="0"/>
              </a:p>
              <a:p>
                <a:pPr algn="ctr"/>
                <a:endParaRPr lang="en-US" dirty="0" smtClean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6" name="Шести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6874"/>
                <a:ext cx="5181600" cy="4449663"/>
              </a:xfrm>
              <a:prstGeom prst="hexagon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Шестиугольник 6"/>
          <p:cNvSpPr/>
          <p:nvPr/>
        </p:nvSpPr>
        <p:spPr>
          <a:xfrm>
            <a:off x="7103495" y="2750649"/>
            <a:ext cx="5070077" cy="41258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massasidan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elektrolizdan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ayirib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elektrolizga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uchragan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500-230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270 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elektrolizga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uchragan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59425" y="1604962"/>
            <a:ext cx="609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64225" y="2138362"/>
            <a:ext cx="609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425" y="1406931"/>
            <a:ext cx="1112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Darslikning 144-146-sahifalarini o‘qib o‘rganing.</a:t>
            </a:r>
          </a:p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Без названия (2).jpg">
            <a:extLst>
              <a:ext uri="{FF2B5EF4-FFF2-40B4-BE49-F238E27FC236}">
                <a16:creationId xmlns:a16="http://schemas.microsoft.com/office/drawing/2014/main" id="{E0FBAA53-C7FB-4E45-992C-7B48EB00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4236426"/>
            <a:ext cx="5029200" cy="2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7083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73572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446194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M.Faradey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8" b="38060"/>
          <a:stretch/>
        </p:blipFill>
        <p:spPr bwMode="auto">
          <a:xfrm>
            <a:off x="7992745" y="1446194"/>
            <a:ext cx="3794747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810" y="2760136"/>
            <a:ext cx="7389812" cy="18928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Faradeyning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Elektrodda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birgina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omilga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eritmadan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o‘tayotgan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miqdoriga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proporsionaldir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33833"/>
            <a:ext cx="12185650" cy="1723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Faradeyning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elektrodlarda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og‘irliklariga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‘g ‘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ifodasi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Равнобедренный треугольник 5"/>
              <p:cNvSpPr/>
              <p:nvPr/>
            </p:nvSpPr>
            <p:spPr>
              <a:xfrm>
                <a:off x="1" y="1528762"/>
                <a:ext cx="4568824" cy="2286000"/>
              </a:xfrm>
              <a:prstGeom prst="triangle">
                <a:avLst>
                  <a:gd name="adj" fmla="val 420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4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𝐹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Равнобедренный тре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28762"/>
                <a:ext cx="4568824" cy="2286000"/>
              </a:xfrm>
              <a:prstGeom prst="triangle">
                <a:avLst>
                  <a:gd name="adj" fmla="val 42018"/>
                </a:avLst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внобедренный треугольник 7"/>
          <p:cNvSpPr/>
          <p:nvPr/>
        </p:nvSpPr>
        <p:spPr>
          <a:xfrm>
            <a:off x="6854825" y="1681162"/>
            <a:ext cx="5181600" cy="2286000"/>
          </a:xfrm>
          <a:prstGeom prst="triangle">
            <a:avLst>
              <a:gd name="adj" fmla="val 42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Q=I*t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3273425" y="4066208"/>
                <a:ext cx="5486400" cy="2644154"/>
              </a:xfrm>
              <a:prstGeom prst="triangle">
                <a:avLst>
                  <a:gd name="adj" fmla="val 420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4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4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𝐹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Равнобедренный тре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25" y="4066208"/>
                <a:ext cx="5486400" cy="2644154"/>
              </a:xfrm>
              <a:prstGeom prst="triangle">
                <a:avLst>
                  <a:gd name="adj" fmla="val 42018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0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ifodasi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" y="1528762"/>
            <a:ext cx="3578224" cy="2286000"/>
          </a:xfrm>
          <a:prstGeom prst="triangle">
            <a:avLst>
              <a:gd name="adj" fmla="val 42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Eit</a:t>
            </a:r>
            <a:r>
              <a:rPr lang="en-US" sz="4400" dirty="0" smtClean="0"/>
              <a:t>=mF</a:t>
            </a:r>
            <a:endParaRPr lang="ru-RU" sz="4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616825" y="1656080"/>
            <a:ext cx="4419599" cy="2311082"/>
          </a:xfrm>
          <a:prstGeom prst="triangle">
            <a:avLst>
              <a:gd name="adj" fmla="val 42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1608,33</a:t>
            </a:r>
            <a:endParaRPr lang="ru-RU" sz="44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0" y="4066208"/>
            <a:ext cx="4645025" cy="2644154"/>
          </a:xfrm>
          <a:prstGeom prst="triangle">
            <a:avLst>
              <a:gd name="adj" fmla="val 42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96500</a:t>
            </a:r>
            <a:endParaRPr lang="ru-RU" sz="44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030719" y="4576762"/>
            <a:ext cx="5158105" cy="2133600"/>
          </a:xfrm>
          <a:prstGeom prst="triangle">
            <a:avLst>
              <a:gd name="adj" fmla="val 42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26,88</a:t>
            </a:r>
            <a:endParaRPr lang="ru-RU" sz="4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35425" y="3267544"/>
            <a:ext cx="3124200" cy="23760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elektrodlarda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og‘irliklariga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‘g ‘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211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446194"/>
            <a:ext cx="601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Faradeyning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suyuqlanmasi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tkazilsa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elektrodlarda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4" descr="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446194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6" y="4424362"/>
            <a:ext cx="39623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8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851957"/>
            <a:ext cx="77692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AgNO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solinib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F (farad)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96500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kulon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ettirilsa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g/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56366" y="2536331"/>
            <a:ext cx="1246451" cy="431579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C0C0C0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932787" y="2779155"/>
            <a:ext cx="1127747" cy="422753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C0C0C0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 flipH="1">
            <a:off x="8747453" y="1681162"/>
            <a:ext cx="1307772" cy="44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37" tIns="54869" rIns="109737" bIns="54869">
            <a:spAutoFit/>
          </a:bodyPr>
          <a:lstStyle>
            <a:lvl1pPr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altLang="ru-RU" sz="2200" dirty="0" err="1">
                <a:latin typeface="Tahoma" pitchFamily="34" charset="0"/>
              </a:rPr>
              <a:t>anod</a:t>
            </a:r>
            <a:endParaRPr lang="ru-RU" altLang="ru-RU" sz="2200" dirty="0">
              <a:latin typeface="Tahoma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0741025" y="1446194"/>
            <a:ext cx="1295400" cy="78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37" tIns="54869" rIns="109737" bIns="54869">
            <a:spAutoFit/>
          </a:bodyPr>
          <a:lstStyle>
            <a:lvl1pPr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endParaRPr lang="ru-RU" altLang="ru-RU" sz="2200" dirty="0" smtClean="0">
              <a:latin typeface="Tahoma" pitchFamily="34" charset="0"/>
            </a:endParaRPr>
          </a:p>
          <a:p>
            <a:r>
              <a:rPr lang="en-US" altLang="ru-RU" sz="2200" dirty="0" err="1" smtClean="0">
                <a:latin typeface="Tahoma" pitchFamily="34" charset="0"/>
              </a:rPr>
              <a:t>katod</a:t>
            </a:r>
            <a:endParaRPr lang="ru-RU" altLang="ru-RU" sz="2200" dirty="0">
              <a:latin typeface="Tahoma" pitchFamily="34" charset="0"/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11203517" y="2633606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8367843" y="2686049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8825043" y="2234112"/>
            <a:ext cx="0" cy="399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825043" y="2234112"/>
            <a:ext cx="925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9750425" y="2095872"/>
            <a:ext cx="990600" cy="515119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11660717" y="2234112"/>
            <a:ext cx="0" cy="376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0743671" y="2208017"/>
            <a:ext cx="9196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10055225" y="2208017"/>
            <a:ext cx="0" cy="36887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37" tIns="54869" rIns="109737" bIns="54869"/>
          <a:lstStyle/>
          <a:p>
            <a:endParaRPr lang="ru-RU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10436225" y="2271345"/>
            <a:ext cx="0" cy="19824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37" tIns="54869" rIns="109737" bIns="54869"/>
          <a:lstStyle/>
          <a:p>
            <a:endParaRPr lang="ru-RU"/>
          </a:p>
        </p:txBody>
      </p:sp>
      <p:sp>
        <p:nvSpPr>
          <p:cNvPr id="46" name="Rectangle 42" descr="Широкий диагональный 2"/>
          <p:cNvSpPr>
            <a:spLocks noChangeArrowheads="1"/>
          </p:cNvSpPr>
          <p:nvPr/>
        </p:nvSpPr>
        <p:spPr bwMode="auto">
          <a:xfrm>
            <a:off x="9958008" y="3548006"/>
            <a:ext cx="575433" cy="3401392"/>
          </a:xfrm>
          <a:prstGeom prst="rect">
            <a:avLst/>
          </a:prstGeom>
          <a:pattFill prst="wdUpDiag">
            <a:fgClr>
              <a:srgbClr val="FFFFFF"/>
            </a:fgClr>
            <a:bgClr>
              <a:srgbClr val="767676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779592" y="4541827"/>
            <a:ext cx="95201" cy="731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48" name="Oval 35"/>
          <p:cNvSpPr>
            <a:spLocks noChangeArrowheads="1"/>
          </p:cNvSpPr>
          <p:nvPr/>
        </p:nvSpPr>
        <p:spPr bwMode="auto">
          <a:xfrm>
            <a:off x="8931992" y="4694227"/>
            <a:ext cx="95201" cy="731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8747453" y="4846627"/>
            <a:ext cx="184540" cy="2255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0" name="Oval 35"/>
          <p:cNvSpPr>
            <a:spLocks noChangeArrowheads="1"/>
          </p:cNvSpPr>
          <p:nvPr/>
        </p:nvSpPr>
        <p:spPr bwMode="auto">
          <a:xfrm>
            <a:off x="9236792" y="4999027"/>
            <a:ext cx="95201" cy="731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1" name="Oval 35"/>
          <p:cNvSpPr>
            <a:spLocks noChangeArrowheads="1"/>
          </p:cNvSpPr>
          <p:nvPr/>
        </p:nvSpPr>
        <p:spPr bwMode="auto">
          <a:xfrm flipV="1">
            <a:off x="11528854" y="5035589"/>
            <a:ext cx="134509" cy="57919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2" name="Oval 35"/>
          <p:cNvSpPr>
            <a:spLocks noChangeArrowheads="1"/>
          </p:cNvSpPr>
          <p:nvPr/>
        </p:nvSpPr>
        <p:spPr bwMode="auto">
          <a:xfrm flipV="1">
            <a:off x="9004333" y="5465385"/>
            <a:ext cx="45719" cy="14324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3" name="Oval 35"/>
          <p:cNvSpPr>
            <a:spLocks noChangeArrowheads="1"/>
          </p:cNvSpPr>
          <p:nvPr/>
        </p:nvSpPr>
        <p:spPr bwMode="auto">
          <a:xfrm flipH="1">
            <a:off x="11378335" y="5491780"/>
            <a:ext cx="209599" cy="2255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4" name="Oval 35"/>
          <p:cNvSpPr>
            <a:spLocks noChangeArrowheads="1"/>
          </p:cNvSpPr>
          <p:nvPr/>
        </p:nvSpPr>
        <p:spPr bwMode="auto">
          <a:xfrm flipH="1">
            <a:off x="8747453" y="5608627"/>
            <a:ext cx="127340" cy="731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5" name="Oval 35"/>
          <p:cNvSpPr>
            <a:spLocks noChangeArrowheads="1"/>
          </p:cNvSpPr>
          <p:nvPr/>
        </p:nvSpPr>
        <p:spPr bwMode="auto">
          <a:xfrm flipH="1" flipV="1">
            <a:off x="11483135" y="4541827"/>
            <a:ext cx="45719" cy="2255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623357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g/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miqdorlarini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aseline="-25000" dirty="0" err="1" smtClean="0"/>
              <a:t>ekv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og‘irliklariga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ko‘paytirishimiz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idishda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108 g (1∙108 =108)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 (1∙8=8) 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idishda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32 (1∙32=32) 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 g (1∙8=8)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idishda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18,66 g (1∙18,66=18,66)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35,5 (1∙35,5=35,5) 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96500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kulon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faradey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4625" y="1277315"/>
            <a:ext cx="3121025" cy="574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12225" y="2214562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11915" y="2214562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2825" y="3357562"/>
            <a:ext cx="228600" cy="457200"/>
          </a:xfrm>
          <a:prstGeom prst="rect">
            <a:avLst/>
          </a:prstGeom>
          <a:solidFill>
            <a:srgbClr val="E8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741025" y="3357562"/>
            <a:ext cx="533400" cy="381000"/>
          </a:xfrm>
          <a:prstGeom prst="rect">
            <a:avLst/>
          </a:prstGeom>
          <a:solidFill>
            <a:srgbClr val="E8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024" y="1452563"/>
            <a:ext cx="115062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Moddaning massasini (m) uning ekvivalentiga (E) nisbati shu moddani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ekvivalent 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miqdorini  (nekv)  ifodalaydi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formulaga asosan, massani ekvivalentga nisbatini ekvivalent miqdor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bilan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almashtirsak, quyidagi formula hosil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bo‘ladi.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083425" y="5338762"/>
                <a:ext cx="44196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600" baseline="-25000" dirty="0"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96500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5" y="5338762"/>
                <a:ext cx="4419600" cy="1371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407025" y="2684050"/>
                <a:ext cx="4800600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4000" baseline="-25000" dirty="0"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25" y="2684050"/>
                <a:ext cx="4800600" cy="1219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1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5872</TotalTime>
  <Words>552</Words>
  <Application>Microsoft Office PowerPoint</Application>
  <PresentationFormat>Произвольный</PresentationFormat>
  <Paragraphs>124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Constantia</vt:lpstr>
      <vt:lpstr>Georgia</vt:lpstr>
      <vt:lpstr>Tahoma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588</cp:revision>
  <dcterms:created xsi:type="dcterms:W3CDTF">2020-04-09T07:32:19Z</dcterms:created>
  <dcterms:modified xsi:type="dcterms:W3CDTF">2021-03-03T06:21:41Z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