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</p:sldMasterIdLst>
  <p:notesMasterIdLst>
    <p:notesMasterId r:id="rId23"/>
  </p:notesMasterIdLst>
  <p:sldIdLst>
    <p:sldId id="1455" r:id="rId5"/>
    <p:sldId id="1438" r:id="rId6"/>
    <p:sldId id="1462" r:id="rId7"/>
    <p:sldId id="1468" r:id="rId8"/>
    <p:sldId id="1469" r:id="rId9"/>
    <p:sldId id="1444" r:id="rId10"/>
    <p:sldId id="1463" r:id="rId11"/>
    <p:sldId id="1465" r:id="rId12"/>
    <p:sldId id="1464" r:id="rId13"/>
    <p:sldId id="1447" r:id="rId14"/>
    <p:sldId id="1470" r:id="rId15"/>
    <p:sldId id="1473" r:id="rId16"/>
    <p:sldId id="1474" r:id="rId17"/>
    <p:sldId id="1471" r:id="rId18"/>
    <p:sldId id="1472" r:id="rId19"/>
    <p:sldId id="1466" r:id="rId20"/>
    <p:sldId id="1475" r:id="rId21"/>
    <p:sldId id="1395" r:id="rId22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110662"/>
    <a:srgbClr val="0097CC"/>
    <a:srgbClr val="006032"/>
    <a:srgbClr val="00A859"/>
    <a:srgbClr val="CEE1F2"/>
    <a:srgbClr val="FF99FF"/>
    <a:srgbClr val="F7F7F7"/>
    <a:srgbClr val="FFFF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9" autoAdjust="0"/>
    <p:restoredTop sz="86477" autoAdjust="0"/>
  </p:normalViewPr>
  <p:slideViewPr>
    <p:cSldViewPr>
      <p:cViewPr varScale="1">
        <p:scale>
          <a:sx n="94" d="100"/>
          <a:sy n="94" d="100"/>
        </p:scale>
        <p:origin x="378" y="84"/>
      </p:cViewPr>
      <p:guideLst>
        <p:guide orient="horz" pos="6231"/>
        <p:guide pos="4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8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280" y="15394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7" y="1559303"/>
            <a:ext cx="3855658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2"/>
            <a:ext cx="5300758" cy="297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61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  <p:sldLayoutId id="214748382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00428" y="2879085"/>
            <a:ext cx="10172205" cy="2917771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>
              <a:spcBef>
                <a:spcPts val="232"/>
              </a:spcBef>
              <a:spcAft>
                <a:spcPts val="1200"/>
              </a:spcAft>
            </a:pP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8860">
              <a:spcBef>
                <a:spcPts val="232"/>
              </a:spcBef>
              <a:spcAft>
                <a:spcPts val="1200"/>
              </a:spcAft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reaksiyalarida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og‘irliklarini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aniqlashga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sv-SE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00503" y="2862631"/>
            <a:ext cx="727115" cy="15630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11932" y="4720474"/>
            <a:ext cx="715686" cy="15630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69107" cy="2157195"/>
            <a:chOff x="0" y="0"/>
            <a:chExt cx="12169107" cy="215719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EE80F0AA-4DF1-4DBF-9AA2-5439157D8912}"/>
                </a:ext>
              </a:extLst>
            </p:cNvPr>
            <p:cNvSpPr/>
            <p:nvPr/>
          </p:nvSpPr>
          <p:spPr>
            <a:xfrm>
              <a:off x="0" y="0"/>
              <a:ext cx="12169107" cy="2157195"/>
            </a:xfrm>
            <a:custGeom>
              <a:avLst/>
              <a:gdLst/>
              <a:ahLst/>
              <a:cxnLst/>
              <a:rect l="l" t="t" r="r" b="b"/>
              <a:pathLst>
                <a:path w="5760085" h="1021080">
                  <a:moveTo>
                    <a:pt x="5759640" y="0"/>
                  </a:moveTo>
                  <a:lnTo>
                    <a:pt x="0" y="0"/>
                  </a:lnTo>
                  <a:lnTo>
                    <a:pt x="0" y="1020953"/>
                  </a:lnTo>
                  <a:lnTo>
                    <a:pt x="5759640" y="1020953"/>
                  </a:lnTo>
                  <a:lnTo>
                    <a:pt x="575964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F294EAD7-CAB8-401C-B12D-6064AA1177E0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27824596-7DE1-4136-95E4-49A51856B6D3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20907" y="645031"/>
            <a:ext cx="2243834" cy="765477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03651" y="608427"/>
            <a:ext cx="5497282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algn="ctr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1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25" y="1391616"/>
            <a:ext cx="1158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Oksidlovchining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ekvivalenti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qaytaruvchining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266700"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j1u440ut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86" y="3662362"/>
            <a:ext cx="563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3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2321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25" y="1595772"/>
            <a:ext cx="11811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misololni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3600" baseline="-25000" dirty="0" smtClean="0"/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ru-RU" sz="3600" baseline="-25000" dirty="0"/>
              <a:t>4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3600" baseline="-25000" dirty="0" smtClean="0"/>
              <a:t>3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KOH + H</a:t>
            </a:r>
            <a:r>
              <a:rPr lang="en-US" sz="3600" baseline="-25000" dirty="0"/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aseline="-25000" dirty="0"/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/>
              <a:t>=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aseline="-25000" dirty="0"/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CrO</a:t>
            </a:r>
            <a:r>
              <a:rPr lang="ru-RU" sz="3600" baseline="-25000" dirty="0"/>
              <a:t>4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+ K</a:t>
            </a:r>
            <a:r>
              <a:rPr lang="en-US" sz="3600" baseline="-25000" dirty="0"/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3600" baseline="-25000" dirty="0"/>
              <a:t>4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3600" baseline="-25000" dirty="0"/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3400" algn="just">
              <a:spcAft>
                <a:spcPts val="1200"/>
              </a:spcAft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qaytaruvchi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og‘irliklarini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tenglashtirmasdan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3400" algn="just">
              <a:spcAft>
                <a:spcPts val="1200"/>
              </a:spcAft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qaytaruvchining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elektronlarini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85650" cy="15313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665" t="7469" r="7234" b="17957"/>
          <a:stretch/>
        </p:blipFill>
        <p:spPr>
          <a:xfrm>
            <a:off x="9091947" y="2131724"/>
            <a:ext cx="2944478" cy="3581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49224" y="1531315"/>
                <a:ext cx="8990013" cy="5234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baseline="30000" dirty="0"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Arial" pitchFamily="34" charset="0"/>
                        <a:cs typeface="Arial" pitchFamily="34" charset="0"/>
                      </a:rPr>
                      <m:t>e</m:t>
                    </m:r>
                    <m:r>
                      <m:rPr>
                        <m:nor/>
                      </m:rPr>
                      <a:rPr lang="en-US" sz="3600" baseline="30000" dirty="0">
                        <a:latin typeface="Arial" pitchFamily="34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= 2O</a:t>
                </a:r>
                <a:r>
                  <a:rPr lang="en-US" baseline="30000" dirty="0">
                    <a:latin typeface="Arial" pitchFamily="34" charset="0"/>
                    <a:cs typeface="Arial" pitchFamily="34" charset="0"/>
                  </a:rPr>
                  <a:t>2-</a:t>
                </a:r>
                <a:r>
                  <a:rPr lang="ru-RU" baseline="30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baseline="30000" dirty="0" smtClean="0">
                    <a:latin typeface="Arial" pitchFamily="34" charset="0"/>
                    <a:cs typeface="Arial" pitchFamily="34" charset="0"/>
                  </a:rPr>
                  <a:t>               </a:t>
                </a:r>
                <a:r>
                  <a:rPr lang="ru-RU" dirty="0">
                    <a:latin typeface="Arial" pitchFamily="34" charset="0"/>
                    <a:cs typeface="Arial" pitchFamily="34" charset="0"/>
                  </a:rPr>
                  <a:t>2</a:t>
                </a:r>
              </a:p>
              <a:p>
                <a:r>
                  <a:rPr lang="ru-RU" baseline="30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baseline="30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dirty="0">
                    <a:latin typeface="Arial" pitchFamily="34" charset="0"/>
                    <a:cs typeface="Arial" pitchFamily="34" charset="0"/>
                  </a:rPr>
                  <a:t>С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baseline="30000" dirty="0">
                    <a:latin typeface="Arial" pitchFamily="34" charset="0"/>
                    <a:cs typeface="Arial" pitchFamily="34" charset="0"/>
                  </a:rPr>
                  <a:t>3+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itchFamily="34" charset="0"/>
                        <a:cs typeface="Arial" pitchFamily="34" charset="0"/>
                      </a:rPr>
                      <m:t>e</m:t>
                    </m:r>
                    <m:r>
                      <m:rPr>
                        <m:nor/>
                      </m:rPr>
                      <a:rPr lang="en-US" sz="4000" baseline="30000" dirty="0">
                        <a:latin typeface="Arial" pitchFamily="34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dirty="0">
                    <a:latin typeface="Arial" pitchFamily="34" charset="0"/>
                    <a:cs typeface="Arial" pitchFamily="34" charset="0"/>
                  </a:rPr>
                  <a:t>С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baseline="30000" dirty="0">
                    <a:latin typeface="Arial" pitchFamily="34" charset="0"/>
                    <a:cs typeface="Arial" pitchFamily="34" charset="0"/>
                  </a:rPr>
                  <a:t>6+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      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6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>
                    <a:latin typeface="Arial" pitchFamily="34" charset="0"/>
                    <a:cs typeface="Arial" pitchFamily="34" charset="0"/>
                  </a:rPr>
                  <a:t>    </a:t>
                </a:r>
              </a:p>
              <a:p>
                <a:pPr indent="628650"/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Oksidlovchi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tarkibidagi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2 </a:t>
                </a:r>
                <a:r>
                  <a:rPr lang="en-US" sz="3600" b="1" dirty="0" err="1" smtClean="0"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ioni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600" baseline="30000" dirty="0" smtClean="0"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ru-RU" sz="36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ta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elektron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qabul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qilib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olib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3600" baseline="30000" dirty="0">
                    <a:latin typeface="Arial" pitchFamily="34" charset="0"/>
                    <a:cs typeface="Arial" pitchFamily="34" charset="0"/>
                  </a:rPr>
                  <a:t>2-</a:t>
                </a:r>
                <a:r>
                  <a:rPr lang="ru-RU" sz="3600" baseline="30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holatiga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o‘tdi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Demak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bir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oksidlovchi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36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6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3600" baseline="-25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elektron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qabul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qilib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oldi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en-US" sz="3600" dirty="0" smtClean="0">
                  <a:latin typeface="Arial" pitchFamily="34" charset="0"/>
                  <a:cs typeface="Arial" pitchFamily="34" charset="0"/>
                </a:endParaRPr>
              </a:p>
              <a:p>
                <a:pPr indent="628650"/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Uni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ekvivalent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og‘irligini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aniqlash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molyar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massasi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36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4)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b="1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bo‘lamiz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4" y="1531315"/>
                <a:ext cx="8990013" cy="5234062"/>
              </a:xfrm>
              <a:prstGeom prst="rect">
                <a:avLst/>
              </a:prstGeom>
              <a:blipFill>
                <a:blip r:embed="rId4"/>
                <a:stretch>
                  <a:fillRect l="-2034" t="-2095" r="-1288" b="-3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5727823" y="1531315"/>
            <a:ext cx="0" cy="1369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321425" y="1531315"/>
            <a:ext cx="0" cy="1369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8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1093" y="307732"/>
            <a:ext cx="11883464" cy="589522"/>
          </a:xfrm>
          <a:prstGeom prst="rect">
            <a:avLst/>
          </a:prstGeom>
        </p:spPr>
        <p:txBody>
          <a:bodyPr vert="horz" wrap="square" lIns="0" tIns="35181" rIns="0" bIns="0" rtlCol="0" anchor="ctr">
            <a:spAutoFit/>
          </a:bodyPr>
          <a:lstStyle/>
          <a:p>
            <a:pPr marL="27061" algn="ctr" defTabSz="1229047">
              <a:spcBef>
                <a:spcPts val="277"/>
              </a:spcBef>
              <a:defRPr/>
            </a:pPr>
            <a:r>
              <a:rPr lang="en-US" sz="36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Qaytaruvchining</a:t>
            </a:r>
            <a:r>
              <a:rPr lang="en-US" sz="36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ekvivalent</a:t>
            </a:r>
            <a:r>
              <a:rPr lang="en-US" sz="36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og‘irligini</a:t>
            </a:r>
            <a:r>
              <a:rPr lang="en-US" sz="36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aniqlash</a:t>
            </a:r>
            <a:endParaRPr lang="en-US" sz="3600" b="1" kern="800" spc="-53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253756" y="328496"/>
            <a:ext cx="273672" cy="516724"/>
          </a:xfrm>
          <a:prstGeom prst="rect">
            <a:avLst/>
          </a:prstGeom>
        </p:spPr>
        <p:txBody>
          <a:bodyPr vert="horz" wrap="square" lIns="0" tIns="33828" rIns="0" bIns="0" rtlCol="0">
            <a:spAutoFit/>
          </a:bodyPr>
          <a:lstStyle/>
          <a:p>
            <a:pPr marL="27061">
              <a:spcBef>
                <a:spcPts val="267"/>
              </a:spcBef>
            </a:pPr>
            <a:endParaRPr sz="31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Равнобедренный треугольник 2"/>
              <p:cNvSpPr/>
              <p:nvPr/>
            </p:nvSpPr>
            <p:spPr>
              <a:xfrm>
                <a:off x="151094" y="1169789"/>
                <a:ext cx="12034556" cy="5540573"/>
              </a:xfrm>
              <a:prstGeom prst="triangle">
                <a:avLst>
                  <a:gd name="adj" fmla="val 433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E(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4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000" baseline="-25000" dirty="0">
                        <a:latin typeface="Arial" pitchFamily="34" charset="0"/>
                        <a:cs typeface="Arial" pitchFamily="34" charset="0"/>
                      </a:rPr>
                      <m:t> 2</m:t>
                    </m:r>
                    <m:r>
                      <m:rPr>
                        <m:nor/>
                      </m:rPr>
                      <a:rPr lang="pt-BR" sz="4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𝑀</m:t>
                        </m:r>
                        <m:r>
                          <a:rPr lang="en-US" sz="4000" i="1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000" baseline="-25000" dirty="0">
                            <a:latin typeface="Arial" pitchFamily="34" charset="0"/>
                            <a:cs typeface="Arial" pitchFamily="34" charset="0"/>
                          </a:rPr>
                          <m:t> 2</m:t>
                        </m:r>
                        <m:r>
                          <m:rPr>
                            <m:nor/>
                          </m:rPr>
                          <a:rPr lang="pt-BR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4000" b="0" i="1" baseline="-25000" dirty="0" smtClean="0">
                            <a:latin typeface="Cambria Math"/>
                          </a:rPr>
                          <m:t>= 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𝑛</m:t>
                        </m:r>
                        <m:r>
                          <a:rPr lang="en-US" sz="4000" i="1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Arial" pitchFamily="34" charset="0"/>
                            <a:cs typeface="Arial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4000" baseline="30000" dirty="0">
                            <a:latin typeface="Arial" pitchFamily="34" charset="0"/>
                            <a:cs typeface="Arial" pitchFamily="34" charset="0"/>
                          </a:rPr>
                          <m:t>−</m:t>
                        </m:r>
                        <m:r>
                          <a:rPr lang="en-US" sz="40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4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34</m:t>
                        </m:r>
                        <m:r>
                          <a:rPr lang="en-US" sz="4000" i="1" baseline="-25000" dirty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17</a:t>
                </a:r>
              </a:p>
              <a:p>
                <a:pPr algn="ctr"/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Равнобедренный тре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4" y="1169789"/>
                <a:ext cx="12034556" cy="5540573"/>
              </a:xfrm>
              <a:prstGeom prst="triangle">
                <a:avLst>
                  <a:gd name="adj" fmla="val 43348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 flipV="1">
            <a:off x="9048510" y="5012845"/>
            <a:ext cx="76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9050"/>
            <a:ext cx="12185650" cy="15313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665" t="7469" r="7234" b="17957"/>
          <a:stretch/>
        </p:blipFill>
        <p:spPr>
          <a:xfrm>
            <a:off x="9152907" y="2131724"/>
            <a:ext cx="2944478" cy="3581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9050" y="1683715"/>
                <a:ext cx="9139238" cy="5234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      2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С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baseline="300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-6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itchFamily="34" charset="0"/>
                        <a:cs typeface="Arial" pitchFamily="34" charset="0"/>
                      </a:rPr>
                      <m:t>e</m:t>
                    </m:r>
                    <m:r>
                      <m:rPr>
                        <m:nor/>
                      </m:rPr>
                      <a:rPr lang="en-US" sz="4000" baseline="30000" dirty="0">
                        <a:latin typeface="Arial" pitchFamily="34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=2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С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baseline="30000" dirty="0"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6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     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+2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Arial" pitchFamily="34" charset="0"/>
                        <a:cs typeface="Arial" pitchFamily="34" charset="0"/>
                      </a:rPr>
                      <m:t>e</m:t>
                    </m:r>
                    <m:r>
                      <m:rPr>
                        <m:nor/>
                      </m:rPr>
                      <a:rPr lang="en-US" sz="3600" baseline="30000" dirty="0">
                        <a:latin typeface="Arial" pitchFamily="34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= 2O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2-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indent="533400"/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Qaytaruvchi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tarkibidagi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 2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Cr</a:t>
                </a:r>
                <a:r>
                  <a:rPr lang="en-US" sz="3600" baseline="30000" dirty="0" smtClean="0">
                    <a:latin typeface="Arial" pitchFamily="34" charset="0"/>
                    <a:cs typeface="Arial" pitchFamily="34" charset="0"/>
                  </a:rPr>
                  <a:t>3+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ioni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36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6 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ta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elektron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berib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, Cr</a:t>
                </a:r>
                <a:r>
                  <a:rPr lang="en-US" sz="3600" baseline="30000" dirty="0" smtClean="0">
                    <a:latin typeface="Arial" pitchFamily="34" charset="0"/>
                    <a:cs typeface="Arial" pitchFamily="34" charset="0"/>
                  </a:rPr>
                  <a:t>6+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holatiga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o‘tdi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Demak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bir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qaytaruvchi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Cr</a:t>
                </a:r>
                <a:r>
                  <a:rPr lang="en-US" sz="3600" baseline="-25000" dirty="0">
                    <a:latin typeface="Arial" pitchFamily="34" charset="0"/>
                    <a:cs typeface="Arial" pitchFamily="34" charset="0"/>
                  </a:rPr>
                  <a:t>2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(SO</a:t>
                </a:r>
                <a:r>
                  <a:rPr lang="ru-RU" sz="3600" baseline="-25000" dirty="0"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ru-RU" sz="36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6 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ta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elektron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beradi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. </a:t>
                </a:r>
              </a:p>
              <a:p>
                <a:pPr indent="533400"/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Uni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ekvivalent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og‘irligini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aniqlash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molyar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massasi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(392)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6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bo‘lamiz</a:t>
                </a:r>
                <a:r>
                  <a:rPr lang="ru-RU" sz="36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" y="1683715"/>
                <a:ext cx="9139238" cy="5234062"/>
              </a:xfrm>
              <a:prstGeom prst="rect">
                <a:avLst/>
              </a:prstGeom>
              <a:blipFill>
                <a:blip r:embed="rId4"/>
                <a:stretch>
                  <a:fillRect l="-2001" t="-1513" b="-3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5327773" y="1531315"/>
            <a:ext cx="0" cy="1826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921375" y="1531315"/>
            <a:ext cx="0" cy="1852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8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1093" y="307732"/>
            <a:ext cx="11883464" cy="589522"/>
          </a:xfrm>
          <a:prstGeom prst="rect">
            <a:avLst/>
          </a:prstGeom>
        </p:spPr>
        <p:txBody>
          <a:bodyPr vert="horz" wrap="square" lIns="0" tIns="35181" rIns="0" bIns="0" rtlCol="0" anchor="ctr">
            <a:spAutoFit/>
          </a:bodyPr>
          <a:lstStyle/>
          <a:p>
            <a:pPr marL="27061" algn="ctr" defTabSz="1229047">
              <a:spcBef>
                <a:spcPts val="277"/>
              </a:spcBef>
              <a:defRPr/>
            </a:pPr>
            <a:r>
              <a:rPr lang="en-US" sz="36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Oksidlovchining</a:t>
            </a:r>
            <a:r>
              <a:rPr lang="en-US" sz="36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ekvivalent</a:t>
            </a:r>
            <a:r>
              <a:rPr lang="en-US" sz="36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og‘irligini</a:t>
            </a:r>
            <a:r>
              <a:rPr lang="en-US" sz="36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aniqlash</a:t>
            </a:r>
            <a:endParaRPr lang="en-US" sz="3600" b="1" kern="800" spc="-53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253756" y="328496"/>
            <a:ext cx="273672" cy="516724"/>
          </a:xfrm>
          <a:prstGeom prst="rect">
            <a:avLst/>
          </a:prstGeom>
        </p:spPr>
        <p:txBody>
          <a:bodyPr vert="horz" wrap="square" lIns="0" tIns="33828" rIns="0" bIns="0" rtlCol="0">
            <a:spAutoFit/>
          </a:bodyPr>
          <a:lstStyle/>
          <a:p>
            <a:pPr marL="27061">
              <a:spcBef>
                <a:spcPts val="267"/>
              </a:spcBef>
            </a:pPr>
            <a:endParaRPr sz="3100" dirty="0">
              <a:latin typeface="Arial"/>
              <a:cs typeface="Arial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048510" y="5012845"/>
            <a:ext cx="76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вал 5"/>
              <p:cNvSpPr/>
              <p:nvPr/>
            </p:nvSpPr>
            <p:spPr>
              <a:xfrm>
                <a:off x="530225" y="1433512"/>
                <a:ext cx="11201400" cy="51056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E(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Cr</m:t>
                    </m:r>
                    <m:r>
                      <m:rPr>
                        <m:nor/>
                      </m:rPr>
                      <a:rPr lang="en-US" sz="32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2 </m:t>
                    </m:r>
                    <m:r>
                      <m:rPr>
                        <m:nor/>
                      </m:rPr>
                      <a: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SO</m:t>
                    </m:r>
                    <m:r>
                      <m:rPr>
                        <m:nor/>
                      </m:rPr>
                      <a:rPr lang="ru-RU" sz="32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32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ru-RU" sz="32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𝑀</m:t>
                        </m:r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Cr</m:t>
                        </m:r>
                        <m:r>
                          <m:rPr>
                            <m:nor/>
                          </m:rPr>
                          <a:rPr lang="en-US" sz="3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pt-BR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SO</m:t>
                        </m:r>
                        <m:r>
                          <m:rPr>
                            <m:nor/>
                          </m:rPr>
                          <a:rPr lang="ru-RU" sz="3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pt-BR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3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3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3200" i="1" baseline="-25000" dirty="0">
                            <a:latin typeface="Cambria Math"/>
                          </a:rPr>
                          <m:t>= 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Arial" pitchFamily="34" charset="0"/>
                            <a:cs typeface="Arial" pitchFamily="34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200" b="0" i="1" dirty="0" smtClean="0"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65,33 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Овал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25" y="1433512"/>
                <a:ext cx="11201400" cy="510569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1093" y="307732"/>
            <a:ext cx="11883464" cy="589522"/>
          </a:xfrm>
          <a:prstGeom prst="rect">
            <a:avLst/>
          </a:prstGeom>
        </p:spPr>
        <p:txBody>
          <a:bodyPr vert="horz" wrap="square" lIns="0" tIns="35181" rIns="0" bIns="0" rtlCol="0" anchor="ctr">
            <a:spAutoFit/>
          </a:bodyPr>
          <a:lstStyle/>
          <a:p>
            <a:pPr marL="27061" algn="ctr" defTabSz="1229047">
              <a:spcBef>
                <a:spcPts val="277"/>
              </a:spcBef>
              <a:defRPr/>
            </a:pPr>
            <a:r>
              <a:rPr lang="en-US" sz="36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Qaytaruvchining</a:t>
            </a:r>
            <a:r>
              <a:rPr lang="en-US" sz="36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ekvivalent</a:t>
            </a:r>
            <a:r>
              <a:rPr lang="en-US" sz="36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og‘irligini</a:t>
            </a:r>
            <a:r>
              <a:rPr lang="en-US" sz="36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aniqlash</a:t>
            </a:r>
            <a:endParaRPr lang="en-US" sz="3600" b="1" kern="800" spc="-53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253756" y="328496"/>
            <a:ext cx="273672" cy="516724"/>
          </a:xfrm>
          <a:prstGeom prst="rect">
            <a:avLst/>
          </a:prstGeom>
        </p:spPr>
        <p:txBody>
          <a:bodyPr vert="horz" wrap="square" lIns="0" tIns="33828" rIns="0" bIns="0" rtlCol="0">
            <a:spAutoFit/>
          </a:bodyPr>
          <a:lstStyle/>
          <a:p>
            <a:pPr marL="27061">
              <a:spcBef>
                <a:spcPts val="267"/>
              </a:spcBef>
            </a:pPr>
            <a:endParaRPr sz="31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Равнобедренный треугольник 2"/>
              <p:cNvSpPr/>
              <p:nvPr/>
            </p:nvSpPr>
            <p:spPr>
              <a:xfrm>
                <a:off x="151094" y="1169789"/>
                <a:ext cx="12034556" cy="5616773"/>
              </a:xfrm>
              <a:prstGeom prst="triangle">
                <a:avLst>
                  <a:gd name="adj" fmla="val 433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E(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MnSO</a:t>
                </a:r>
                <a:r>
                  <a:rPr lang="ru-RU" sz="2800" baseline="-25000" dirty="0" smtClean="0"/>
                  <a:t>4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Mn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SO</m:t>
                        </m:r>
                        <m:r>
                          <m:rPr>
                            <m:nor/>
                          </m:rPr>
                          <a:rPr lang="ru-RU" sz="2800" baseline="-25000" dirty="0"/>
                          <m:t>4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/>
                          <m:t>)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= 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/>
                          <m:t>e</m:t>
                        </m:r>
                        <m:r>
                          <m:rPr>
                            <m:nor/>
                          </m:rPr>
                          <a:rPr lang="en-US" sz="2800" baseline="30000" dirty="0"/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Arial" pitchFamily="34" charset="0"/>
                            <a:cs typeface="Arial" pitchFamily="34" charset="0"/>
                          </a:rPr>
                          <m:t>151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Arial" pitchFamily="34" charset="0"/>
                            <a:cs typeface="Arial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30,2</a:t>
                </a:r>
              </a:p>
              <a:p>
                <a:pPr algn="ctr"/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MnSO</a:t>
                </a:r>
                <a:r>
                  <a:rPr lang="ru-RU" sz="2800" baseline="-25000" dirty="0" smtClean="0"/>
                  <a:t>4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ning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ekvivalent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massasi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ru-RU" sz="28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30,2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ekan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Равнобедренный тре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4" y="1169789"/>
                <a:ext cx="12034556" cy="5616773"/>
              </a:xfrm>
              <a:prstGeom prst="triangle">
                <a:avLst>
                  <a:gd name="adj" fmla="val 43348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 flipV="1">
            <a:off x="9048510" y="5012845"/>
            <a:ext cx="76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8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1093" y="276954"/>
            <a:ext cx="11883464" cy="651078"/>
          </a:xfrm>
          <a:prstGeom prst="rect">
            <a:avLst/>
          </a:prstGeom>
        </p:spPr>
        <p:txBody>
          <a:bodyPr vert="horz" wrap="square" lIns="0" tIns="35181" rIns="0" bIns="0" rtlCol="0" anchor="ctr">
            <a:spAutoFit/>
          </a:bodyPr>
          <a:lstStyle/>
          <a:p>
            <a:pPr marL="27061" algn="ctr" defTabSz="1229047">
              <a:defRPr/>
            </a:pPr>
            <a:r>
              <a:rPr lang="en-US" sz="4000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4000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Qaytaruvchining</a:t>
            </a:r>
            <a:r>
              <a:rPr lang="en-US" sz="4000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4000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ekvivalent</a:t>
            </a:r>
            <a:r>
              <a:rPr lang="en-US" sz="4000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4000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og‘irligini</a:t>
            </a:r>
            <a:r>
              <a:rPr lang="en-US" sz="4000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4000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aniqlash</a:t>
            </a:r>
            <a:endParaRPr lang="en-US" sz="4000" kern="800" spc="-53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253756" y="328496"/>
            <a:ext cx="273672" cy="516724"/>
          </a:xfrm>
          <a:prstGeom prst="rect">
            <a:avLst/>
          </a:prstGeom>
        </p:spPr>
        <p:txBody>
          <a:bodyPr vert="horz" wrap="square" lIns="0" tIns="33828" rIns="0" bIns="0" rtlCol="0">
            <a:spAutoFit/>
          </a:bodyPr>
          <a:lstStyle/>
          <a:p>
            <a:pPr marL="27061">
              <a:spcBef>
                <a:spcPts val="267"/>
              </a:spcBef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51094" y="1169789"/>
            <a:ext cx="12034556" cy="5616773"/>
          </a:xfrm>
          <a:prstGeom prst="triangle">
            <a:avLst>
              <a:gd name="adj" fmla="val 43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Demak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oksidlovchining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ekvivalent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massasi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qaytaruvchining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massasi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65,33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ekan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048510" y="5012845"/>
            <a:ext cx="76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0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6425" y="1723041"/>
            <a:ext cx="1112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Darslikning 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135-138-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sahifalarini o‘qib o‘rganing.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Без названия (2).jpg">
            <a:extLst>
              <a:ext uri="{FF2B5EF4-FFF2-40B4-BE49-F238E27FC236}">
                <a16:creationId xmlns:a16="http://schemas.microsoft.com/office/drawing/2014/main" id="{E0FBAA53-C7FB-4E45-992C-7B48EB00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3281362"/>
            <a:ext cx="7086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192" y="1895658"/>
            <a:ext cx="11294633" cy="419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Oksidlovchining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og‘irligini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oksidlovchini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molyar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oksidlovchining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elektronlar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0225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Qaytaruvchini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og‘irligini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qaytaruvchining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molyar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elektronlar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1093" y="276954"/>
            <a:ext cx="11883464" cy="651078"/>
          </a:xfrm>
          <a:prstGeom prst="rect">
            <a:avLst/>
          </a:prstGeom>
        </p:spPr>
        <p:txBody>
          <a:bodyPr vert="horz" wrap="square" lIns="0" tIns="35181" rIns="0" bIns="0" rtlCol="0" anchor="ctr">
            <a:spAutoFit/>
          </a:bodyPr>
          <a:lstStyle/>
          <a:p>
            <a:pPr marL="27061" algn="ctr" defTabSz="1229047">
              <a:spcBef>
                <a:spcPts val="277"/>
              </a:spcBef>
              <a:defRPr/>
            </a:pPr>
            <a:r>
              <a:rPr lang="en-US" sz="40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800" b="1" kern="800" spc="-53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O</a:t>
            </a:r>
            <a:r>
              <a:rPr lang="en-US" sz="28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ksidlovchi</a:t>
            </a:r>
            <a:r>
              <a:rPr lang="en-US" sz="28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8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yoki</a:t>
            </a:r>
            <a:r>
              <a:rPr lang="en-US" sz="28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8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qaytaruvchining</a:t>
            </a:r>
            <a:r>
              <a:rPr lang="en-US" sz="28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8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ekvivalent</a:t>
            </a:r>
            <a:r>
              <a:rPr lang="en-US" sz="28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8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og‘irligini</a:t>
            </a:r>
            <a:r>
              <a:rPr lang="en-US" sz="28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8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aniqlash</a:t>
            </a:r>
            <a:endParaRPr lang="en-US" sz="2800" b="1" kern="800" spc="-53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253756" y="328496"/>
            <a:ext cx="273672" cy="516724"/>
          </a:xfrm>
          <a:prstGeom prst="rect">
            <a:avLst/>
          </a:prstGeom>
        </p:spPr>
        <p:txBody>
          <a:bodyPr vert="horz" wrap="square" lIns="0" tIns="33828" rIns="0" bIns="0" rtlCol="0">
            <a:spAutoFit/>
          </a:bodyPr>
          <a:lstStyle/>
          <a:p>
            <a:pPr marL="27061">
              <a:spcBef>
                <a:spcPts val="267"/>
              </a:spcBef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54" y="1169789"/>
            <a:ext cx="12034557" cy="2667295"/>
          </a:xfrm>
          <a:prstGeom prst="rect">
            <a:avLst/>
          </a:prstGeom>
          <a:noFill/>
        </p:spPr>
        <p:txBody>
          <a:bodyPr wrap="square" lIns="195133" tIns="97566" rIns="195133" bIns="97566" rtlCol="0">
            <a:spAutoFit/>
          </a:bodyPr>
          <a:lstStyle/>
          <a:p>
            <a:r>
              <a:rPr lang="en-US" sz="4300" dirty="0"/>
              <a:t>  </a:t>
            </a:r>
            <a:endParaRPr lang="en-US" sz="3800" dirty="0"/>
          </a:p>
          <a:p>
            <a:r>
              <a:rPr lang="en-US" sz="3800" dirty="0"/>
              <a:t>   </a:t>
            </a:r>
          </a:p>
          <a:p>
            <a:r>
              <a:rPr lang="en-US" sz="3800" dirty="0"/>
              <a:t>   </a:t>
            </a:r>
            <a:endParaRPr lang="ru-RU" sz="3800" dirty="0"/>
          </a:p>
          <a:p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Равнобедренный треугольник 2"/>
              <p:cNvSpPr/>
              <p:nvPr/>
            </p:nvSpPr>
            <p:spPr>
              <a:xfrm>
                <a:off x="911225" y="1474884"/>
                <a:ext cx="10210800" cy="4724400"/>
              </a:xfrm>
              <a:prstGeom prst="triangle">
                <a:avLst>
                  <a:gd name="adj" fmla="val 4349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 smtClean="0">
                    <a:latin typeface="Arial" pitchFamily="34" charset="0"/>
                    <a:cs typeface="Arial" pitchFamily="34" charset="0"/>
                  </a:rPr>
                  <a:t>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9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i="1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9600" i="1">
                            <a:latin typeface="Cambria Math"/>
                          </a:rPr>
                          <m:t>𝑛</m:t>
                        </m:r>
                        <m:r>
                          <a:rPr lang="en-US" sz="9600" i="1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9600" dirty="0"/>
                          <m:t>e</m:t>
                        </m:r>
                        <m:r>
                          <m:rPr>
                            <m:nor/>
                          </m:rPr>
                          <a:rPr lang="en-US" sz="9600" baseline="30000" dirty="0"/>
                          <m:t>−</m:t>
                        </m:r>
                        <m:r>
                          <a:rPr lang="en-US" sz="96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96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9600" dirty="0"/>
              </a:p>
            </p:txBody>
          </p:sp>
        </mc:Choice>
        <mc:Fallback xmlns="">
          <p:sp>
            <p:nvSpPr>
              <p:cNvPr id="3" name="Равнобедренный тре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25" y="1474884"/>
                <a:ext cx="10210800" cy="4724400"/>
              </a:xfrm>
              <a:prstGeom prst="triangle">
                <a:avLst>
                  <a:gd name="adj" fmla="val 43494"/>
                </a:avLst>
              </a:prstGeom>
              <a:blipFill rotWithShape="1">
                <a:blip r:embed="rId2"/>
                <a:stretch>
                  <a:fillRect b="-3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2321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125" y="1691022"/>
            <a:ext cx="11125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Quyidagi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reaksiya tenglamalaridagi oksidlovchi va qaytaruvchilarni ekvivalent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massalarini aniqlang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aseline="-25000" dirty="0" smtClean="0"/>
              <a:t> </a:t>
            </a:r>
            <a:r>
              <a:rPr lang="en-US" sz="3600" baseline="-25000" dirty="0" smtClean="0"/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3600" baseline="-25000" dirty="0" smtClean="0"/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aseline="-25000" dirty="0" smtClean="0"/>
              <a:t>7</a:t>
            </a:r>
            <a:r>
              <a:rPr lang="ru-RU" sz="3600" baseline="-25000" dirty="0" smtClean="0"/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 smtClean="0"/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 smtClean="0"/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=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3600" baseline="-25000" dirty="0" smtClean="0"/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3600" baseline="-25000" dirty="0" smtClean="0"/>
              <a:t>4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baseline="-25000" dirty="0" smtClean="0"/>
              <a:t>3</a:t>
            </a:r>
            <a:r>
              <a:rPr lang="ru-RU" sz="3600" baseline="-25000" dirty="0" smtClean="0"/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aseline="-25000" dirty="0"/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3600" baseline="-25000" dirty="0" smtClean="0"/>
              <a:t>4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/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3600" baseline="-25000" dirty="0" smtClean="0"/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ru-RU" sz="3600" baseline="-25000" dirty="0" smtClean="0"/>
              <a:t>4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3600" baseline="-25000" dirty="0" smtClean="0"/>
              <a:t>3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KOH +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/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aseline="-25000" dirty="0"/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/>
              <a:t>=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aseline="-25000" dirty="0"/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CrO</a:t>
            </a:r>
            <a:r>
              <a:rPr lang="ru-RU" sz="3600" baseline="-25000" dirty="0" smtClean="0"/>
              <a:t>4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aseline="-25000" dirty="0"/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3600" baseline="-25000" dirty="0" smtClean="0"/>
              <a:t>4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/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416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25" y="1595772"/>
            <a:ext cx="11811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misololni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aseline="-25000" dirty="0" smtClean="0"/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3600" baseline="-25000" dirty="0" smtClean="0"/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aseline="-25000" dirty="0" smtClean="0"/>
              <a:t>7</a:t>
            </a:r>
            <a:r>
              <a:rPr lang="ru-RU" sz="3600" baseline="-25000" dirty="0" smtClean="0"/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 smtClean="0"/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 smtClean="0"/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baseline="-25000" dirty="0" smtClean="0"/>
              <a:t>4</a:t>
            </a:r>
            <a:r>
              <a:rPr lang="ru-RU" sz="3600" baseline="-25000" dirty="0" smtClean="0"/>
              <a:t> </a:t>
            </a:r>
            <a:r>
              <a:rPr lang="en-US" sz="3600" dirty="0" smtClean="0"/>
              <a:t>=</a:t>
            </a:r>
            <a:r>
              <a:rPr lang="ru-RU" sz="3600" dirty="0" smtClean="0"/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3600" baseline="-25000" dirty="0" smtClean="0"/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3600" baseline="-25000" dirty="0" smtClean="0"/>
              <a:t>4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baseline="-25000" dirty="0" smtClean="0"/>
              <a:t>3</a:t>
            </a:r>
            <a:r>
              <a:rPr lang="ru-RU" sz="3600" baseline="-25000" dirty="0" smtClean="0"/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aseline="-25000" dirty="0"/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3600" baseline="-25000" dirty="0" smtClean="0"/>
              <a:t>4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/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3400" algn="just">
              <a:spcAft>
                <a:spcPts val="1200"/>
              </a:spcAft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qaytaruvchi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og‘irliklarini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tenglashtirmasdan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3400" algn="just">
              <a:spcAft>
                <a:spcPts val="1200"/>
              </a:spcAft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qaytaruvchining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elektronlarini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85650" cy="15313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665" t="7469" r="7234" b="17957"/>
          <a:stretch/>
        </p:blipFill>
        <p:spPr>
          <a:xfrm>
            <a:off x="9091947" y="2131724"/>
            <a:ext cx="2944478" cy="3581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3024" y="1531315"/>
                <a:ext cx="9066213" cy="5205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      2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С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6+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+6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itchFamily="34" charset="0"/>
                        <a:cs typeface="Arial" pitchFamily="34" charset="0"/>
                      </a:rPr>
                      <m:t>e</m:t>
                    </m:r>
                    <m:r>
                      <m:rPr>
                        <m:nor/>
                      </m:rPr>
                      <a:rPr lang="en-US" sz="4000" baseline="30000" dirty="0">
                        <a:latin typeface="Arial" pitchFamily="34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=2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С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3+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6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       S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2-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 -2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Arial" pitchFamily="34" charset="0"/>
                        <a:cs typeface="Arial" pitchFamily="34" charset="0"/>
                      </a:rPr>
                      <m:t>e</m:t>
                    </m:r>
                    <m:r>
                      <m:rPr>
                        <m:nor/>
                      </m:rPr>
                      <a:rPr lang="en-US" sz="3600" baseline="30000" dirty="0">
                        <a:latin typeface="Arial" pitchFamily="34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=S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       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indent="533400"/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Oksidlovchi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tarkibidagi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b="1" dirty="0">
                    <a:latin typeface="Arial" pitchFamily="34" charset="0"/>
                    <a:cs typeface="Arial" pitchFamily="34" charset="0"/>
                  </a:rPr>
                  <a:t>1 </a:t>
                </a:r>
                <a:r>
                  <a:rPr lang="en-US" sz="3600" b="1" dirty="0" err="1"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3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Cr</a:t>
                </a:r>
                <a:r>
                  <a:rPr lang="en-US" sz="3600" baseline="30000" dirty="0"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en-US" sz="3600" baseline="30000" dirty="0" smtClean="0"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ioni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ru-RU" sz="36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3 </a:t>
                </a:r>
                <a:r>
                  <a:rPr lang="en-US" sz="3600" b="1" dirty="0">
                    <a:latin typeface="Arial" pitchFamily="34" charset="0"/>
                    <a:cs typeface="Arial" pitchFamily="34" charset="0"/>
                  </a:rPr>
                  <a:t>ta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elektron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qabul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qilib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olib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, Cr</a:t>
                </a:r>
                <a:r>
                  <a:rPr lang="en-US" sz="3600" baseline="300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3600" baseline="30000" dirty="0" smtClean="0"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holatiga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o‘tdi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Demak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bir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oksidlovchi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3600" baseline="-25000" dirty="0" smtClean="0">
                    <a:latin typeface="Arial" pitchFamily="34" charset="0"/>
                    <a:cs typeface="Arial" pitchFamily="34" charset="0"/>
                  </a:rPr>
                  <a:t> 2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Cr</a:t>
                </a:r>
                <a:r>
                  <a:rPr lang="en-US" sz="36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600" baseline="-25000" dirty="0" smtClean="0"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ru-RU" sz="36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6 </a:t>
                </a:r>
                <a:r>
                  <a:rPr lang="en-US" sz="3600" b="1" dirty="0">
                    <a:latin typeface="Arial" pitchFamily="34" charset="0"/>
                    <a:cs typeface="Arial" pitchFamily="34" charset="0"/>
                  </a:rPr>
                  <a:t>ta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elektron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qabul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qilib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oldi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indent="533400"/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Uni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ekvivalent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og‘irligini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aniqlash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molyar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massasi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(294)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bo‘lamiz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4" y="1531315"/>
                <a:ext cx="9066213" cy="5205143"/>
              </a:xfrm>
              <a:prstGeom prst="rect">
                <a:avLst/>
              </a:prstGeom>
              <a:blipFill>
                <a:blip r:embed="rId4"/>
                <a:stretch>
                  <a:fillRect l="-2085" t="-1522" b="-35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5518273" y="1531315"/>
            <a:ext cx="0" cy="1826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11875" y="1531315"/>
            <a:ext cx="0" cy="1852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5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1093" y="215400"/>
            <a:ext cx="11883464" cy="774188"/>
          </a:xfrm>
          <a:prstGeom prst="rect">
            <a:avLst/>
          </a:prstGeom>
        </p:spPr>
        <p:txBody>
          <a:bodyPr vert="horz" wrap="square" lIns="0" tIns="35181" rIns="0" bIns="0" rtlCol="0" anchor="ctr">
            <a:spAutoFit/>
          </a:bodyPr>
          <a:lstStyle/>
          <a:p>
            <a:pPr marL="27061" algn="ctr" defTabSz="1229047">
              <a:spcBef>
                <a:spcPts val="277"/>
              </a:spcBef>
              <a:defRPr/>
            </a:pPr>
            <a:r>
              <a:rPr lang="en-US" sz="48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40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Oksidlovchining</a:t>
            </a:r>
            <a:r>
              <a:rPr lang="en-US" sz="40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40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ekvivalent</a:t>
            </a:r>
            <a:r>
              <a:rPr lang="en-US" sz="40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40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og‘irligini</a:t>
            </a:r>
            <a:r>
              <a:rPr lang="en-US" sz="40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40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aniqlash</a:t>
            </a:r>
            <a:endParaRPr lang="en-US" sz="4000" b="1" kern="800" spc="-53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253756" y="328496"/>
            <a:ext cx="273672" cy="516724"/>
          </a:xfrm>
          <a:prstGeom prst="rect">
            <a:avLst/>
          </a:prstGeom>
        </p:spPr>
        <p:txBody>
          <a:bodyPr vert="horz" wrap="square" lIns="0" tIns="33828" rIns="0" bIns="0" rtlCol="0">
            <a:spAutoFit/>
          </a:bodyPr>
          <a:lstStyle/>
          <a:p>
            <a:pPr marL="27061">
              <a:spcBef>
                <a:spcPts val="267"/>
              </a:spcBef>
            </a:pPr>
            <a:endParaRPr sz="3100" dirty="0">
              <a:latin typeface="Arial"/>
              <a:cs typeface="Arial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048510" y="5012845"/>
            <a:ext cx="76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вал 5"/>
              <p:cNvSpPr/>
              <p:nvPr/>
            </p:nvSpPr>
            <p:spPr>
              <a:xfrm>
                <a:off x="606426" y="1414166"/>
                <a:ext cx="10921002" cy="51056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E(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KMnO</a:t>
                </a:r>
                <a:r>
                  <a:rPr lang="ru-RU" sz="3600" baseline="-25000" dirty="0" smtClean="0"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𝑀</m:t>
                        </m:r>
                        <m:r>
                          <a:rPr lang="en-US" sz="3600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3600" b="0" i="0" baseline="-25000" dirty="0" smtClean="0"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Arial" pitchFamily="34" charset="0"/>
                            <a:cs typeface="Arial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3600" b="0" i="0" baseline="-25000" dirty="0" smtClean="0"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3600" b="0" i="0" baseline="-25000" dirty="0" smtClean="0">
                            <a:latin typeface="Arial" pitchFamily="34" charset="0"/>
                            <a:cs typeface="Arial" pitchFamily="34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Arial" pitchFamily="34" charset="0"/>
                            <a:cs typeface="Arial" pitchFamily="34" charset="0"/>
                          </a:rPr>
                          <m:t>)</m:t>
                        </m:r>
                        <m:r>
                          <a:rPr lang="en-US" sz="3600" i="1" baseline="-25000" dirty="0">
                            <a:latin typeface="Cambria Math"/>
                          </a:rPr>
                          <m:t>= 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  <m:r>
                          <a:rPr lang="en-US" sz="3600" i="1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Arial" pitchFamily="34" charset="0"/>
                            <a:cs typeface="Arial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3600" baseline="30000" dirty="0">
                            <a:latin typeface="Arial" pitchFamily="34" charset="0"/>
                            <a:cs typeface="Arial" pitchFamily="34" charset="0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36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latin typeface="Arial" pitchFamily="34" charset="0"/>
                            <a:cs typeface="Arial" pitchFamily="34" charset="0"/>
                          </a:rPr>
                          <m:t>2 94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latin typeface="Arial" pitchFamily="34" charset="0"/>
                            <a:cs typeface="Arial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49 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Овал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6" y="1414166"/>
                <a:ext cx="10921002" cy="5105695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0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5" y="1277316"/>
            <a:ext cx="11719548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11126" y="1825523"/>
                <a:ext cx="6988174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>
                  <a:spcAft>
                    <a:spcPts val="1200"/>
                  </a:spcAft>
                </a:pP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Qaytaruvchi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tarkibidagi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2-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ioni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elektron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holatga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o‘tdi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266700" algn="just">
                  <a:spcAft>
                    <a:spcPts val="1200"/>
                  </a:spcAft>
                </a:pP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qaytaruvchi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pt-BR" sz="3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pt-BR" sz="3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elektron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bergan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indent="266700" algn="just">
                  <a:spcAft>
                    <a:spcPts val="1200"/>
                  </a:spcAft>
                </a:pP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Ekvivalent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og‘irligini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aniqlash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bergan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elektronlar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soniga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bo‘lamiz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6" y="1825523"/>
                <a:ext cx="6988174" cy="4832092"/>
              </a:xfrm>
              <a:prstGeom prst="rect">
                <a:avLst/>
              </a:prstGeom>
              <a:blipFill>
                <a:blip r:embed="rId3"/>
                <a:stretch>
                  <a:fillRect l="-2616" t="-1892" r="-2616" b="-3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C:\Users\HP\Desktop\IMG_20210209_215318_3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59" y="1639726"/>
            <a:ext cx="4533537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1093" y="307732"/>
            <a:ext cx="11883464" cy="589522"/>
          </a:xfrm>
          <a:prstGeom prst="rect">
            <a:avLst/>
          </a:prstGeom>
        </p:spPr>
        <p:txBody>
          <a:bodyPr vert="horz" wrap="square" lIns="0" tIns="35181" rIns="0" bIns="0" rtlCol="0" anchor="ctr">
            <a:spAutoFit/>
          </a:bodyPr>
          <a:lstStyle/>
          <a:p>
            <a:pPr marL="27061" algn="ctr" defTabSz="1229047">
              <a:spcBef>
                <a:spcPts val="277"/>
              </a:spcBef>
              <a:defRPr/>
            </a:pPr>
            <a:r>
              <a:rPr lang="en-US" sz="36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Qaytaruvchining</a:t>
            </a:r>
            <a:r>
              <a:rPr lang="en-US" sz="36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ekvivalent</a:t>
            </a:r>
            <a:r>
              <a:rPr lang="en-US" sz="36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og‘irligini</a:t>
            </a:r>
            <a:r>
              <a:rPr lang="en-US" sz="36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aniqlash</a:t>
            </a:r>
            <a:endParaRPr lang="en-US" sz="3600" b="1" kern="800" spc="-53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253756" y="328496"/>
            <a:ext cx="273672" cy="516724"/>
          </a:xfrm>
          <a:prstGeom prst="rect">
            <a:avLst/>
          </a:prstGeom>
        </p:spPr>
        <p:txBody>
          <a:bodyPr vert="horz" wrap="square" lIns="0" tIns="33828" rIns="0" bIns="0" rtlCol="0">
            <a:spAutoFit/>
          </a:bodyPr>
          <a:lstStyle/>
          <a:p>
            <a:pPr marL="27061">
              <a:spcBef>
                <a:spcPts val="267"/>
              </a:spcBef>
            </a:pPr>
            <a:endParaRPr sz="31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Равнобедренный треугольник 2"/>
              <p:cNvSpPr/>
              <p:nvPr/>
            </p:nvSpPr>
            <p:spPr>
              <a:xfrm>
                <a:off x="151094" y="1169789"/>
                <a:ext cx="12034556" cy="5540573"/>
              </a:xfrm>
              <a:prstGeom prst="triangle">
                <a:avLst>
                  <a:gd name="adj" fmla="val 433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E(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3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aseline="-25000" dirty="0">
                        <a:latin typeface="Arial" pitchFamily="34" charset="0"/>
                        <a:cs typeface="Arial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pt-BR" sz="3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𝑀</m:t>
                        </m:r>
                        <m:r>
                          <a:rPr lang="en-US" sz="3600" i="1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3600" baseline="-25000" dirty="0"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pt-BR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3600" b="0" i="1" baseline="-25000" dirty="0" smtClean="0">
                            <a:latin typeface="Cambria Math"/>
                          </a:rPr>
                          <m:t>= 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  <m:r>
                          <a:rPr lang="en-US" sz="3600" i="1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Arial" pitchFamily="34" charset="0"/>
                            <a:cs typeface="Arial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3600" baseline="30000" dirty="0">
                            <a:latin typeface="Arial" pitchFamily="34" charset="0"/>
                            <a:cs typeface="Arial" pitchFamily="34" charset="0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36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34</m:t>
                        </m:r>
                        <m:r>
                          <a:rPr lang="en-US" sz="3600" i="1" baseline="-25000" dirty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17</a:t>
                </a:r>
                <a:endParaRPr lang="ru-RU" sz="3600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Равнобедренный тре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4" y="1169789"/>
                <a:ext cx="12034556" cy="5540573"/>
              </a:xfrm>
              <a:prstGeom prst="triangle">
                <a:avLst>
                  <a:gd name="adj" fmla="val 43348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 flipV="1">
            <a:off x="9048510" y="5012845"/>
            <a:ext cx="76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2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5900</TotalTime>
  <Words>469</Words>
  <Application>Microsoft Office PowerPoint</Application>
  <PresentationFormat>Произвольный</PresentationFormat>
  <Paragraphs>90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Constantia</vt:lpstr>
      <vt:lpstr>Georgia</vt:lpstr>
      <vt:lpstr>Verdana</vt:lpstr>
      <vt:lpstr>Wingdings</vt:lpstr>
      <vt:lpstr>Тема10</vt:lpstr>
      <vt:lpstr>Тема7</vt:lpstr>
      <vt:lpstr>2_Тема10</vt:lpstr>
      <vt:lpstr>3_Тема10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582</cp:revision>
  <dcterms:created xsi:type="dcterms:W3CDTF">2020-04-09T07:32:19Z</dcterms:created>
  <dcterms:modified xsi:type="dcterms:W3CDTF">2021-02-24T08:38:54Z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