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3"/>
  </p:notesMasterIdLst>
  <p:sldIdLst>
    <p:sldId id="1455" r:id="rId5"/>
    <p:sldId id="1438" r:id="rId6"/>
    <p:sldId id="1462" r:id="rId7"/>
    <p:sldId id="1468" r:id="rId8"/>
    <p:sldId id="1469" r:id="rId9"/>
    <p:sldId id="1444" r:id="rId10"/>
    <p:sldId id="1463" r:id="rId11"/>
    <p:sldId id="1465" r:id="rId12"/>
    <p:sldId id="1464" r:id="rId13"/>
    <p:sldId id="1447" r:id="rId14"/>
    <p:sldId id="1470" r:id="rId15"/>
    <p:sldId id="1473" r:id="rId16"/>
    <p:sldId id="1474" r:id="rId17"/>
    <p:sldId id="1471" r:id="rId18"/>
    <p:sldId id="1472" r:id="rId19"/>
    <p:sldId id="1466" r:id="rId20"/>
    <p:sldId id="1475" r:id="rId21"/>
    <p:sldId id="1395" r:id="rId22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9" autoAdjust="0"/>
    <p:restoredTop sz="86477" autoAdjust="0"/>
  </p:normalViewPr>
  <p:slideViewPr>
    <p:cSldViewPr>
      <p:cViewPr varScale="1">
        <p:scale>
          <a:sx n="94" d="100"/>
          <a:sy n="94" d="100"/>
        </p:scale>
        <p:origin x="378" y="84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8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280" y="15394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7" y="1559303"/>
            <a:ext cx="385565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8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61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0428" y="2879085"/>
            <a:ext cx="10172205" cy="2917771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sv-SE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00503" y="2862631"/>
            <a:ext cx="727115" cy="156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1932" y="4720474"/>
            <a:ext cx="715686" cy="156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20907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714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391616"/>
            <a:ext cx="1158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ekvivalenti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266700"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386" y="3662362"/>
            <a:ext cx="563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30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2321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595772"/>
            <a:ext cx="11811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misololni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ru-RU" sz="3600" baseline="-25000" dirty="0"/>
              <a:t>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3600" baseline="-25000" dirty="0" smtClean="0"/>
              <a:t>3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+ KOH + H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/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CrO</a:t>
            </a:r>
            <a:r>
              <a:rPr lang="ru-RU" sz="3600" baseline="-25000" dirty="0"/>
              <a:t>4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+ K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/>
              <a:t>4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>
              <a:spcAft>
                <a:spcPts val="12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tenglashtirmasdan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>
              <a:spcAft>
                <a:spcPts val="12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77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85650" cy="15313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091947" y="2131724"/>
            <a:ext cx="2944478" cy="3581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49224" y="1531315"/>
                <a:ext cx="8990013" cy="5234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baseline="-25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baseline="30000" dirty="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en-US" sz="3600" baseline="30000" dirty="0">
                        <a:latin typeface="Arial" pitchFamily="34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= 2O</a:t>
                </a:r>
                <a:r>
                  <a:rPr lang="en-US" baseline="30000" dirty="0">
                    <a:latin typeface="Arial" pitchFamily="34" charset="0"/>
                    <a:cs typeface="Arial" pitchFamily="34" charset="0"/>
                  </a:rPr>
                  <a:t>2-</a:t>
                </a:r>
                <a:r>
                  <a:rPr lang="ru-RU" baseline="30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aseline="30000" dirty="0" smtClean="0">
                    <a:latin typeface="Arial" pitchFamily="34" charset="0"/>
                    <a:cs typeface="Arial" pitchFamily="34" charset="0"/>
                  </a:rPr>
                  <a:t>               </a:t>
                </a:r>
                <a:r>
                  <a:rPr lang="ru-RU" dirty="0">
                    <a:latin typeface="Arial" pitchFamily="34" charset="0"/>
                    <a:cs typeface="Arial" pitchFamily="34" charset="0"/>
                  </a:rPr>
                  <a:t>2</a:t>
                </a:r>
              </a:p>
              <a:p>
                <a:r>
                  <a:rPr lang="ru-RU" baseline="30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aseline="30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dirty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baseline="30000" dirty="0">
                    <a:latin typeface="Arial" pitchFamily="34" charset="0"/>
                    <a:cs typeface="Arial" pitchFamily="34" charset="0"/>
                  </a:rPr>
                  <a:t>3+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itchFamily="34" charset="0"/>
                        <a:cs typeface="Arial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en-US" sz="4000" baseline="30000" dirty="0">
                        <a:latin typeface="Arial" pitchFamily="34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dirty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baseline="30000" dirty="0">
                    <a:latin typeface="Arial" pitchFamily="34" charset="0"/>
                    <a:cs typeface="Arial" pitchFamily="34" charset="0"/>
                  </a:rPr>
                  <a:t>6+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6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dirty="0">
                    <a:latin typeface="Arial" pitchFamily="34" charset="0"/>
                    <a:cs typeface="Arial" pitchFamily="34" charset="0"/>
                  </a:rPr>
                  <a:t>    </a:t>
                </a:r>
              </a:p>
              <a:p>
                <a:pPr indent="628650"/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Oksidlovchi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tarkibidagi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en-US" sz="3600" b="1" dirty="0" err="1" smtClean="0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ioni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pt-BR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3600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ta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qabul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qilib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olib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en-US" sz="3600" baseline="30000" dirty="0">
                    <a:latin typeface="Arial" pitchFamily="34" charset="0"/>
                    <a:cs typeface="Arial" pitchFamily="34" charset="0"/>
                  </a:rPr>
                  <a:t>2-</a:t>
                </a:r>
                <a:r>
                  <a:rPr lang="ru-RU" sz="3600" baseline="30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holatiga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o‘tdi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oksidlovchi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pt-BR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3600" baseline="-25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pt-BR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600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3600" baseline="-25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ta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qabul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qilib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oldi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3600" dirty="0" smtClean="0">
                  <a:latin typeface="Arial" pitchFamily="34" charset="0"/>
                  <a:cs typeface="Arial" pitchFamily="34" charset="0"/>
                </a:endParaRPr>
              </a:p>
              <a:p>
                <a:pPr indent="628650"/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ekvivalent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og‘irligini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aniqlash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molyar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4)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bo‘lamiz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4" y="1531315"/>
                <a:ext cx="8990013" cy="5234062"/>
              </a:xfrm>
              <a:prstGeom prst="rect">
                <a:avLst/>
              </a:prstGeom>
              <a:blipFill>
                <a:blip r:embed="rId4"/>
                <a:stretch>
                  <a:fillRect l="-2034" t="-2095" r="-1288" b="-33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5727823" y="1531315"/>
            <a:ext cx="0" cy="1369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321425" y="1531315"/>
            <a:ext cx="0" cy="1369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98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307732"/>
            <a:ext cx="11883464" cy="589522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6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Равнобедренный треугольник 2"/>
              <p:cNvSpPr/>
              <p:nvPr/>
            </p:nvSpPr>
            <p:spPr>
              <a:xfrm>
                <a:off x="151094" y="1169789"/>
                <a:ext cx="12034556" cy="5540573"/>
              </a:xfrm>
              <a:prstGeom prst="triangle">
                <a:avLst>
                  <a:gd name="adj" fmla="val 4334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E(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H</m:t>
                    </m:r>
                    <m:r>
                      <m:rPr>
                        <m:nor/>
                      </m:rPr>
                      <a:rPr lang="en-US" sz="4000" baseline="-25000" dirty="0">
                        <a:latin typeface="Arial" pitchFamily="34" charset="0"/>
                        <a:cs typeface="Arial" pitchFamily="34" charset="0"/>
                      </a:rPr>
                      <m:t> 2</m:t>
                    </m:r>
                    <m:r>
                      <m:rPr>
                        <m:nor/>
                      </m:rPr>
                      <a:rPr lang="pt-BR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𝑀</m:t>
                        </m:r>
                        <m:r>
                          <a:rPr lang="en-US" sz="40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pt-BR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en-US" sz="4000" baseline="-25000" dirty="0">
                            <a:latin typeface="Arial" pitchFamily="34" charset="0"/>
                            <a:cs typeface="Arial" pitchFamily="34" charset="0"/>
                          </a:rPr>
                          <m:t> 2</m:t>
                        </m:r>
                        <m:r>
                          <m:rPr>
                            <m:nor/>
                          </m:rPr>
                          <a:rPr lang="pt-BR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4000" b="0" i="1" baseline="-25000" dirty="0" smtClean="0"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𝑛</m:t>
                        </m:r>
                        <m:r>
                          <a:rPr lang="en-US" sz="40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itchFamily="34" charset="0"/>
                            <a:cs typeface="Arial" pitchFamily="34" charset="0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4000" baseline="30000" dirty="0"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40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34</m:t>
                        </m:r>
                        <m:r>
                          <a:rPr lang="en-US" sz="4000" i="1" baseline="-25000" dirty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dirty="0"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17</a:t>
                </a:r>
              </a:p>
              <a:p>
                <a:pPr algn="ctr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Равнобедренный тре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94" y="1169789"/>
                <a:ext cx="12034556" cy="5540573"/>
              </a:xfrm>
              <a:prstGeom prst="triangle">
                <a:avLst>
                  <a:gd name="adj" fmla="val 43348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V="1">
            <a:off x="9048510" y="5012845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9050"/>
            <a:ext cx="12185650" cy="15313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152907" y="2131724"/>
            <a:ext cx="2944478" cy="3581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9050" y="1683715"/>
                <a:ext cx="9139238" cy="5234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      2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baseline="300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-6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itchFamily="34" charset="0"/>
                        <a:cs typeface="Arial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en-US" sz="4000" baseline="30000" dirty="0">
                        <a:latin typeface="Arial" pitchFamily="34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=2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baseline="30000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6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     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+2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en-US" sz="3600" baseline="30000" dirty="0">
                        <a:latin typeface="Arial" pitchFamily="34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 2O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2-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2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endParaRPr lang="en-US" dirty="0" smtClean="0">
                  <a:latin typeface="Arial" pitchFamily="34" charset="0"/>
                  <a:cs typeface="Arial" pitchFamily="34" charset="0"/>
                </a:endParaRPr>
              </a:p>
              <a:p>
                <a:pPr indent="533400"/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Qaytaruvchi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tarkibidagi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2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Cr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</a:rPr>
                  <a:t>3+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ioni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en-US" sz="3600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6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ta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berib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Cr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</a:rPr>
                  <a:t>6+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holatiga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o‘tdi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qaytaruvchi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pt-BR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Cr</a:t>
                </a:r>
                <a:r>
                  <a:rPr lang="en-US" sz="3600" baseline="-25000" dirty="0"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pt-BR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(SO</a:t>
                </a:r>
                <a:r>
                  <a:rPr lang="ru-RU" sz="3600" baseline="-25000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pt-BR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3600" baseline="-25000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6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ta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beradi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pPr indent="533400"/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ekvivalent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og‘irligini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aniqlash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molyar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(392)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6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bo‘lamiz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" y="1683715"/>
                <a:ext cx="9139238" cy="5234062"/>
              </a:xfrm>
              <a:prstGeom prst="rect">
                <a:avLst/>
              </a:prstGeom>
              <a:blipFill>
                <a:blip r:embed="rId4"/>
                <a:stretch>
                  <a:fillRect l="-2001" t="-1513" b="-33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5327773" y="1531315"/>
            <a:ext cx="0" cy="18262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921375" y="1531315"/>
            <a:ext cx="0" cy="1852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8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307732"/>
            <a:ext cx="11883464" cy="589522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Oksidlovchining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6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048510" y="5012845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вал 5"/>
              <p:cNvSpPr/>
              <p:nvPr/>
            </p:nvSpPr>
            <p:spPr>
              <a:xfrm>
                <a:off x="530225" y="1433512"/>
                <a:ext cx="11201400" cy="510569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E(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Cr</m:t>
                    </m:r>
                    <m:r>
                      <m:rPr>
                        <m:nor/>
                      </m:rPr>
                      <a:rPr lang="en-US" sz="32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2 </m:t>
                    </m:r>
                    <m:r>
                      <m:rPr>
                        <m:nor/>
                      </m:rPr>
                      <a: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SO</m:t>
                    </m:r>
                    <m:r>
                      <m:rPr>
                        <m:nor/>
                      </m:rPr>
                      <a:rPr lang="ru-RU" sz="32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r>
                      <m:rPr>
                        <m:nor/>
                      </m:rPr>
                      <a: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en-US" sz="32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32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𝑀</m:t>
                        </m:r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pt-BR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Cr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pt-BR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pt-BR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ru-RU" sz="32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pt-BR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ru-RU" sz="32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3200" i="1" baseline="-25000" dirty="0"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𝑛</m:t>
                        </m:r>
                        <m:r>
                          <a:rPr lang="en-US" sz="32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Arial" pitchFamily="34" charset="0"/>
                            <a:cs typeface="Arial" pitchFamily="34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3200" b="0" i="1" dirty="0" smtClean="0"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65,33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вал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5" y="1433512"/>
                <a:ext cx="11201400" cy="5105695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79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307732"/>
            <a:ext cx="11883464" cy="589522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6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Равнобедренный треугольник 2"/>
              <p:cNvSpPr/>
              <p:nvPr/>
            </p:nvSpPr>
            <p:spPr>
              <a:xfrm>
                <a:off x="151094" y="1169789"/>
                <a:ext cx="12034556" cy="5616773"/>
              </a:xfrm>
              <a:prstGeom prst="triangle">
                <a:avLst>
                  <a:gd name="adj" fmla="val 4334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E(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MnSO</a:t>
                </a:r>
                <a:r>
                  <a:rPr lang="ru-RU" sz="2800" baseline="-25000" dirty="0" smtClean="0"/>
                  <a:t>4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𝑀</m:t>
                        </m:r>
                        <m:r>
                          <a:rPr lang="en-US" sz="2800" b="0" i="1" smtClean="0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/>
                          </a:rPr>
                          <m:t>Mn</m:t>
                        </m:r>
                        <m:r>
                          <m:rPr>
                            <m:nor/>
                          </m:rPr>
                          <a:rPr lang="en-US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ru-RU" sz="2800" baseline="-25000" dirty="0"/>
                          <m:t>4</m:t>
                        </m:r>
                        <m:r>
                          <m:rPr>
                            <m:nor/>
                          </m:rPr>
                          <a:rPr lang="en-US" sz="2800" b="0" i="0" baseline="-25000" dirty="0" smtClean="0"/>
                          <m:t>)</m:t>
                        </m:r>
                        <m:r>
                          <a:rPr lang="en-US" sz="2800" b="0" i="1" baseline="-25000" dirty="0" smtClean="0"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  <m:r>
                          <a:rPr lang="en-US" sz="28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800" dirty="0"/>
                          <m:t>e</m:t>
                        </m:r>
                        <m:r>
                          <m:rPr>
                            <m:nor/>
                          </m:rPr>
                          <a:rPr lang="en-US" sz="2800" baseline="30000" dirty="0"/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latin typeface="Arial" pitchFamily="34" charset="0"/>
                            <a:cs typeface="Arial" pitchFamily="34" charset="0"/>
                          </a:rPr>
                          <m:t>151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dirty="0">
                            <a:latin typeface="Arial" pitchFamily="34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30,2</a:t>
                </a:r>
              </a:p>
              <a:p>
                <a:pPr algn="ctr"/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MnSO</a:t>
                </a:r>
                <a:r>
                  <a:rPr lang="ru-RU" sz="2800" baseline="-25000" dirty="0" smtClean="0"/>
                  <a:t>4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ekvivalent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2800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30,2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ekan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Равнобедренный тре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94" y="1169789"/>
                <a:ext cx="12034556" cy="5616773"/>
              </a:xfrm>
              <a:prstGeom prst="triangle">
                <a:avLst>
                  <a:gd name="adj" fmla="val 43348"/>
                </a:avLst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V="1">
            <a:off x="9048510" y="5012845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89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76954"/>
            <a:ext cx="11883464" cy="651078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defRPr/>
            </a:pPr>
            <a:r>
              <a:rPr lang="en-US" sz="4000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4000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4000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4000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4000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151094" y="1169789"/>
            <a:ext cx="12034556" cy="5616773"/>
          </a:xfrm>
          <a:prstGeom prst="triangle">
            <a:avLst>
              <a:gd name="adj" fmla="val 43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oksidlovchining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ekvivalent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massasi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qaytaruvchining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massasi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65,33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048510" y="5012845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05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6425" y="1723041"/>
            <a:ext cx="1112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</a:t>
            </a:r>
            <a:r>
              <a:rPr lang="pt-B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135-138-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sahifalarini o‘qib o‘rganing.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Без названия (2).jpg">
            <a:extLst>
              <a:ext uri="{FF2B5EF4-FFF2-40B4-BE49-F238E27FC236}">
                <a16:creationId xmlns:a16="http://schemas.microsoft.com/office/drawing/2014/main" id="{E0FBAA53-C7FB-4E45-992C-7B48EB00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25" y="3281362"/>
            <a:ext cx="7086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3192" y="1895658"/>
            <a:ext cx="11294633" cy="4198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022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1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76954"/>
            <a:ext cx="11883464" cy="651078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4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00" b="1" kern="800" spc="-53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O</a:t>
            </a:r>
            <a:r>
              <a:rPr lang="en-US" sz="28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ksidlovchi</a:t>
            </a:r>
            <a:r>
              <a:rPr lang="en-US" sz="28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yoki</a:t>
            </a:r>
            <a:r>
              <a:rPr lang="en-US" sz="28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28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28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28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28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654" y="1169789"/>
            <a:ext cx="12034557" cy="2667295"/>
          </a:xfrm>
          <a:prstGeom prst="rect">
            <a:avLst/>
          </a:prstGeom>
          <a:noFill/>
        </p:spPr>
        <p:txBody>
          <a:bodyPr wrap="square" lIns="195133" tIns="97566" rIns="195133" bIns="97566" rtlCol="0">
            <a:spAutoFit/>
          </a:bodyPr>
          <a:lstStyle/>
          <a:p>
            <a:r>
              <a:rPr lang="en-US" sz="4300" dirty="0"/>
              <a:t>  </a:t>
            </a:r>
            <a:endParaRPr lang="en-US" sz="3800" dirty="0"/>
          </a:p>
          <a:p>
            <a:r>
              <a:rPr lang="en-US" sz="3800" dirty="0"/>
              <a:t>   </a:t>
            </a:r>
          </a:p>
          <a:p>
            <a:r>
              <a:rPr lang="en-US" sz="3800" dirty="0"/>
              <a:t>   </a:t>
            </a:r>
            <a:endParaRPr lang="ru-RU" sz="3800" dirty="0"/>
          </a:p>
          <a:p>
            <a:endParaRPr lang="en-US" sz="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Равнобедренный треугольник 2"/>
              <p:cNvSpPr/>
              <p:nvPr/>
            </p:nvSpPr>
            <p:spPr>
              <a:xfrm>
                <a:off x="911225" y="1474884"/>
                <a:ext cx="10210800" cy="4724400"/>
              </a:xfrm>
              <a:prstGeom prst="triangle">
                <a:avLst>
                  <a:gd name="adj" fmla="val 4349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600" dirty="0" smtClean="0">
                    <a:latin typeface="Arial" pitchFamily="34" charset="0"/>
                    <a:cs typeface="Arial" pitchFamily="34" charset="0"/>
                  </a:rPr>
                  <a:t>E=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i="1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9600" i="1">
                            <a:latin typeface="Cambria Math"/>
                          </a:rPr>
                          <m:t>𝑛</m:t>
                        </m:r>
                        <m:r>
                          <a:rPr lang="en-US" sz="96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9600" dirty="0"/>
                          <m:t>e</m:t>
                        </m:r>
                        <m:r>
                          <m:rPr>
                            <m:nor/>
                          </m:rPr>
                          <a:rPr lang="en-US" sz="9600" baseline="30000" dirty="0"/>
                          <m:t>−</m:t>
                        </m:r>
                        <m:r>
                          <a:rPr lang="en-US" sz="96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9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9600" dirty="0"/>
              </a:p>
            </p:txBody>
          </p:sp>
        </mc:Choice>
        <mc:Fallback xmlns="">
          <p:sp>
            <p:nvSpPr>
              <p:cNvPr id="3" name="Равнобедренный тре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25" y="1474884"/>
                <a:ext cx="10210800" cy="4724400"/>
              </a:xfrm>
              <a:prstGeom prst="triangle">
                <a:avLst>
                  <a:gd name="adj" fmla="val 43494"/>
                </a:avLst>
              </a:prstGeom>
              <a:blipFill rotWithShape="1">
                <a:blip r:embed="rId2"/>
                <a:stretch>
                  <a:fillRect b="-3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85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2321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125" y="1691022"/>
            <a:ext cx="11125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Quyidagi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reaksiya tenglamalaridagi oksidlovchi va qaytaruvchilarni ekvivalent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massalarini aniqlang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 smtClean="0"/>
              <a:t> 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 smtClean="0"/>
              <a:t>7</a:t>
            </a:r>
            <a:r>
              <a:rPr lang="ru-RU" sz="3600" baseline="-25000" dirty="0" smtClean="0"/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 smtClean="0"/>
              <a:t>4</a:t>
            </a:r>
            <a:r>
              <a:rPr lang="en-US" sz="3600" dirty="0" smtClean="0"/>
              <a:t>=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3600" baseline="-25000" dirty="0" smtClean="0"/>
              <a:t>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aseline="-25000" dirty="0" smtClean="0"/>
              <a:t>3</a:t>
            </a:r>
            <a:r>
              <a:rPr lang="ru-RU" sz="3600" baseline="-25000" dirty="0" smtClean="0"/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 smtClean="0"/>
              <a:t>4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ru-RU" sz="3600" baseline="-25000" dirty="0" smtClean="0"/>
              <a:t>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3600" baseline="-25000" dirty="0" smtClean="0"/>
              <a:t>3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+ KOH +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/>
              <a:t>=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CrO</a:t>
            </a:r>
            <a:r>
              <a:rPr lang="ru-RU" sz="3600" baseline="-25000" dirty="0" smtClean="0"/>
              <a:t>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 smtClean="0"/>
              <a:t>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53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416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595772"/>
            <a:ext cx="11811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misololni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 smtClean="0"/>
              <a:t>7</a:t>
            </a:r>
            <a:r>
              <a:rPr lang="ru-RU" sz="3600" baseline="-25000" dirty="0" smtClean="0"/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 smtClean="0"/>
              <a:t>4</a:t>
            </a:r>
            <a:r>
              <a:rPr lang="ru-RU" sz="3600" baseline="-25000" dirty="0" smtClean="0"/>
              <a:t> </a:t>
            </a:r>
            <a:r>
              <a:rPr lang="en-US" sz="3600" dirty="0" smtClean="0"/>
              <a:t>=</a:t>
            </a:r>
            <a:r>
              <a:rPr lang="ru-RU" sz="3600" dirty="0" smtClean="0"/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 smtClean="0"/>
              <a:t>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3600" baseline="-25000" dirty="0" smtClean="0"/>
              <a:t>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aseline="-25000" dirty="0" smtClean="0"/>
              <a:t>3</a:t>
            </a:r>
            <a:r>
              <a:rPr lang="ru-RU" sz="3600" baseline="-25000" dirty="0" smtClean="0"/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 smtClean="0"/>
              <a:t>4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/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>
              <a:spcAft>
                <a:spcPts val="12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tenglashtirmasdan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>
              <a:spcAft>
                <a:spcPts val="12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04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85650" cy="15313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091947" y="2131724"/>
            <a:ext cx="2944478" cy="3581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3024" y="1531315"/>
                <a:ext cx="9066213" cy="5205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      2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6+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+6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itchFamily="34" charset="0"/>
                        <a:cs typeface="Arial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en-US" sz="4000" baseline="30000" dirty="0">
                        <a:latin typeface="Arial" pitchFamily="34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=2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3+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6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       S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2-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 -2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en-US" sz="3600" baseline="30000" dirty="0">
                        <a:latin typeface="Arial" pitchFamily="34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=S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       2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endParaRPr lang="en-US" dirty="0" smtClean="0">
                  <a:latin typeface="Arial" pitchFamily="34" charset="0"/>
                  <a:cs typeface="Arial" pitchFamily="34" charset="0"/>
                </a:endParaRPr>
              </a:p>
              <a:p>
                <a:pPr indent="533400"/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Oksidlovchi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tarkibidagi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en-US" sz="3600" b="1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Cr</a:t>
                </a:r>
                <a:r>
                  <a:rPr lang="en-US" sz="3600" baseline="30000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ioni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3600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3 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ta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qabul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qilib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olib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Cr</a:t>
                </a:r>
                <a:r>
                  <a:rPr lang="en-US" sz="3600" baseline="300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holatiga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o‘tdi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oksidlovchi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pt-BR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3600" baseline="-25000" dirty="0" smtClean="0">
                    <a:latin typeface="Arial" pitchFamily="34" charset="0"/>
                    <a:cs typeface="Arial" pitchFamily="34" charset="0"/>
                  </a:rPr>
                  <a:t> 2</a:t>
                </a:r>
                <a:r>
                  <a:rPr lang="pt-BR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Cr</a:t>
                </a:r>
                <a:r>
                  <a:rPr lang="en-US" sz="3600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pt-BR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600" baseline="-25000" dirty="0" smtClean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3600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6 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ta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qabul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qilib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oldi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indent="533400"/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ekvivalent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og‘irligini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aniqlash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molyar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(294)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bo‘lamiz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4" y="1531315"/>
                <a:ext cx="9066213" cy="5205143"/>
              </a:xfrm>
              <a:prstGeom prst="rect">
                <a:avLst/>
              </a:prstGeom>
              <a:blipFill>
                <a:blip r:embed="rId4"/>
                <a:stretch>
                  <a:fillRect l="-2085" t="-1522" b="-35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5518273" y="1531315"/>
            <a:ext cx="0" cy="18262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111875" y="1531315"/>
            <a:ext cx="0" cy="1852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58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15400"/>
            <a:ext cx="11883464" cy="774188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48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Oksidlovchining</a:t>
            </a:r>
            <a:r>
              <a:rPr lang="en-US" sz="4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4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4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40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048510" y="5012845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вал 5"/>
              <p:cNvSpPr/>
              <p:nvPr/>
            </p:nvSpPr>
            <p:spPr>
              <a:xfrm>
                <a:off x="606426" y="1414166"/>
                <a:ext cx="10921002" cy="510569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E(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KMnO</a:t>
                </a:r>
                <a:r>
                  <a:rPr lang="ru-RU" sz="3600" baseline="-25000" dirty="0" smtClean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𝑀</m:t>
                        </m:r>
                        <m:r>
                          <a:rPr lang="en-US" sz="3600" b="0" i="1" smtClean="0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sz="3600" b="0" i="0" baseline="-25000" dirty="0" smtClean="0"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</m:t>
                        </m:r>
                        <m:r>
                          <m:rPr>
                            <m:nor/>
                          </m:rPr>
                          <a:rPr lang="en-US" sz="3600" b="0" i="0" baseline="-25000" dirty="0" smtClean="0"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en-US" sz="3600" b="0" i="0" baseline="-25000" dirty="0" smtClean="0">
                            <a:latin typeface="Arial" pitchFamily="34" charset="0"/>
                            <a:cs typeface="Arial" pitchFamily="34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itchFamily="34" charset="0"/>
                            <a:cs typeface="Arial" pitchFamily="34" charset="0"/>
                          </a:rPr>
                          <m:t>)</m:t>
                        </m:r>
                        <m:r>
                          <a:rPr lang="en-US" sz="3600" i="1" baseline="-25000" dirty="0"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𝑛</m:t>
                        </m:r>
                        <m:r>
                          <a:rPr lang="en-US" sz="36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itchFamily="34" charset="0"/>
                            <a:cs typeface="Arial" pitchFamily="34" charset="0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36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latin typeface="Arial" pitchFamily="34" charset="0"/>
                            <a:cs typeface="Arial" pitchFamily="34" charset="0"/>
                          </a:rPr>
                          <m:t>2 94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latin typeface="Arial" pitchFamily="34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49 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Овал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6" y="1414166"/>
                <a:ext cx="10921002" cy="5105695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807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5" y="1277316"/>
            <a:ext cx="11719548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11126" y="1825523"/>
                <a:ext cx="6988174" cy="4832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266700" algn="just">
                  <a:spcAft>
                    <a:spcPts val="1200"/>
                  </a:spcAft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ioni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holatga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266700" algn="just">
                  <a:spcAft>
                    <a:spcPts val="1200"/>
                  </a:spcAft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(</m:t>
                    </m:r>
                    <m:r>
                      <m:rPr>
                        <m:nor/>
                      </m:rPr>
                      <a:rPr lang="pt-BR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H</m:t>
                    </m:r>
                    <m:r>
                      <m:rPr>
                        <m:nor/>
                      </m:rPr>
                      <a:rPr lang="en-US" sz="36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pt-BR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266700" algn="just">
                  <a:spcAft>
                    <a:spcPts val="1200"/>
                  </a:spcAft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Ekvivalent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og‘irligini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elektronlar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26" y="1825523"/>
                <a:ext cx="6988174" cy="4832092"/>
              </a:xfrm>
              <a:prstGeom prst="rect">
                <a:avLst/>
              </a:prstGeom>
              <a:blipFill>
                <a:blip r:embed="rId3"/>
                <a:stretch>
                  <a:fillRect l="-2616" t="-1892" r="-2616" b="-3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259" y="1639726"/>
            <a:ext cx="4533537" cy="449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47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307732"/>
            <a:ext cx="11883464" cy="589522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6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6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Равнобедренный треугольник 2"/>
              <p:cNvSpPr/>
              <p:nvPr/>
            </p:nvSpPr>
            <p:spPr>
              <a:xfrm>
                <a:off x="151094" y="1169789"/>
                <a:ext cx="12034556" cy="5540573"/>
              </a:xfrm>
              <a:prstGeom prst="triangle">
                <a:avLst>
                  <a:gd name="adj" fmla="val 4334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E(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H</m:t>
                    </m:r>
                    <m:r>
                      <m:rPr>
                        <m:nor/>
                      </m:rPr>
                      <a:rPr lang="en-US" sz="3600" baseline="-25000" dirty="0">
                        <a:latin typeface="Arial" pitchFamily="34" charset="0"/>
                        <a:cs typeface="Arial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pt-BR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𝑀</m:t>
                        </m:r>
                        <m:r>
                          <a:rPr lang="en-US" sz="36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pt-BR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pt-BR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3600" b="0" i="1" baseline="-25000" dirty="0" smtClean="0"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𝑛</m:t>
                        </m:r>
                        <m:r>
                          <a:rPr lang="en-US" sz="36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itchFamily="34" charset="0"/>
                            <a:cs typeface="Arial" pitchFamily="34" charset="0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36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34</m:t>
                        </m:r>
                        <m:r>
                          <a:rPr lang="en-US" sz="3600" i="1" baseline="-25000" dirty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17</a:t>
                </a:r>
                <a:endParaRPr lang="ru-RU" sz="360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Равнобедренный тре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94" y="1169789"/>
                <a:ext cx="12034556" cy="5540573"/>
              </a:xfrm>
              <a:prstGeom prst="triangle">
                <a:avLst>
                  <a:gd name="adj" fmla="val 43348"/>
                </a:avLst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V="1">
            <a:off x="9048510" y="5012845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2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5900</TotalTime>
  <Words>469</Words>
  <Application>Microsoft Office PowerPoint</Application>
  <PresentationFormat>Произвольный</PresentationFormat>
  <Paragraphs>90</Paragraphs>
  <Slides>18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582</cp:revision>
  <dcterms:created xsi:type="dcterms:W3CDTF">2020-04-09T07:32:19Z</dcterms:created>
  <dcterms:modified xsi:type="dcterms:W3CDTF">2021-02-24T08:38:54Z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