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32"/>
  </p:notesMasterIdLst>
  <p:sldIdLst>
    <p:sldId id="1377" r:id="rId5"/>
    <p:sldId id="1424" r:id="rId6"/>
    <p:sldId id="1462" r:id="rId7"/>
    <p:sldId id="1463" r:id="rId8"/>
    <p:sldId id="1461" r:id="rId9"/>
    <p:sldId id="1414" r:id="rId10"/>
    <p:sldId id="1457" r:id="rId11"/>
    <p:sldId id="1429" r:id="rId12"/>
    <p:sldId id="1430" r:id="rId13"/>
    <p:sldId id="1433" r:id="rId14"/>
    <p:sldId id="1431" r:id="rId15"/>
    <p:sldId id="1432" r:id="rId16"/>
    <p:sldId id="1434" r:id="rId17"/>
    <p:sldId id="1435" r:id="rId18"/>
    <p:sldId id="1395" r:id="rId19"/>
    <p:sldId id="1464" r:id="rId20"/>
    <p:sldId id="1465" r:id="rId21"/>
    <p:sldId id="1458" r:id="rId22"/>
    <p:sldId id="1466" r:id="rId23"/>
    <p:sldId id="1467" r:id="rId24"/>
    <p:sldId id="1468" r:id="rId25"/>
    <p:sldId id="1469" r:id="rId26"/>
    <p:sldId id="1470" r:id="rId27"/>
    <p:sldId id="1471" r:id="rId28"/>
    <p:sldId id="1472" r:id="rId29"/>
    <p:sldId id="1473" r:id="rId30"/>
    <p:sldId id="1476" r:id="rId31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6477" autoAdjust="0"/>
  </p:normalViewPr>
  <p:slideViewPr>
    <p:cSldViewPr>
      <p:cViewPr varScale="1">
        <p:scale>
          <a:sx n="94" d="100"/>
          <a:sy n="94" d="100"/>
        </p:scale>
        <p:origin x="1200" y="84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26.02.2021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00557" y="2997069"/>
            <a:ext cx="10354868" cy="2061127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/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860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aktivlik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endParaRPr lang="sv-SE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8173" y="2678234"/>
            <a:ext cx="727115" cy="17277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8173" y="4730359"/>
            <a:ext cx="697298" cy="17277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11591" y="645031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8719" y="3913332"/>
            <a:ext cx="2695805" cy="299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984" y="1528761"/>
            <a:ext cx="4328148" cy="49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098" y="1528761"/>
            <a:ext cx="77393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HNO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HI,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HF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qoldig‘i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ftorid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anioni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oksidlanib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202167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351214"/>
            <a:ext cx="769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452438"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452438"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1480516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qoldig‘ini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ftorid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metallmas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alt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yodid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(S).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45" y="1432494"/>
            <a:ext cx="2590799" cy="53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6115" y="-8241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26" y="1277315"/>
            <a:ext cx="67818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72BDF-B567-49C9-AD22-4988A63E28EC}"/>
              </a:ext>
            </a:extLst>
          </p:cNvPr>
          <p:cNvSpPr/>
          <p:nvPr/>
        </p:nvSpPr>
        <p:spPr>
          <a:xfrm>
            <a:off x="494844" y="5415445"/>
            <a:ext cx="9906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pannung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1692618"/>
            <a:ext cx="3048000" cy="4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227" y="1277316"/>
            <a:ext cx="90677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kamayganligi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= K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en-US" sz="3200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5070" y="733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23" y="1634157"/>
            <a:ext cx="7543803" cy="4862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ishqor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5349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2KCl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O= H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+Cl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2KOH</a:t>
            </a:r>
          </a:p>
          <a:p>
            <a:pPr indent="534988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0866" y="1798002"/>
            <a:ext cx="3810000" cy="42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7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70" y="1604962"/>
            <a:ext cx="731925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ctr">
              <a:spcAft>
                <a:spcPts val="18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O=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84" y="1798002"/>
            <a:ext cx="4343399" cy="41751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5" y="1406932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O‘rtacha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aktiv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kislorodsiz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qoldig‘idan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tashkil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topgan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tuzlar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qilinganda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anodda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metallmas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chiqadi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hamda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asos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:       </a:t>
            </a:r>
            <a:r>
              <a:rPr lang="en-US" sz="1800" dirty="0" err="1" smtClean="0">
                <a:latin typeface="Arial" panose="020B0604020202020204" pitchFamily="34" charset="0"/>
                <a:cs typeface="Arial" pitchFamily="34" charset="0"/>
              </a:rPr>
              <a:t>katod</a:t>
            </a:r>
            <a:r>
              <a:rPr lang="en-US" sz="1800" dirty="0" smtClean="0">
                <a:latin typeface="Arial" panose="020B0604020202020204" pitchFamily="34" charset="0"/>
                <a:cs typeface="Arial" pitchFamily="34" charset="0"/>
              </a:rPr>
              <a:t>                         </a:t>
            </a:r>
            <a:r>
              <a:rPr lang="en-US" sz="1800" dirty="0" err="1" smtClean="0">
                <a:latin typeface="Arial" panose="020B0604020202020204" pitchFamily="34" charset="0"/>
                <a:cs typeface="Arial" pitchFamily="34" charset="0"/>
              </a:rPr>
              <a:t>anod</a:t>
            </a:r>
            <a:endParaRPr lang="en-US" sz="18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2MnCl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+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O= </a:t>
            </a:r>
            <a:r>
              <a:rPr lang="en-US" sz="3600" dirty="0" err="1" smtClean="0">
                <a:latin typeface="Arial" panose="020B0604020202020204" pitchFamily="34" charset="0"/>
                <a:cs typeface="Arial" pitchFamily="34" charset="0"/>
              </a:rPr>
              <a:t>Mn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2Cl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Mn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(OH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brown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4459922"/>
            <a:ext cx="3962400" cy="21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411922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4" y="1406932"/>
            <a:ext cx="8991599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2CuSO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O=  2Cu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brown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4500562"/>
            <a:ext cx="2643504" cy="21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4" y="1406932"/>
            <a:ext cx="287210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225" y="1406932"/>
            <a:ext cx="7696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o‘zgarishsiz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CuCl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= Cu + Cl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brown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65" y="4378642"/>
            <a:ext cx="3962400" cy="21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65" y="1330642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77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406931"/>
            <a:ext cx="1112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80962"/>
            <a:ext cx="12185650" cy="69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25" y="70802"/>
            <a:ext cx="1210054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5" y="1127442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metallurgiyada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metallmaslarni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ham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45425" y="1757362"/>
            <a:ext cx="4191001" cy="3886200"/>
          </a:xfrm>
        </p:spPr>
      </p:pic>
    </p:spTree>
    <p:extLst>
      <p:ext uri="{BB962C8B-B14F-4D97-AF65-F5344CB8AC3E}">
        <p14:creationId xmlns:p14="http://schemas.microsoft.com/office/powerpoint/2010/main" val="13957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825" y="1446194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Biz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elektrodlarda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5334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250px-Electrochem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681162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5" y="1269682"/>
            <a:ext cx="6934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qavati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qoplashda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buyumlarni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nikellashda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nikeldan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nikellanuvchi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nikel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223962"/>
            <a:ext cx="486154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2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5" y="995362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nikel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3525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qoplama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buyumlarga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yemirilishdan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korroziyadan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buyumni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qoplash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350x6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6201" y="1909762"/>
            <a:ext cx="26939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9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3880">
            <a:off x="7723503" y="1674859"/>
            <a:ext cx="402522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5" y="995362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28624" y="1196975"/>
            <a:ext cx="11455399" cy="1584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Toza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metallar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ishlab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chiqarishda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Alyuminiy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natriy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magniy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hamda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kadmiy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faqat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elektroliz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usulida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olinadi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10875"/>
          <a:stretch/>
        </p:blipFill>
        <p:spPr bwMode="auto">
          <a:xfrm>
            <a:off x="606425" y="2900362"/>
            <a:ext cx="783431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6813" y="3068638"/>
            <a:ext cx="3097211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9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tozalashda</a:t>
            </a:r>
            <a:r>
              <a:rPr lang="ru-RU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5" y="995362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28625" y="1196975"/>
            <a:ext cx="8358188" cy="5303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4000"/>
              <a:buFont typeface="Arial" charset="0"/>
              <a:buChar char="•"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0963"/>
            <a:ext cx="50546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6548" y="4298550"/>
            <a:ext cx="5117478" cy="23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298550"/>
            <a:ext cx="5054599" cy="23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624" y="1196976"/>
            <a:ext cx="5105401" cy="25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2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Ishqorlar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46" y="1237615"/>
            <a:ext cx="10769599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4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korroziyalanishidan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6" y="995362"/>
            <a:ext cx="11788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koorroziyaga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Galvonotexnikaning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Galvonostegiya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8" descr="artlib_gallery-14100-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6" y="3848894"/>
            <a:ext cx="2590799" cy="27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pk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025" y="3848894"/>
            <a:ext cx="2895601" cy="274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9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3880">
            <a:off x="8113939" y="3584617"/>
            <a:ext cx="3625309" cy="29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4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Kosmetologiyada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425" y="995362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28625" y="1196975"/>
            <a:ext cx="8358188" cy="5303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4000"/>
              <a:buFont typeface="Arial" charset="0"/>
              <a:buChar char="•"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214554"/>
            <a:ext cx="50498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2276475"/>
            <a:ext cx="6400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6425" y="1406931"/>
            <a:ext cx="1112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Darslikning </a:t>
            </a: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141-143-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sahifalarini o‘qib o‘rganing.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Без названия (2).jpg">
            <a:extLst>
              <a:ext uri="{FF2B5EF4-FFF2-40B4-BE49-F238E27FC236}">
                <a16:creationId xmlns:a16="http://schemas.microsoft.com/office/drawing/2014/main" id="{E0FBAA53-C7FB-4E45-992C-7B48EB00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555047"/>
            <a:ext cx="7086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/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50" y="1502401"/>
            <a:ext cx="7940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dissotsiyalanishi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elektrodlarga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elektrolitning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kationlari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anodga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elektrolitning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anionlari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ionlari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tortilaveradi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spannun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446194"/>
            <a:ext cx="3702050" cy="516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/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26" y="1309361"/>
            <a:ext cx="7619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II)-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xloridning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elektroliziga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/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Eritmadagi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ru-R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ionlari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elektrodlarga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ctr"/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2e =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ctr"/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:  2Cl </a:t>
            </a:r>
            <a:r>
              <a:rPr lang="en-US" altLang="ru-RU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 2e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46" y="4424362"/>
            <a:ext cx="39623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45" y="1446194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25" y="1446194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elektrolizida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ajralmaydi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ajralishini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N.N.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Beketov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aktivlik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qatoridan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9" descr="kevin2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446194"/>
            <a:ext cx="4191000" cy="53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1592276"/>
            <a:ext cx="1181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Li, K, Ba,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Ca, Na, Mg, Al, Zn, Cr, Fe, Cd, Co, Ni, Sn,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Cu, Hg, Ag, Pt,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ko‘rishimiz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vodorodga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Vodoroddan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vodoroddan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egallashi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Vodoroddan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qatordagi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aktivligiga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bo‘lishimiz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6800" lvl="2" indent="-401638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6800" lvl="2" indent="-401638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6800" lvl="2" indent="-401638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o‘ngda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baseline="-25000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25" y="1371281"/>
            <a:ext cx="66973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aktivlik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etayotganiga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1757362"/>
            <a:ext cx="3967160" cy="45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2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333" y="1389076"/>
            <a:ext cx="77522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5600"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qatnashsa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qatnashsa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1757362"/>
            <a:ext cx="3967160" cy="45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4" y="1277316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ru-RU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25" y="1594803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etayotdan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Anion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mavzusidan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yo‘qligiga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1635444"/>
            <a:ext cx="4106862" cy="457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5800</TotalTime>
  <Words>1110</Words>
  <Application>Microsoft Office PowerPoint</Application>
  <PresentationFormat>Произвольный</PresentationFormat>
  <Paragraphs>155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Constantia</vt:lpstr>
      <vt:lpstr>Georgia</vt:lpstr>
      <vt:lpstr>Times New Roman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585</cp:revision>
  <dcterms:created xsi:type="dcterms:W3CDTF">2020-04-09T07:32:19Z</dcterms:created>
  <dcterms:modified xsi:type="dcterms:W3CDTF">2021-02-26T09:27:00Z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