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0"/>
  </p:notesMasterIdLst>
  <p:sldIdLst>
    <p:sldId id="1377" r:id="rId5"/>
    <p:sldId id="1396" r:id="rId6"/>
    <p:sldId id="1401" r:id="rId7"/>
    <p:sldId id="288" r:id="rId8"/>
    <p:sldId id="1400" r:id="rId9"/>
    <p:sldId id="1399" r:id="rId10"/>
    <p:sldId id="1402" r:id="rId11"/>
    <p:sldId id="1397" r:id="rId12"/>
    <p:sldId id="1378" r:id="rId13"/>
    <p:sldId id="1390" r:id="rId14"/>
    <p:sldId id="1391" r:id="rId15"/>
    <p:sldId id="1392" r:id="rId16"/>
    <p:sldId id="1403" r:id="rId17"/>
    <p:sldId id="1404" r:id="rId18"/>
    <p:sldId id="1395" r:id="rId19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30" autoAdjust="0"/>
    <p:restoredTop sz="94660"/>
  </p:normalViewPr>
  <p:slideViewPr>
    <p:cSldViewPr>
      <p:cViewPr varScale="1">
        <p:scale>
          <a:sx n="103" d="100"/>
          <a:sy n="103" d="100"/>
        </p:scale>
        <p:origin x="432" y="114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532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04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566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7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71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71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07.01.2021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8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280" y="15394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7" y="1559303"/>
            <a:ext cx="3855658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8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3184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  <p:sldLayoutId id="214748382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5625" y="2997069"/>
            <a:ext cx="8789404" cy="2917771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sv-SE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sv-SE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reaksiya tezligi haqida tushuncha. Reaksiya tezligiga ta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sv-SE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 etuvchi omillar.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7136" y="272569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7136" y="451866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411591" y="564238"/>
              <a:ext cx="20914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411591" y="564238"/>
              <a:ext cx="20914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45625" y="614362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7825" y="1071562"/>
                <a:ext cx="10893425" cy="8464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100 %</a:t>
                </a:r>
                <a:r>
                  <a:rPr lang="en-US" sz="3600" strike="sngStrike" dirty="0">
                    <a:latin typeface="Arial" panose="020B0604020202020204" pitchFamily="34" charset="0"/>
                    <a:cs typeface="Arial" panose="020B0604020202020204" pitchFamily="34" charset="0"/>
                  </a:rPr>
                  <a:t>----------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0,1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/l </a:t>
                </a:r>
              </a:p>
              <a:p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80 % </a:t>
                </a:r>
                <a:r>
                  <a:rPr lang="en-US" sz="3600" strike="sngStrike" dirty="0">
                    <a:latin typeface="Arial" panose="020B0604020202020204" pitchFamily="34" charset="0"/>
                    <a:cs typeface="Arial" panose="020B0604020202020204" pitchFamily="34" charset="0"/>
                  </a:rPr>
                  <a:t>----------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x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/>
                      </a:rPr>
                      <m:t>                     </m:t>
                    </m:r>
                    <m:r>
                      <a:rPr lang="en-US" sz="3600" i="1">
                        <a:latin typeface="Cambria Math"/>
                      </a:rPr>
                      <m:t>𝑥</m:t>
                    </m:r>
                    <m:r>
                      <a:rPr lang="en-US" sz="36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>
                            <a:latin typeface="Cambria Math"/>
                          </a:rPr>
                          <m:t>80</m:t>
                        </m:r>
                        <m:r>
                          <a:rPr lang="en-US" sz="3600" i="1">
                            <a:latin typeface="Cambria Math"/>
                          </a:rPr>
                          <m:t>∗</m:t>
                        </m:r>
                        <m:r>
                          <a:rPr lang="en-US" sz="3600">
                            <a:latin typeface="Cambria Math"/>
                          </a:rPr>
                          <m:t>0,1</m:t>
                        </m:r>
                      </m:num>
                      <m:den>
                        <m:r>
                          <a:rPr lang="en-US" sz="3600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en-US" sz="3600" i="1">
                        <a:latin typeface="Cambria Math"/>
                      </a:rPr>
                      <m:t>=0,08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𝑚𝑜𝑙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US" sz="3600" b="0" dirty="0">
                    <a:latin typeface="Arial" panose="020B0604020202020204" pitchFamily="34" charset="0"/>
                  </a:rPr>
                  <a:t>  CO</a:t>
                </a:r>
              </a:p>
              <a:p>
                <a:r>
                  <a:rPr lang="en-US" sz="3600" dirty="0">
                    <a:latin typeface="Arial" panose="020B0604020202020204" pitchFamily="34" charset="0"/>
                  </a:rPr>
                  <a:t>   </a:t>
                </a:r>
              </a:p>
              <a:p>
                <a:r>
                  <a:rPr lang="en-US" sz="3600" dirty="0">
                    <a:latin typeface="Arial" panose="020B0604020202020204" pitchFamily="34" charset="0"/>
                  </a:rPr>
                  <a:t>  0,2-0,08=0,12 </a:t>
                </a:r>
                <a:r>
                  <a:rPr lang="en-US" sz="3600" dirty="0" err="1">
                    <a:latin typeface="Arial" panose="020B0604020202020204" pitchFamily="34" charset="0"/>
                  </a:rPr>
                  <a:t>mol</a:t>
                </a:r>
                <a:r>
                  <a:rPr lang="en-US" sz="3600" dirty="0">
                    <a:latin typeface="Arial" panose="020B0604020202020204" pitchFamily="34" charset="0"/>
                  </a:rPr>
                  <a:t>/l 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H</a:t>
                </a:r>
                <a:r>
                  <a:rPr lang="en-US" sz="3600" baseline="-250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O </a:t>
                </a:r>
              </a:p>
              <a:p>
                <a:endParaRPr lang="en-US" sz="36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 0,15+0,08=0,23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/l CO</a:t>
                </a:r>
                <a:r>
                  <a:rPr lang="en-US" sz="3600" baseline="-25000" dirty="0">
                    <a:latin typeface="Arial" pitchFamily="34" charset="0"/>
                    <a:cs typeface="Arial" pitchFamily="34" charset="0"/>
                  </a:rPr>
                  <a:t>2</a:t>
                </a:r>
              </a:p>
              <a:p>
                <a:endParaRPr lang="en-US" sz="3600" baseline="-250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600" baseline="-25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0,05+0,08=0,13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/l H</a:t>
                </a:r>
                <a:r>
                  <a:rPr lang="en-US" sz="3600" baseline="-25000" dirty="0">
                    <a:latin typeface="Arial" pitchFamily="34" charset="0"/>
                    <a:cs typeface="Arial" pitchFamily="34" charset="0"/>
                  </a:rPr>
                  <a:t>2</a:t>
                </a:r>
                <a:endParaRPr lang="en-US" sz="3600" dirty="0">
                  <a:latin typeface="Arial" pitchFamily="34" charset="0"/>
                  <a:cs typeface="Arial" pitchFamily="34" charset="0"/>
                </a:endParaRPr>
              </a:p>
              <a:p>
                <a:endParaRPr lang="en-US" sz="3600" dirty="0">
                  <a:latin typeface="Arial" pitchFamily="34" charset="0"/>
                  <a:cs typeface="Arial" pitchFamily="34" charset="0"/>
                </a:endParaRPr>
              </a:p>
              <a:p>
                <a:endParaRPr lang="en-US" sz="3600" dirty="0">
                  <a:latin typeface="Arial" panose="020B0604020202020204" pitchFamily="34" charset="0"/>
                </a:endParaRPr>
              </a:p>
              <a:p>
                <a:endParaRPr lang="ru-RU" sz="3600" dirty="0"/>
              </a:p>
              <a:p>
                <a:endParaRPr lang="ru-RU" sz="36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600" baseline="-25000" dirty="0"/>
                  <a:t> </a:t>
                </a:r>
                <a:endParaRPr lang="ru-RU" sz="3600" dirty="0"/>
              </a:p>
              <a:p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1071562"/>
                <a:ext cx="10893425" cy="8464177"/>
              </a:xfrm>
              <a:prstGeom prst="rect">
                <a:avLst/>
              </a:prstGeom>
              <a:blipFill rotWithShape="1">
                <a:blip r:embed="rId3"/>
                <a:stretch>
                  <a:fillRect l="-560" t="-1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133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5" y="1604962"/>
            <a:ext cx="1089342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en-US" sz="6000" dirty="0">
                <a:latin typeface="Arial" pitchFamily="34" charset="0"/>
                <a:cs typeface="Arial" pitchFamily="34" charset="0"/>
              </a:rPr>
              <a:t>CO </a:t>
            </a:r>
            <a:r>
              <a:rPr lang="en-US" sz="6000" baseline="-25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baseline="-25000" dirty="0" err="1">
                <a:latin typeface="Arial" pitchFamily="34" charset="0"/>
                <a:cs typeface="Arial" pitchFamily="34" charset="0"/>
              </a:rPr>
              <a:t>oxirgi</a:t>
            </a:r>
            <a:r>
              <a:rPr lang="en-US" sz="6000" baseline="-25000" dirty="0">
                <a:latin typeface="Arial" pitchFamily="34" charset="0"/>
                <a:cs typeface="Arial" pitchFamily="34" charset="0"/>
              </a:rPr>
              <a:t>)  </a:t>
            </a:r>
            <a:r>
              <a:rPr lang="en-US" sz="6000" dirty="0">
                <a:latin typeface="Arial" pitchFamily="34" charset="0"/>
                <a:cs typeface="Arial" pitchFamily="34" charset="0"/>
              </a:rPr>
              <a:t> = 0,08 </a:t>
            </a:r>
            <a:r>
              <a:rPr lang="en-US" sz="60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6000" dirty="0">
                <a:latin typeface="Arial" pitchFamily="34" charset="0"/>
                <a:cs typeface="Arial" pitchFamily="34" charset="0"/>
              </a:rPr>
              <a:t>/l</a:t>
            </a:r>
          </a:p>
          <a:p>
            <a:pPr indent="354013" algn="just"/>
            <a:r>
              <a:rPr lang="en-US" sz="60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60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60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6000" baseline="-25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baseline="-25000" dirty="0" err="1">
                <a:latin typeface="Arial" pitchFamily="34" charset="0"/>
                <a:cs typeface="Arial" pitchFamily="34" charset="0"/>
              </a:rPr>
              <a:t>oxirgi</a:t>
            </a:r>
            <a:r>
              <a:rPr lang="en-US" sz="6000" baseline="-250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6000" dirty="0">
                <a:latin typeface="Arial" pitchFamily="34" charset="0"/>
                <a:cs typeface="Arial" pitchFamily="34" charset="0"/>
              </a:rPr>
              <a:t> = 0,12 </a:t>
            </a:r>
            <a:r>
              <a:rPr lang="en-US" sz="60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6000" dirty="0">
                <a:latin typeface="Arial" pitchFamily="34" charset="0"/>
                <a:cs typeface="Arial" pitchFamily="34" charset="0"/>
              </a:rPr>
              <a:t>/l</a:t>
            </a:r>
          </a:p>
          <a:p>
            <a:pPr indent="354013" algn="just"/>
            <a:r>
              <a:rPr lang="en-US" sz="6000" dirty="0">
                <a:latin typeface="Arial" pitchFamily="34" charset="0"/>
                <a:cs typeface="Arial" pitchFamily="34" charset="0"/>
              </a:rPr>
              <a:t>CO</a:t>
            </a:r>
            <a:r>
              <a:rPr lang="en-US" sz="6000" baseline="-25000" dirty="0">
                <a:latin typeface="Arial" pitchFamily="34" charset="0"/>
                <a:cs typeface="Arial" pitchFamily="34" charset="0"/>
              </a:rPr>
              <a:t>2(</a:t>
            </a:r>
            <a:r>
              <a:rPr lang="en-US" sz="6000" baseline="-25000" dirty="0" err="1">
                <a:latin typeface="Arial" pitchFamily="34" charset="0"/>
                <a:cs typeface="Arial" pitchFamily="34" charset="0"/>
              </a:rPr>
              <a:t>oxirgi</a:t>
            </a:r>
            <a:r>
              <a:rPr lang="en-US" sz="6000" baseline="-250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6000" dirty="0">
                <a:latin typeface="Arial" pitchFamily="34" charset="0"/>
                <a:cs typeface="Arial" pitchFamily="34" charset="0"/>
              </a:rPr>
              <a:t> = 0,23 </a:t>
            </a:r>
            <a:r>
              <a:rPr lang="en-US" sz="60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6000" dirty="0">
                <a:latin typeface="Arial" pitchFamily="34" charset="0"/>
                <a:cs typeface="Arial" pitchFamily="34" charset="0"/>
              </a:rPr>
              <a:t>/l</a:t>
            </a:r>
          </a:p>
          <a:p>
            <a:pPr indent="354013" algn="just"/>
            <a:r>
              <a:rPr lang="en-US" sz="6000" dirty="0">
                <a:latin typeface="Arial" pitchFamily="34" charset="0"/>
                <a:cs typeface="Arial" pitchFamily="34" charset="0"/>
              </a:rPr>
              <a:t> H</a:t>
            </a:r>
            <a:r>
              <a:rPr lang="en-US" sz="6000" baseline="-25000" dirty="0">
                <a:latin typeface="Arial" pitchFamily="34" charset="0"/>
                <a:cs typeface="Arial" pitchFamily="34" charset="0"/>
              </a:rPr>
              <a:t>2(</a:t>
            </a:r>
            <a:r>
              <a:rPr lang="en-US" sz="6000" baseline="-25000" dirty="0" err="1">
                <a:latin typeface="Arial" pitchFamily="34" charset="0"/>
                <a:cs typeface="Arial" pitchFamily="34" charset="0"/>
              </a:rPr>
              <a:t>oxirgi</a:t>
            </a:r>
            <a:r>
              <a:rPr lang="en-US" sz="6000" baseline="-250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 = 0,13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/l                                 </a:t>
            </a:r>
          </a:p>
          <a:p>
            <a:pPr indent="354013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712" y="1709737"/>
            <a:ext cx="35052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89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0225" y="1071562"/>
            <a:ext cx="1100327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kisloroddan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gazining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2,4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/l,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kislorodniki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1,2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/l,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angidridning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0,6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/l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gazining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toping?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(Var-2013)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58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0225" y="1071562"/>
            <a:ext cx="1100327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2CO + O</a:t>
            </a:r>
            <a:r>
              <a:rPr lang="en-US" sz="4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= 2CO</a:t>
            </a:r>
            <a:r>
              <a:rPr lang="en-US" sz="4800" baseline="-25000" dirty="0">
                <a:latin typeface="Arial" pitchFamily="34" charset="0"/>
                <a:cs typeface="Arial" pitchFamily="34" charset="0"/>
              </a:rPr>
              <a:t>2</a:t>
            </a:r>
          </a:p>
          <a:p>
            <a:r>
              <a:rPr lang="en-US" sz="4800" baseline="-25000" dirty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en-US" sz="4800" baseline="-25000" dirty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en-US" sz="4800" dirty="0">
                <a:latin typeface="Arial" pitchFamily="34" charset="0"/>
                <a:cs typeface="Arial" pitchFamily="34" charset="0"/>
              </a:rPr>
              <a:t>  2</a:t>
            </a:r>
            <a:r>
              <a:rPr lang="en-US" sz="4800" strike="sngStrike" dirty="0">
                <a:latin typeface="Arial" panose="020B0604020202020204" pitchFamily="34" charset="0"/>
                <a:cs typeface="Arial" panose="020B0604020202020204" pitchFamily="34" charset="0"/>
              </a:rPr>
              <a:t>----------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800" dirty="0">
                <a:latin typeface="Arial" pitchFamily="34" charset="0"/>
                <a:cs typeface="Arial" pitchFamily="34" charset="0"/>
              </a:rPr>
              <a:t>  X</a:t>
            </a:r>
            <a:r>
              <a:rPr lang="en-US" sz="4800" strike="sngStrike" dirty="0">
                <a:latin typeface="Arial" pitchFamily="34" charset="0"/>
                <a:cs typeface="Arial" pitchFamily="34" charset="0"/>
              </a:rPr>
              <a:t>------- 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0,6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/l    x=0,6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/l</a:t>
            </a:r>
          </a:p>
          <a:p>
            <a:endParaRPr lang="en-US" sz="4800" dirty="0">
              <a:latin typeface="Arial" pitchFamily="34" charset="0"/>
              <a:cs typeface="Arial" pitchFamily="34" charset="0"/>
            </a:endParaRPr>
          </a:p>
          <a:p>
            <a:r>
              <a:rPr lang="en-US" sz="4800" dirty="0">
                <a:latin typeface="Arial" pitchFamily="34" charset="0"/>
                <a:cs typeface="Arial" pitchFamily="34" charset="0"/>
              </a:rPr>
              <a:t> 2,4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/l+0,6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/l=3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/l  CO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20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0225" y="1071562"/>
            <a:ext cx="1100327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Kaliy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Litiy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misolida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ko‘rib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chiqamiz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5400" i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US" sz="5400" i="1" dirty="0">
                <a:latin typeface="Arial" pitchFamily="34" charset="0"/>
                <a:cs typeface="Arial" pitchFamily="34" charset="0"/>
              </a:rPr>
              <a:t>2K+2H</a:t>
            </a:r>
            <a:r>
              <a:rPr lang="en-US" sz="54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5400" i="1" dirty="0">
                <a:latin typeface="Arial" pitchFamily="34" charset="0"/>
                <a:cs typeface="Arial" pitchFamily="34" charset="0"/>
              </a:rPr>
              <a:t>O=2KOH+H</a:t>
            </a:r>
            <a:r>
              <a:rPr lang="en-US" sz="5400" i="1" baseline="-25000" dirty="0">
                <a:latin typeface="Arial" pitchFamily="34" charset="0"/>
                <a:cs typeface="Arial" pitchFamily="34" charset="0"/>
              </a:rPr>
              <a:t>2  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↑</a:t>
            </a:r>
          </a:p>
          <a:p>
            <a:r>
              <a:rPr lang="en-US" sz="5400" dirty="0">
                <a:latin typeface="Arial" pitchFamily="34" charset="0"/>
                <a:cs typeface="Arial" pitchFamily="34" charset="0"/>
              </a:rPr>
              <a:t>                      </a:t>
            </a:r>
          </a:p>
          <a:p>
            <a:r>
              <a:rPr lang="en-US" sz="5400" i="1" dirty="0">
                <a:latin typeface="Arial" pitchFamily="34" charset="0"/>
                <a:cs typeface="Arial" pitchFamily="34" charset="0"/>
              </a:rPr>
              <a:t> 2H</a:t>
            </a:r>
            <a:r>
              <a:rPr lang="en-US" sz="54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5400" i="1" dirty="0">
                <a:latin typeface="Arial" pitchFamily="34" charset="0"/>
                <a:cs typeface="Arial" pitchFamily="34" charset="0"/>
              </a:rPr>
              <a:t>+O</a:t>
            </a:r>
            <a:r>
              <a:rPr lang="en-US" sz="54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5400" i="1" dirty="0">
                <a:latin typeface="Arial" pitchFamily="34" charset="0"/>
                <a:cs typeface="Arial" pitchFamily="34" charset="0"/>
              </a:rPr>
              <a:t>=2H</a:t>
            </a:r>
            <a:r>
              <a:rPr lang="en-US" sz="54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5400" i="1" dirty="0">
                <a:latin typeface="Arial" pitchFamily="34" charset="0"/>
                <a:cs typeface="Arial" pitchFamily="34" charset="0"/>
              </a:rPr>
              <a:t>O</a:t>
            </a:r>
          </a:p>
          <a:p>
            <a:endParaRPr lang="en-US" sz="5400" i="1" dirty="0">
              <a:latin typeface="Arial" pitchFamily="34" charset="0"/>
              <a:cs typeface="Arial" pitchFamily="34" charset="0"/>
            </a:endParaRPr>
          </a:p>
          <a:p>
            <a:r>
              <a:rPr lang="en-US" sz="5400" i="1" dirty="0">
                <a:latin typeface="Arial" pitchFamily="34" charset="0"/>
                <a:cs typeface="Arial" pitchFamily="34" charset="0"/>
              </a:rPr>
              <a:t> 2Li+2H</a:t>
            </a:r>
            <a:r>
              <a:rPr lang="en-US" sz="54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5400" i="1" dirty="0">
                <a:latin typeface="Arial" pitchFamily="34" charset="0"/>
                <a:cs typeface="Arial" pitchFamily="34" charset="0"/>
              </a:rPr>
              <a:t>O=2LiOH+H</a:t>
            </a:r>
            <a:r>
              <a:rPr lang="en-US" sz="5400" i="1" baseline="-25000" dirty="0">
                <a:latin typeface="Arial" pitchFamily="34" charset="0"/>
                <a:cs typeface="Arial" pitchFamily="34" charset="0"/>
              </a:rPr>
              <a:t>2  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↑</a:t>
            </a:r>
            <a:endParaRPr lang="en-US" sz="4800" baseline="-25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87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9225" y="1528762"/>
            <a:ext cx="1158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98-101-sahifalarini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o‘qish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025" y="3128962"/>
            <a:ext cx="5372100" cy="305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pPr algn="ctr"/>
            <a:r>
              <a:rPr lang="en-US" sz="4300" dirty="0" err="1"/>
              <a:t>Bugun</a:t>
            </a:r>
            <a:r>
              <a:rPr lang="en-US" sz="4300" dirty="0"/>
              <a:t> </a:t>
            </a:r>
            <a:r>
              <a:rPr lang="en-US" sz="4300" dirty="0" err="1"/>
              <a:t>darsda</a:t>
            </a:r>
            <a:r>
              <a:rPr lang="en-US" sz="4300" dirty="0"/>
              <a:t> </a:t>
            </a:r>
            <a:endParaRPr lang="ru-RU" sz="4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9271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79318" y="1343092"/>
                <a:ext cx="7465253" cy="247457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700" i="1">
                          <a:latin typeface="Cambria Math"/>
                        </a:rPr>
                        <m:t>𝑣</m:t>
                      </m:r>
                      <m:r>
                        <a:rPr lang="en-US" sz="77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7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77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77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77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77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77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77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77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77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77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ru-RU" sz="77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77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77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77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ru-RU" sz="77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77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509" y="619912"/>
                <a:ext cx="3528392" cy="11421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31670" y="4056046"/>
                <a:ext cx="7312901" cy="234017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700" i="1">
                          <a:latin typeface="Cambria Math"/>
                        </a:rPr>
                        <m:t>𝑣</m:t>
                      </m:r>
                      <m:r>
                        <a:rPr lang="en-US" sz="77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7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700" i="1">
                              <a:latin typeface="Cambria Math"/>
                            </a:rPr>
                            <m:t>∆</m:t>
                          </m:r>
                          <m:r>
                            <a:rPr lang="en-US" sz="7700" i="1">
                              <a:latin typeface="Cambria Math"/>
                            </a:rPr>
                            <m:t>𝐶</m:t>
                          </m:r>
                        </m:num>
                        <m:den>
                          <m:r>
                            <a:rPr lang="en-US" sz="7700" i="1">
                              <a:latin typeface="Cambria Math"/>
                            </a:rPr>
                            <m:t>∆</m:t>
                          </m:r>
                          <m:r>
                            <a:rPr lang="en-US" sz="7700" i="1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sz="77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17" y="1872092"/>
                <a:ext cx="3456384" cy="10801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793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r>
              <a:rPr lang="en-US" sz="4300" dirty="0"/>
              <a:t>                       </a:t>
            </a:r>
            <a:r>
              <a:rPr lang="en-US" sz="4300" dirty="0" err="1"/>
              <a:t>Bugun</a:t>
            </a:r>
            <a:r>
              <a:rPr lang="en-US" sz="4300" dirty="0"/>
              <a:t> </a:t>
            </a:r>
            <a:r>
              <a:rPr lang="en-US" sz="4300" dirty="0" err="1"/>
              <a:t>darsda</a:t>
            </a:r>
            <a:r>
              <a:rPr lang="en-US" sz="4300" dirty="0"/>
              <a:t> </a:t>
            </a:r>
            <a:endParaRPr lang="ru-RU" sz="4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8127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88727" y="1343092"/>
                <a:ext cx="7160549" cy="247889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800" i="1">
                          <a:latin typeface="Cambria Math"/>
                        </a:rPr>
                        <m:t>∆</m:t>
                      </m:r>
                      <m:r>
                        <a:rPr lang="en-US" sz="6800" i="1">
                          <a:latin typeface="Cambria Math"/>
                        </a:rPr>
                        <m:t>𝐶</m:t>
                      </m:r>
                      <m:r>
                        <a:rPr lang="en-US" sz="68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6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800" i="1">
                              <a:latin typeface="Cambria Math"/>
                            </a:rPr>
                            <m:t>∆</m:t>
                          </m:r>
                          <m:r>
                            <a:rPr lang="en-US" sz="6800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sz="6800" i="1">
                              <a:latin typeface="Cambria Math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6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541" y="619912"/>
                <a:ext cx="3384376" cy="114414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88727" y="4134008"/>
                <a:ext cx="7160549" cy="249618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800" i="1">
                          <a:latin typeface="Cambria Math"/>
                        </a:rPr>
                        <m:t>𝑣</m:t>
                      </m:r>
                      <m:r>
                        <a:rPr lang="en-US" sz="68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6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800" i="1">
                              <a:latin typeface="Cambria Math"/>
                            </a:rPr>
                            <m:t>∆</m:t>
                          </m:r>
                          <m:r>
                            <a:rPr lang="en-US" sz="6800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sz="6800" i="1">
                              <a:latin typeface="Cambria Math"/>
                            </a:rPr>
                            <m:t>𝑉</m:t>
                          </m:r>
                          <m:r>
                            <a:rPr lang="en-US" sz="6800" i="1">
                              <a:latin typeface="Cambria Math"/>
                            </a:rPr>
                            <m:t>∗∆</m:t>
                          </m:r>
                          <m:r>
                            <a:rPr lang="en-US" sz="6800" i="1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541" y="1908076"/>
                <a:ext cx="3384376" cy="11521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754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 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6" y="1446194"/>
            <a:ext cx="1135379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8650"/>
            <a:r>
              <a:rPr lang="en-US" sz="4400" dirty="0" err="1">
                <a:latin typeface="Arial" pitchFamily="34" charset="0"/>
                <a:cs typeface="Arial" pitchFamily="34" charset="0"/>
              </a:rPr>
              <a:t>Hajmi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10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litr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idish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8 mol  A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gaz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to‘ldirildi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0,5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minutdan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so‘ng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idishda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A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gazdan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2 mol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qoldi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indent="628650"/>
            <a:r>
              <a:rPr lang="en-US" sz="4400" dirty="0" err="1">
                <a:latin typeface="Arial" pitchFamily="34" charset="0"/>
                <a:cs typeface="Arial" pitchFamily="34" charset="0"/>
              </a:rPr>
              <a:t>Reaksiyaning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o‘rtacha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tezligini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(mol/l*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sekundda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?    (Var-0,7)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251047"/>
            <a:ext cx="11883464" cy="702892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ru-RU" sz="4300" kern="800" spc="-53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1-</a:t>
            </a:r>
            <a:r>
              <a:rPr lang="en-US" sz="4300" kern="800" spc="-53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4300" kern="800" spc="-53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4300" kern="800" spc="-53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lang="en-US" sz="4300" kern="800" spc="-53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endParaRPr lang="en-US" sz="4300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1845" y="1155829"/>
                <a:ext cx="12034557" cy="7706786"/>
              </a:xfrm>
              <a:prstGeom prst="rect">
                <a:avLst/>
              </a:prstGeom>
              <a:noFill/>
            </p:spPr>
            <p:txBody>
              <a:bodyPr wrap="square" lIns="195133" tIns="97566" rIns="195133" bIns="97566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 </a:t>
                </a:r>
              </a:p>
              <a:p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n</a:t>
                </a:r>
                <a:r>
                  <a:rPr lang="en-US" sz="4800" baseline="-25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(A)</a:t>
                </a:r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=8 mol</a:t>
                </a:r>
              </a:p>
              <a:p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n</a:t>
                </a:r>
                <a:r>
                  <a:rPr lang="en-US" sz="4800" baseline="-25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(A)</a:t>
                </a:r>
                <a:r>
                  <a:rPr lang="en-US" sz="4800" baseline="-250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oxirgi</a:t>
                </a:r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 mol</a:t>
                </a:r>
              </a:p>
              <a:p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∆n =8-2=6 </a:t>
                </a:r>
                <a:r>
                  <a:rPr lang="en-US" sz="48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endParaRPr lang="en-US" sz="4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t=0,5 </a:t>
                </a:r>
                <a:r>
                  <a:rPr lang="en-US" sz="48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minut</a:t>
                </a:r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30sekund</a:t>
                </a:r>
              </a:p>
              <a:p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V=10 </a:t>
                </a:r>
                <a:r>
                  <a:rPr lang="en-US" sz="48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litr</a:t>
                </a:r>
                <a:endParaRPr lang="en-US" sz="4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800" i="1">
                        <a:solidFill>
                          <a:srgbClr val="000000"/>
                        </a:solidFill>
                        <a:latin typeface="Cambria Math"/>
                      </a:rPr>
                      <m:t>𝑣</m:t>
                    </m:r>
                    <m:r>
                      <a:rPr lang="en-US" sz="48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4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?</a:t>
                </a:r>
                <a:endParaRPr lang="ru-RU" sz="4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5" y="1155829"/>
                <a:ext cx="12034557" cy="7706786"/>
              </a:xfrm>
              <a:prstGeom prst="rect">
                <a:avLst/>
              </a:prstGeom>
              <a:blipFill>
                <a:blip r:embed="rId2"/>
                <a:stretch>
                  <a:fillRect t="-1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5425" y="3128962"/>
            <a:ext cx="4002363" cy="327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6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r>
              <a:rPr lang="en-US" sz="4300" dirty="0"/>
              <a:t>                     </a:t>
            </a:r>
            <a:r>
              <a:rPr lang="en-US" sz="4300" dirty="0" err="1"/>
              <a:t>Masalaning</a:t>
            </a:r>
            <a:r>
              <a:rPr lang="en-US" sz="4300" dirty="0"/>
              <a:t> </a:t>
            </a:r>
            <a:r>
              <a:rPr lang="en-US" sz="4300" dirty="0" err="1"/>
              <a:t>yechimi</a:t>
            </a:r>
            <a:endParaRPr lang="ru-RU" sz="4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8127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88727" y="1343092"/>
                <a:ext cx="7160549" cy="247889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800" i="1">
                          <a:latin typeface="Cambria Math"/>
                        </a:rPr>
                        <m:t>∆</m:t>
                      </m:r>
                      <m:r>
                        <a:rPr lang="en-US" sz="6800" i="1">
                          <a:latin typeface="Cambria Math"/>
                        </a:rPr>
                        <m:t>𝐶</m:t>
                      </m:r>
                      <m:r>
                        <a:rPr lang="en-US" sz="68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6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800" i="1">
                              <a:latin typeface="Cambria Math"/>
                            </a:rPr>
                            <m:t>∆</m:t>
                          </m:r>
                          <m:r>
                            <a:rPr lang="en-US" sz="6800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sz="6800" i="1">
                              <a:latin typeface="Cambria Math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6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541" y="619912"/>
                <a:ext cx="3384376" cy="114414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88727" y="4134008"/>
                <a:ext cx="7160549" cy="249618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800" i="1">
                          <a:latin typeface="Cambria Math"/>
                        </a:rPr>
                        <m:t>𝑣</m:t>
                      </m:r>
                      <m:r>
                        <a:rPr lang="en-US" sz="68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6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800" i="1">
                              <a:latin typeface="Cambria Math"/>
                            </a:rPr>
                            <m:t>∆</m:t>
                          </m:r>
                          <m:r>
                            <a:rPr lang="en-US" sz="6800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sz="6800" i="1">
                              <a:latin typeface="Cambria Math"/>
                            </a:rPr>
                            <m:t>𝑉</m:t>
                          </m:r>
                          <m:r>
                            <a:rPr lang="en-US" sz="6800" i="1">
                              <a:latin typeface="Cambria Math"/>
                            </a:rPr>
                            <m:t>∗∆</m:t>
                          </m:r>
                          <m:r>
                            <a:rPr lang="en-US" sz="6800" i="1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541" y="1908076"/>
                <a:ext cx="3384376" cy="11521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11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r>
              <a:rPr lang="en-US" sz="4300" dirty="0"/>
              <a:t>                      </a:t>
            </a:r>
            <a:r>
              <a:rPr lang="en-US" sz="4300" dirty="0" err="1"/>
              <a:t>Masalaning</a:t>
            </a:r>
            <a:r>
              <a:rPr lang="en-US" sz="4300" dirty="0"/>
              <a:t> </a:t>
            </a:r>
            <a:r>
              <a:rPr lang="en-US" sz="4300" dirty="0" err="1"/>
              <a:t>yechimi</a:t>
            </a:r>
            <a:endParaRPr lang="ru-RU" sz="4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8127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88727" y="1343093"/>
                <a:ext cx="7160549" cy="247166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800" i="1">
                          <a:latin typeface="Cambria Math"/>
                        </a:rPr>
                        <m:t>𝑣</m:t>
                      </m:r>
                      <m:r>
                        <a:rPr lang="en-US" sz="68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6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800" i="1">
                              <a:latin typeface="Cambria Math"/>
                            </a:rPr>
                            <m:t>∆</m:t>
                          </m:r>
                          <m:r>
                            <a:rPr lang="en-US" sz="6800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sz="6800" i="1">
                              <a:latin typeface="Cambria Math"/>
                            </a:rPr>
                            <m:t>𝑉</m:t>
                          </m:r>
                          <m:r>
                            <a:rPr lang="en-US" sz="6800" i="1">
                              <a:latin typeface="Cambria Math"/>
                            </a:rPr>
                            <m:t>∗∆</m:t>
                          </m:r>
                          <m:r>
                            <a:rPr lang="en-US" sz="6800" i="1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727" y="1343093"/>
                <a:ext cx="7160549" cy="247166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30225" y="4119562"/>
                <a:ext cx="11306152" cy="2590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400" i="1" smtClean="0">
                        <a:latin typeface="Cambria Math"/>
                      </a:rPr>
                      <m:t>𝑣</m:t>
                    </m:r>
                    <m:r>
                      <a:rPr lang="en-US" sz="44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/>
                          </a:rPr>
                          <m:t>∆</m:t>
                        </m:r>
                        <m:r>
                          <a:rPr lang="en-US" sz="4400" i="1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4400" i="1">
                            <a:latin typeface="Cambria Math"/>
                          </a:rPr>
                          <m:t>𝑉</m:t>
                        </m:r>
                        <m:r>
                          <a:rPr lang="en-US" sz="4400" i="1">
                            <a:latin typeface="Cambria Math"/>
                          </a:rPr>
                          <m:t>∗∆</m:t>
                        </m:r>
                        <m:r>
                          <a:rPr lang="en-US" sz="4400" i="1"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sz="44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en-US" sz="4400" b="0" i="1" smtClean="0">
                            <a:latin typeface="Cambria Math"/>
                          </a:rPr>
                          <m:t>10</m:t>
                        </m:r>
                        <m:r>
                          <a:rPr lang="en-US" sz="4400" i="1">
                            <a:latin typeface="Cambria Math"/>
                          </a:rPr>
                          <m:t>∗</m:t>
                        </m:r>
                        <m:r>
                          <a:rPr lang="en-US" sz="4400" b="0" i="1" smtClean="0">
                            <a:latin typeface="Cambria Math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4400" dirty="0">
                    <a:latin typeface="Arial" pitchFamily="34" charset="0"/>
                    <a:cs typeface="Arial" pitchFamily="34" charset="0"/>
                  </a:rPr>
                  <a:t>=0,02 </a:t>
                </a:r>
                <a:r>
                  <a:rPr lang="en-US" sz="4400" dirty="0" err="1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4400" dirty="0">
                    <a:latin typeface="Arial" pitchFamily="34" charset="0"/>
                    <a:cs typeface="Arial" pitchFamily="34" charset="0"/>
                  </a:rPr>
                  <a:t>/l*</a:t>
                </a:r>
                <a:r>
                  <a:rPr lang="en-US" sz="4400" dirty="0" err="1">
                    <a:latin typeface="Arial" pitchFamily="34" charset="0"/>
                    <a:cs typeface="Arial" pitchFamily="34" charset="0"/>
                  </a:rPr>
                  <a:t>sekund</a:t>
                </a:r>
                <a:endParaRPr lang="ru-RU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5" y="4119562"/>
                <a:ext cx="11306152" cy="25908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918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25400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6" y="1446194"/>
            <a:ext cx="11582400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CO+H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(bug‘)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=CO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+H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2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reaksiyada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boshlang‘ich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konsentratsiyalari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(mol/l).                 </a:t>
            </a:r>
          </a:p>
          <a:p>
            <a:pPr>
              <a:spcAft>
                <a:spcPts val="6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[CO]=0,1  H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(bug‘)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=0,2 [CO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] =0,15 H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2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=0,05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   </a:t>
            </a:r>
          </a:p>
          <a:p>
            <a:pPr>
              <a:spcAft>
                <a:spcPts val="600"/>
              </a:spcAft>
            </a:pPr>
            <a:r>
              <a:rPr lang="en-US" sz="3600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boshlangach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minutdan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keyin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CO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20 % i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ortib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qolgan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aralashmadagi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oxirgi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konsentratsiyalarini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hisoblang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ru-RU" sz="3200" dirty="0"/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41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939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3754" y="1053874"/>
            <a:ext cx="11487872" cy="5541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4013" algn="just">
              <a:spcAft>
                <a:spcPts val="6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CO=0,1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/l</a:t>
            </a:r>
          </a:p>
          <a:p>
            <a:pPr indent="354013" algn="just">
              <a:spcAft>
                <a:spcPts val="6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(bug‘)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=0,2mol/l</a:t>
            </a:r>
          </a:p>
          <a:p>
            <a:pPr indent="354013" algn="just">
              <a:spcAft>
                <a:spcPts val="6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[CO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] =0,15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/l</a:t>
            </a:r>
          </a:p>
          <a:p>
            <a:pPr indent="354013" algn="just">
              <a:spcAft>
                <a:spcPts val="6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2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=0,05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/l</a:t>
            </a:r>
          </a:p>
          <a:p>
            <a:pPr indent="354013" algn="just">
              <a:spcAft>
                <a:spcPts val="6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CO </a:t>
            </a:r>
            <a:r>
              <a:rPr lang="en-US" sz="3600" baseline="-25000" dirty="0">
                <a:latin typeface="Arial" panose="020B0604020202020204" pitchFamily="34" charset="0"/>
                <a:cs typeface="Arial" pitchFamily="34" charset="0"/>
              </a:rPr>
              <a:t>(</a:t>
            </a:r>
            <a:r>
              <a:rPr lang="en-US" sz="36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= ?</a:t>
            </a:r>
          </a:p>
          <a:p>
            <a:pPr indent="354013" algn="just">
              <a:spcAft>
                <a:spcPts val="600"/>
              </a:spcAft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baseline="-25000" dirty="0" err="1">
                <a:latin typeface="Arial" pitchFamily="34" charset="0"/>
                <a:cs typeface="Arial" pitchFamily="34" charset="0"/>
              </a:rPr>
              <a:t>oxirgi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= ?</a:t>
            </a:r>
          </a:p>
          <a:p>
            <a:pPr indent="354013" algn="just">
              <a:spcAft>
                <a:spcPts val="600"/>
              </a:spcAft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CO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2(</a:t>
            </a:r>
            <a:r>
              <a:rPr lang="en-US" sz="3200" baseline="-25000" dirty="0" err="1">
                <a:latin typeface="Arial" pitchFamily="34" charset="0"/>
                <a:cs typeface="Arial" pitchFamily="34" charset="0"/>
              </a:rPr>
              <a:t>oxirgi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= ?</a:t>
            </a:r>
          </a:p>
          <a:p>
            <a:pPr indent="354013" algn="just">
              <a:spcAft>
                <a:spcPts val="600"/>
              </a:spcAft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 H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2(</a:t>
            </a:r>
            <a:r>
              <a:rPr lang="en-US" sz="3200" baseline="-25000" dirty="0" err="1">
                <a:latin typeface="Arial" pitchFamily="34" charset="0"/>
                <a:cs typeface="Arial" pitchFamily="34" charset="0"/>
              </a:rPr>
              <a:t>oxirgi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= 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1910686"/>
            <a:ext cx="5867400" cy="419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506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3495</TotalTime>
  <Words>357</Words>
  <Application>Microsoft Office PowerPoint</Application>
  <PresentationFormat>Произвольный</PresentationFormat>
  <Paragraphs>100</Paragraphs>
  <Slides>15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Bugun darsda </vt:lpstr>
      <vt:lpstr>                       Bugun darsda </vt:lpstr>
      <vt:lpstr>Презентация PowerPoint</vt:lpstr>
      <vt:lpstr>Презентация PowerPoint</vt:lpstr>
      <vt:lpstr>                     Masalaning yechimi</vt:lpstr>
      <vt:lpstr>                      Masalaning yechimi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354</cp:revision>
  <dcterms:created xsi:type="dcterms:W3CDTF">2020-04-09T07:32:19Z</dcterms:created>
  <dcterms:modified xsi:type="dcterms:W3CDTF">2021-01-07T10:36:03Z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