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20"/>
  </p:notesMasterIdLst>
  <p:sldIdLst>
    <p:sldId id="1377" r:id="rId5"/>
    <p:sldId id="1396" r:id="rId6"/>
    <p:sldId id="1401" r:id="rId7"/>
    <p:sldId id="288" r:id="rId8"/>
    <p:sldId id="1400" r:id="rId9"/>
    <p:sldId id="1399" r:id="rId10"/>
    <p:sldId id="1402" r:id="rId11"/>
    <p:sldId id="1397" r:id="rId12"/>
    <p:sldId id="1378" r:id="rId13"/>
    <p:sldId id="1390" r:id="rId14"/>
    <p:sldId id="1391" r:id="rId15"/>
    <p:sldId id="1392" r:id="rId16"/>
    <p:sldId id="1403" r:id="rId17"/>
    <p:sldId id="1404" r:id="rId18"/>
    <p:sldId id="1395" r:id="rId19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0" autoAdjust="0"/>
    <p:restoredTop sz="94660"/>
  </p:normalViewPr>
  <p:slideViewPr>
    <p:cSldViewPr>
      <p:cViewPr varScale="1">
        <p:scale>
          <a:sx n="103" d="100"/>
          <a:sy n="103" d="100"/>
        </p:scale>
        <p:origin x="432" y="114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3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4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6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1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07.01.2021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8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280" y="15394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7" y="1559303"/>
            <a:ext cx="385565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2"/>
            <a:ext cx="5300758" cy="297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18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  <p:sldLayoutId id="214748382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25625" y="2997069"/>
            <a:ext cx="8789404" cy="2917771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sv-SE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</a:p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sv-SE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 reaksiya tezligi haqida tushuncha. Reaksiya tezligiga ta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sv-SE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etuvchi omillar.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7136" y="2725697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7136" y="4518667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411591" y="564238"/>
              <a:ext cx="20914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411591" y="564238"/>
              <a:ext cx="20914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45625" y="614362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7825" y="1071562"/>
                <a:ext cx="10893425" cy="846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100 %</a:t>
                </a:r>
                <a:r>
                  <a:rPr lang="en-US" sz="3600" strike="sngStrike" dirty="0">
                    <a:latin typeface="Arial" panose="020B0604020202020204" pitchFamily="34" charset="0"/>
                    <a:cs typeface="Arial" panose="020B0604020202020204" pitchFamily="34" charset="0"/>
                  </a:rPr>
                  <a:t>----------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0,1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/l </a:t>
                </a: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80 % </a:t>
                </a:r>
                <a:r>
                  <a:rPr lang="en-US" sz="3600" strike="sngStrike" dirty="0">
                    <a:latin typeface="Arial" panose="020B0604020202020204" pitchFamily="34" charset="0"/>
                    <a:cs typeface="Arial" panose="020B0604020202020204" pitchFamily="34" charset="0"/>
                  </a:rPr>
                  <a:t>----------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                     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/>
                          </a:rPr>
                          <m:t>80</m:t>
                        </m:r>
                        <m:r>
                          <a:rPr lang="en-US" sz="3600" i="1">
                            <a:latin typeface="Cambria Math"/>
                          </a:rPr>
                          <m:t>∗</m:t>
                        </m:r>
                        <m:r>
                          <a:rPr lang="en-US" sz="3600">
                            <a:latin typeface="Cambria Math"/>
                          </a:rPr>
                          <m:t>0,1</m:t>
                        </m:r>
                      </m:num>
                      <m:den>
                        <m:r>
                          <a:rPr lang="en-US" sz="360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=0,08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𝑚𝑜𝑙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sz="3600" b="0" dirty="0">
                    <a:latin typeface="Arial" panose="020B0604020202020204" pitchFamily="34" charset="0"/>
                  </a:rPr>
                  <a:t>  CO</a:t>
                </a:r>
              </a:p>
              <a:p>
                <a:r>
                  <a:rPr lang="en-US" sz="3600" dirty="0">
                    <a:latin typeface="Arial" panose="020B0604020202020204" pitchFamily="34" charset="0"/>
                  </a:rPr>
                  <a:t>   </a:t>
                </a:r>
              </a:p>
              <a:p>
                <a:r>
                  <a:rPr lang="en-US" sz="3600" dirty="0">
                    <a:latin typeface="Arial" panose="020B0604020202020204" pitchFamily="34" charset="0"/>
                  </a:rPr>
                  <a:t>  0,2-0,08=0,12 </a:t>
                </a:r>
                <a:r>
                  <a:rPr lang="en-US" sz="3600" dirty="0" err="1">
                    <a:latin typeface="Arial" panose="020B0604020202020204" pitchFamily="34" charset="0"/>
                  </a:rPr>
                  <a:t>mol</a:t>
                </a:r>
                <a:r>
                  <a:rPr lang="en-US" sz="3600" dirty="0">
                    <a:latin typeface="Arial" panose="020B0604020202020204" pitchFamily="34" charset="0"/>
                  </a:rPr>
                  <a:t>/l  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36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O </a:t>
                </a:r>
              </a:p>
              <a:p>
                <a:endParaRPr lang="en-US" sz="36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 0,15+0,08=0,23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/l CO</a:t>
                </a:r>
                <a:r>
                  <a:rPr lang="en-US" sz="3600" baseline="-25000" dirty="0">
                    <a:latin typeface="Arial" pitchFamily="34" charset="0"/>
                    <a:cs typeface="Arial" pitchFamily="34" charset="0"/>
                  </a:rPr>
                  <a:t>2</a:t>
                </a:r>
              </a:p>
              <a:p>
                <a:endParaRPr lang="en-US" sz="3600" baseline="-25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600" baseline="-25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0,05+0,08=0,13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/l H</a:t>
                </a:r>
                <a:r>
                  <a:rPr lang="en-US" sz="36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36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36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3600" dirty="0">
                  <a:latin typeface="Arial" panose="020B0604020202020204" pitchFamily="34" charset="0"/>
                </a:endParaRPr>
              </a:p>
              <a:p>
                <a:endParaRPr lang="ru-RU" sz="3600" dirty="0"/>
              </a:p>
              <a:p>
                <a:endParaRPr lang="ru-RU" sz="36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3600" baseline="-25000" dirty="0"/>
                  <a:t> </a:t>
                </a:r>
                <a:endParaRPr lang="ru-RU" sz="3600" dirty="0"/>
              </a:p>
              <a:p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1071562"/>
                <a:ext cx="10893425" cy="8464177"/>
              </a:xfrm>
              <a:prstGeom prst="rect">
                <a:avLst/>
              </a:prstGeom>
              <a:blipFill rotWithShape="1">
                <a:blip r:embed="rId3"/>
                <a:stretch>
                  <a:fillRect l="-560" t="-1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3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5" y="1604962"/>
            <a:ext cx="1089342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en-US" sz="6000" dirty="0">
                <a:latin typeface="Arial" pitchFamily="34" charset="0"/>
                <a:cs typeface="Arial" pitchFamily="34" charset="0"/>
              </a:rPr>
              <a:t>CO </a:t>
            </a:r>
            <a:r>
              <a:rPr lang="en-US" sz="6000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baseline="-25000" dirty="0" err="1">
                <a:latin typeface="Arial" pitchFamily="34" charset="0"/>
                <a:cs typeface="Arial" pitchFamily="34" charset="0"/>
              </a:rPr>
              <a:t>oxirgi</a:t>
            </a:r>
            <a:r>
              <a:rPr lang="en-US" sz="6000" baseline="-25000" dirty="0">
                <a:latin typeface="Arial" pitchFamily="34" charset="0"/>
                <a:cs typeface="Arial" pitchFamily="34" charset="0"/>
              </a:rPr>
              <a:t>)  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 = 0,08 </a:t>
            </a:r>
            <a:r>
              <a:rPr lang="en-US" sz="60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/l</a:t>
            </a:r>
          </a:p>
          <a:p>
            <a:pPr indent="354013" algn="just"/>
            <a:r>
              <a:rPr lang="en-US" sz="60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6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6000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baseline="-25000" dirty="0" err="1">
                <a:latin typeface="Arial" pitchFamily="34" charset="0"/>
                <a:cs typeface="Arial" pitchFamily="34" charset="0"/>
              </a:rPr>
              <a:t>oxirgi</a:t>
            </a:r>
            <a:r>
              <a:rPr lang="en-US" sz="6000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 = 0,12 </a:t>
            </a:r>
            <a:r>
              <a:rPr lang="en-US" sz="60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/l</a:t>
            </a:r>
          </a:p>
          <a:p>
            <a:pPr indent="354013" algn="just"/>
            <a:r>
              <a:rPr lang="en-US" sz="6000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6000" baseline="-25000" dirty="0">
                <a:latin typeface="Arial" pitchFamily="34" charset="0"/>
                <a:cs typeface="Arial" pitchFamily="34" charset="0"/>
              </a:rPr>
              <a:t>2(</a:t>
            </a:r>
            <a:r>
              <a:rPr lang="en-US" sz="6000" baseline="-25000" dirty="0" err="1">
                <a:latin typeface="Arial" pitchFamily="34" charset="0"/>
                <a:cs typeface="Arial" pitchFamily="34" charset="0"/>
              </a:rPr>
              <a:t>oxirgi</a:t>
            </a:r>
            <a:r>
              <a:rPr lang="en-US" sz="6000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 = 0,23 </a:t>
            </a:r>
            <a:r>
              <a:rPr lang="en-US" sz="60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/l</a:t>
            </a:r>
          </a:p>
          <a:p>
            <a:pPr indent="354013" algn="just"/>
            <a:r>
              <a:rPr lang="en-US" sz="6000" dirty="0">
                <a:latin typeface="Arial" pitchFamily="34" charset="0"/>
                <a:cs typeface="Arial" pitchFamily="34" charset="0"/>
              </a:rPr>
              <a:t> H</a:t>
            </a:r>
            <a:r>
              <a:rPr lang="en-US" sz="6000" baseline="-25000" dirty="0">
                <a:latin typeface="Arial" pitchFamily="34" charset="0"/>
                <a:cs typeface="Arial" pitchFamily="34" charset="0"/>
              </a:rPr>
              <a:t>2(</a:t>
            </a:r>
            <a:r>
              <a:rPr lang="en-US" sz="6000" baseline="-25000" dirty="0" err="1">
                <a:latin typeface="Arial" pitchFamily="34" charset="0"/>
                <a:cs typeface="Arial" pitchFamily="34" charset="0"/>
              </a:rPr>
              <a:t>oxirgi</a:t>
            </a:r>
            <a:r>
              <a:rPr lang="en-US" sz="6000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= 0,13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/l                                 </a:t>
            </a:r>
          </a:p>
          <a:p>
            <a:pPr indent="354013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2" y="1709737"/>
            <a:ext cx="3505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225" y="1071562"/>
            <a:ext cx="110032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kisloroddan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topganda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gazining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konsentratsiyasi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2,4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kislorodniki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1,2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angidridning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konsentratsiyasi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0,6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gazining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konsentratsiyasini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toping?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(Var-2013)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225" y="1071562"/>
            <a:ext cx="110032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2CO + O</a:t>
            </a:r>
            <a:r>
              <a:rPr lang="en-US" sz="4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= 2CO</a:t>
            </a:r>
            <a:r>
              <a:rPr lang="en-US" sz="4800" baseline="-25000" dirty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US" sz="4800" baseline="-25000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4800" baseline="-25000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4800" dirty="0">
                <a:latin typeface="Arial" pitchFamily="34" charset="0"/>
                <a:cs typeface="Arial" pitchFamily="34" charset="0"/>
              </a:rPr>
              <a:t>  2</a:t>
            </a:r>
            <a:r>
              <a:rPr lang="en-US" sz="4800" strike="sngStrike" dirty="0"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800" dirty="0">
                <a:latin typeface="Arial" pitchFamily="34" charset="0"/>
                <a:cs typeface="Arial" pitchFamily="34" charset="0"/>
              </a:rPr>
              <a:t>  X</a:t>
            </a:r>
            <a:r>
              <a:rPr lang="en-US" sz="4800" strike="sngStrike" dirty="0">
                <a:latin typeface="Arial" pitchFamily="34" charset="0"/>
                <a:cs typeface="Arial" pitchFamily="34" charset="0"/>
              </a:rPr>
              <a:t>------- 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0,6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/l    x=0,6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/l</a:t>
            </a:r>
          </a:p>
          <a:p>
            <a:endParaRPr lang="en-US" sz="4800" dirty="0">
              <a:latin typeface="Arial" pitchFamily="34" charset="0"/>
              <a:cs typeface="Arial" pitchFamily="34" charset="0"/>
            </a:endParaRPr>
          </a:p>
          <a:p>
            <a:r>
              <a:rPr lang="en-US" sz="4800" dirty="0">
                <a:latin typeface="Arial" pitchFamily="34" charset="0"/>
                <a:cs typeface="Arial" pitchFamily="34" charset="0"/>
              </a:rPr>
              <a:t> 2,4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/l+0,6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/l=3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/l  CO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tabiatiga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225" y="1071562"/>
            <a:ext cx="1100327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Kaliy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Litiy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misolida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ko‘rib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chiqamiz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54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5400" i="1" dirty="0">
                <a:latin typeface="Arial" pitchFamily="34" charset="0"/>
                <a:cs typeface="Arial" pitchFamily="34" charset="0"/>
              </a:rPr>
              <a:t>2K+2H</a:t>
            </a:r>
            <a:r>
              <a:rPr lang="en-US" sz="5400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5400" i="1" dirty="0">
                <a:latin typeface="Arial" pitchFamily="34" charset="0"/>
                <a:cs typeface="Arial" pitchFamily="34" charset="0"/>
              </a:rPr>
              <a:t>O=2KOH+H</a:t>
            </a:r>
            <a:r>
              <a:rPr lang="en-US" sz="5400" i="1" baseline="-25000" dirty="0">
                <a:latin typeface="Arial" pitchFamily="34" charset="0"/>
                <a:cs typeface="Arial" pitchFamily="34" charset="0"/>
              </a:rPr>
              <a:t>2  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↑</a:t>
            </a:r>
          </a:p>
          <a:p>
            <a:r>
              <a:rPr lang="en-US" sz="5400" dirty="0"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r>
              <a:rPr lang="en-US" sz="5400" i="1" dirty="0">
                <a:latin typeface="Arial" pitchFamily="34" charset="0"/>
                <a:cs typeface="Arial" pitchFamily="34" charset="0"/>
              </a:rPr>
              <a:t> 2H</a:t>
            </a:r>
            <a:r>
              <a:rPr lang="en-US" sz="5400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5400" i="1" dirty="0">
                <a:latin typeface="Arial" pitchFamily="34" charset="0"/>
                <a:cs typeface="Arial" pitchFamily="34" charset="0"/>
              </a:rPr>
              <a:t>+O</a:t>
            </a:r>
            <a:r>
              <a:rPr lang="en-US" sz="5400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5400" i="1" dirty="0">
                <a:latin typeface="Arial" pitchFamily="34" charset="0"/>
                <a:cs typeface="Arial" pitchFamily="34" charset="0"/>
              </a:rPr>
              <a:t>=2H</a:t>
            </a:r>
            <a:r>
              <a:rPr lang="en-US" sz="5400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5400" i="1" dirty="0">
                <a:latin typeface="Arial" pitchFamily="34" charset="0"/>
                <a:cs typeface="Arial" pitchFamily="34" charset="0"/>
              </a:rPr>
              <a:t>O</a:t>
            </a:r>
          </a:p>
          <a:p>
            <a:endParaRPr lang="en-US" sz="5400" i="1" dirty="0">
              <a:latin typeface="Arial" pitchFamily="34" charset="0"/>
              <a:cs typeface="Arial" pitchFamily="34" charset="0"/>
            </a:endParaRPr>
          </a:p>
          <a:p>
            <a:r>
              <a:rPr lang="en-US" sz="5400" i="1" dirty="0">
                <a:latin typeface="Arial" pitchFamily="34" charset="0"/>
                <a:cs typeface="Arial" pitchFamily="34" charset="0"/>
              </a:rPr>
              <a:t> 2Li+2H</a:t>
            </a:r>
            <a:r>
              <a:rPr lang="en-US" sz="5400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5400" i="1" dirty="0">
                <a:latin typeface="Arial" pitchFamily="34" charset="0"/>
                <a:cs typeface="Arial" pitchFamily="34" charset="0"/>
              </a:rPr>
              <a:t>O=2LiOH+H</a:t>
            </a:r>
            <a:r>
              <a:rPr lang="en-US" sz="5400" i="1" baseline="-25000" dirty="0">
                <a:latin typeface="Arial" pitchFamily="34" charset="0"/>
                <a:cs typeface="Arial" pitchFamily="34" charset="0"/>
              </a:rPr>
              <a:t>2  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↑</a:t>
            </a:r>
            <a:endParaRPr lang="en-US" sz="4800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9225" y="1528762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98-101-sahifalarini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o‘qish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25" y="3128962"/>
            <a:ext cx="5372100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pPr algn="ctr"/>
            <a:r>
              <a:rPr lang="en-US" sz="4300" dirty="0" err="1"/>
              <a:t>Bugun</a:t>
            </a:r>
            <a:r>
              <a:rPr lang="en-US" sz="4300" dirty="0"/>
              <a:t> </a:t>
            </a:r>
            <a:r>
              <a:rPr lang="en-US" sz="4300" dirty="0" err="1"/>
              <a:t>darsda</a:t>
            </a:r>
            <a:r>
              <a:rPr lang="en-US" sz="4300" dirty="0"/>
              <a:t> </a:t>
            </a:r>
            <a:endParaRPr lang="ru-RU" sz="4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271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79318" y="1343092"/>
                <a:ext cx="7465253" cy="24745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700" i="1">
                          <a:latin typeface="Cambria Math"/>
                        </a:rPr>
                        <m:t>𝑣</m:t>
                      </m:r>
                      <m:r>
                        <a:rPr lang="en-US" sz="77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7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7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77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77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77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7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77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77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7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77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77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77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7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77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77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77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09" y="619912"/>
                <a:ext cx="3528392" cy="11421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131670" y="4056046"/>
                <a:ext cx="7312901" cy="234017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700" i="1">
                          <a:latin typeface="Cambria Math"/>
                        </a:rPr>
                        <m:t>𝑣</m:t>
                      </m:r>
                      <m:r>
                        <a:rPr lang="en-US" sz="77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7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700" i="1">
                              <a:latin typeface="Cambria Math"/>
                            </a:rPr>
                            <m:t>∆</m:t>
                          </m:r>
                          <m:r>
                            <a:rPr lang="en-US" sz="7700" i="1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sz="7700" i="1">
                              <a:latin typeface="Cambria Math"/>
                            </a:rPr>
                            <m:t>∆</m:t>
                          </m:r>
                          <m:r>
                            <a:rPr lang="en-US" sz="770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77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17" y="1872092"/>
                <a:ext cx="3456384" cy="1080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9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r>
              <a:rPr lang="en-US" sz="4300" dirty="0"/>
              <a:t>                       </a:t>
            </a:r>
            <a:r>
              <a:rPr lang="en-US" sz="4300" dirty="0" err="1"/>
              <a:t>Bugun</a:t>
            </a:r>
            <a:r>
              <a:rPr lang="en-US" sz="4300" dirty="0"/>
              <a:t> </a:t>
            </a:r>
            <a:r>
              <a:rPr lang="en-US" sz="4300" dirty="0" err="1"/>
              <a:t>darsda</a:t>
            </a:r>
            <a:r>
              <a:rPr lang="en-US" sz="4300" dirty="0"/>
              <a:t> </a:t>
            </a:r>
            <a:endParaRPr lang="ru-RU" sz="4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127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88727" y="1343092"/>
                <a:ext cx="7160549" cy="24788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i="1">
                          <a:latin typeface="Cambria Math"/>
                        </a:rPr>
                        <m:t>∆</m:t>
                      </m:r>
                      <m:r>
                        <a:rPr lang="en-US" sz="6800" i="1">
                          <a:latin typeface="Cambria Math"/>
                        </a:rPr>
                        <m:t>𝐶</m:t>
                      </m:r>
                      <m:r>
                        <a:rPr lang="en-US" sz="6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6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800" i="1">
                              <a:latin typeface="Cambria Math"/>
                            </a:rPr>
                            <m:t>∆</m:t>
                          </m:r>
                          <m:r>
                            <a:rPr lang="en-US" sz="6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6800" i="1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6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41" y="619912"/>
                <a:ext cx="3384376" cy="11441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88727" y="4134008"/>
                <a:ext cx="7160549" cy="2496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i="1">
                          <a:latin typeface="Cambria Math"/>
                        </a:rPr>
                        <m:t>𝑣</m:t>
                      </m:r>
                      <m:r>
                        <a:rPr lang="en-US" sz="6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6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800" i="1">
                              <a:latin typeface="Cambria Math"/>
                            </a:rPr>
                            <m:t>∆</m:t>
                          </m:r>
                          <m:r>
                            <a:rPr lang="en-US" sz="6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6800" i="1">
                              <a:latin typeface="Cambria Math"/>
                            </a:rPr>
                            <m:t>𝑉</m:t>
                          </m:r>
                          <m:r>
                            <a:rPr lang="en-US" sz="6800" i="1">
                              <a:latin typeface="Cambria Math"/>
                            </a:rPr>
                            <m:t>∗∆</m:t>
                          </m:r>
                          <m:r>
                            <a:rPr lang="en-US" sz="680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41" y="1908076"/>
                <a:ext cx="3384376" cy="11521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5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 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6" y="1446194"/>
            <a:ext cx="113537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/>
            <a:r>
              <a:rPr lang="en-US" sz="4400" dirty="0" err="1">
                <a:latin typeface="Arial" pitchFamily="34" charset="0"/>
                <a:cs typeface="Arial" pitchFamily="34" charset="0"/>
              </a:rPr>
              <a:t>Hajmi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10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litr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idish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8 mol  A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gaz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to‘ldirildi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0,5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minutdan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so‘ng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idishda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gazdan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2 mol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qoldi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628650"/>
            <a:r>
              <a:rPr lang="en-US" sz="4400" dirty="0" err="1">
                <a:latin typeface="Arial" pitchFamily="34" charset="0"/>
                <a:cs typeface="Arial" pitchFamily="34" charset="0"/>
              </a:rPr>
              <a:t>Reaksiyaning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o‘rtacha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tezligini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(mol/l*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sekundda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aniqlang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?    (Var-0,7)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251047"/>
            <a:ext cx="11883464" cy="702892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ru-RU" sz="4300" kern="800" spc="-53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1-</a:t>
            </a:r>
            <a:r>
              <a:rPr lang="en-US" sz="4300" kern="800" spc="-53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4300" kern="800" spc="-53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4300" kern="800" spc="-53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lang="en-US" sz="4300" kern="800" spc="-53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endParaRPr lang="en-US" sz="4300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845" y="1155829"/>
                <a:ext cx="12034557" cy="7706786"/>
              </a:xfrm>
              <a:prstGeom prst="rect">
                <a:avLst/>
              </a:prstGeom>
              <a:noFill/>
            </p:spPr>
            <p:txBody>
              <a:bodyPr wrap="square" lIns="195133" tIns="97566" rIns="195133" bIns="97566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           </a:t>
                </a:r>
              </a:p>
              <a:p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n</a:t>
                </a:r>
                <a:r>
                  <a:rPr lang="en-US" sz="48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(A)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=8 mol</a:t>
                </a:r>
              </a:p>
              <a:p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n</a:t>
                </a:r>
                <a:r>
                  <a:rPr lang="en-US" sz="48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(A)</a:t>
                </a:r>
                <a:r>
                  <a:rPr lang="en-US" sz="4800" baseline="-25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oxirgi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 mol</a:t>
                </a:r>
              </a:p>
              <a:p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∆n =8-2=6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endParaRPr lang="en-US" sz="4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t=0,5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minut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30sekund</a:t>
                </a:r>
              </a:p>
              <a:p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V=10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litr</a:t>
                </a:r>
                <a:endParaRPr lang="en-US" sz="4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ru-RU" sz="4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5" y="1155829"/>
                <a:ext cx="12034557" cy="7706786"/>
              </a:xfrm>
              <a:prstGeom prst="rect">
                <a:avLst/>
              </a:prstGeom>
              <a:blipFill>
                <a:blip r:embed="rId2"/>
                <a:stretch>
                  <a:fillRect t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425" y="3128962"/>
            <a:ext cx="4002363" cy="3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r>
              <a:rPr lang="en-US" sz="4300" dirty="0"/>
              <a:t>                     </a:t>
            </a:r>
            <a:r>
              <a:rPr lang="en-US" sz="4300" dirty="0" err="1"/>
              <a:t>Masalaning</a:t>
            </a:r>
            <a:r>
              <a:rPr lang="en-US" sz="4300" dirty="0"/>
              <a:t> </a:t>
            </a:r>
            <a:r>
              <a:rPr lang="en-US" sz="4300" dirty="0" err="1"/>
              <a:t>yechimi</a:t>
            </a:r>
            <a:endParaRPr lang="ru-RU" sz="4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127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88727" y="1343092"/>
                <a:ext cx="7160549" cy="24788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i="1">
                          <a:latin typeface="Cambria Math"/>
                        </a:rPr>
                        <m:t>∆</m:t>
                      </m:r>
                      <m:r>
                        <a:rPr lang="en-US" sz="6800" i="1">
                          <a:latin typeface="Cambria Math"/>
                        </a:rPr>
                        <m:t>𝐶</m:t>
                      </m:r>
                      <m:r>
                        <a:rPr lang="en-US" sz="6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6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800" i="1">
                              <a:latin typeface="Cambria Math"/>
                            </a:rPr>
                            <m:t>∆</m:t>
                          </m:r>
                          <m:r>
                            <a:rPr lang="en-US" sz="6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6800" i="1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6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41" y="619912"/>
                <a:ext cx="3384376" cy="11441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88727" y="4134008"/>
                <a:ext cx="7160549" cy="2496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i="1">
                          <a:latin typeface="Cambria Math"/>
                        </a:rPr>
                        <m:t>𝑣</m:t>
                      </m:r>
                      <m:r>
                        <a:rPr lang="en-US" sz="6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6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800" i="1">
                              <a:latin typeface="Cambria Math"/>
                            </a:rPr>
                            <m:t>∆</m:t>
                          </m:r>
                          <m:r>
                            <a:rPr lang="en-US" sz="6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6800" i="1">
                              <a:latin typeface="Cambria Math"/>
                            </a:rPr>
                            <m:t>𝑉</m:t>
                          </m:r>
                          <m:r>
                            <a:rPr lang="en-US" sz="6800" i="1">
                              <a:latin typeface="Cambria Math"/>
                            </a:rPr>
                            <m:t>∗∆</m:t>
                          </m:r>
                          <m:r>
                            <a:rPr lang="en-US" sz="680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41" y="1908076"/>
                <a:ext cx="3384376" cy="11521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1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8" y="286572"/>
            <a:ext cx="11789394" cy="836865"/>
          </a:xfrm>
        </p:spPr>
        <p:txBody>
          <a:bodyPr>
            <a:normAutofit/>
          </a:bodyPr>
          <a:lstStyle/>
          <a:p>
            <a:r>
              <a:rPr lang="en-US" sz="4300" dirty="0"/>
              <a:t>                      </a:t>
            </a:r>
            <a:r>
              <a:rPr lang="en-US" sz="4300" dirty="0" err="1"/>
              <a:t>Masalaning</a:t>
            </a:r>
            <a:r>
              <a:rPr lang="en-US" sz="4300" dirty="0"/>
              <a:t> </a:t>
            </a:r>
            <a:r>
              <a:rPr lang="en-US" sz="4300" dirty="0" err="1"/>
              <a:t>yechimi</a:t>
            </a:r>
            <a:endParaRPr lang="ru-RU" sz="4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127" y="1343092"/>
            <a:ext cx="11638250" cy="1133600"/>
          </a:xfrm>
          <a:prstGeom prst="rect">
            <a:avLst/>
          </a:prstGeom>
        </p:spPr>
        <p:txBody>
          <a:bodyPr wrap="square" lIns="195133" tIns="97566" rIns="195133" bIns="97566">
            <a:spAutoFit/>
          </a:bodyPr>
          <a:lstStyle/>
          <a:p>
            <a:pPr algn="just">
              <a:spcAft>
                <a:spcPts val="1280"/>
              </a:spcAft>
            </a:pPr>
            <a:r>
              <a:rPr lang="fr-FR" sz="6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88727" y="1343093"/>
                <a:ext cx="7160549" cy="24716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i="1">
                          <a:latin typeface="Cambria Math"/>
                        </a:rPr>
                        <m:t>𝑣</m:t>
                      </m:r>
                      <m:r>
                        <a:rPr lang="en-US" sz="6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6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800" i="1">
                              <a:latin typeface="Cambria Math"/>
                            </a:rPr>
                            <m:t>∆</m:t>
                          </m:r>
                          <m:r>
                            <a:rPr lang="en-US" sz="6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6800" i="1">
                              <a:latin typeface="Cambria Math"/>
                            </a:rPr>
                            <m:t>𝑉</m:t>
                          </m:r>
                          <m:r>
                            <a:rPr lang="en-US" sz="6800" i="1">
                              <a:latin typeface="Cambria Math"/>
                            </a:rPr>
                            <m:t>∗∆</m:t>
                          </m:r>
                          <m:r>
                            <a:rPr lang="en-US" sz="680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727" y="1343093"/>
                <a:ext cx="7160549" cy="24716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30225" y="4119562"/>
                <a:ext cx="11306152" cy="2590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95133" tIns="97566" rIns="195133" bIns="97566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</a:rPr>
                      <m:t>𝑣</m:t>
                    </m:r>
                    <m:r>
                      <a:rPr lang="en-US" sz="4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∆</m:t>
                        </m:r>
                        <m:r>
                          <a:rPr lang="en-US" sz="44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𝑉</m:t>
                        </m:r>
                        <m:r>
                          <a:rPr lang="en-US" sz="4400" i="1">
                            <a:latin typeface="Cambria Math"/>
                          </a:rPr>
                          <m:t>∗∆</m:t>
                        </m:r>
                        <m:r>
                          <a:rPr lang="en-US" sz="44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4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10</m:t>
                        </m:r>
                        <m:r>
                          <a:rPr lang="en-US" sz="4400" i="1">
                            <a:latin typeface="Cambria Math"/>
                          </a:rPr>
                          <m:t>∗</m:t>
                        </m:r>
                        <m:r>
                          <a:rPr lang="en-US" sz="4400" b="0" i="1" smtClean="0"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=0,02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/l*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sekund</a:t>
                </a:r>
                <a:endParaRPr lang="ru-RU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5" y="4119562"/>
                <a:ext cx="11306152" cy="2590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1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25400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6" y="1446194"/>
            <a:ext cx="115824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CO+H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(bug‘)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=CO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+H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reaksiyada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boshlang‘ich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konsentratsiyalari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(mol/l).                 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[CO]=0,1  H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(bug‘)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=0,2 [CO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] =0,15 H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2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=0,05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  </a:t>
            </a:r>
          </a:p>
          <a:p>
            <a:pPr>
              <a:spcAft>
                <a:spcPts val="600"/>
              </a:spcAft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boshlangach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minutdan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keyin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CO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20 % i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ortib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qolgan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aralashmadagi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oxirgi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konsentratsiyalarini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hisoblang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3200" dirty="0"/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9398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754" y="1053874"/>
            <a:ext cx="11487872" cy="554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4013" algn="just"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CO=0,1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</a:p>
          <a:p>
            <a:pPr indent="354013" algn="just"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(bug‘)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=0,2mol/l</a:t>
            </a:r>
          </a:p>
          <a:p>
            <a:pPr indent="354013" algn="just">
              <a:spcAft>
                <a:spcPts val="6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[CO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] =0,15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/l</a:t>
            </a:r>
          </a:p>
          <a:p>
            <a:pPr indent="354013" algn="just">
              <a:spcAft>
                <a:spcPts val="6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3600" baseline="-25000" dirty="0">
                <a:latin typeface="Arial" pitchFamily="34" charset="0"/>
                <a:cs typeface="Arial" pitchFamily="34" charset="0"/>
              </a:rPr>
              <a:t>2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=0,05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/l</a:t>
            </a:r>
          </a:p>
          <a:p>
            <a:pPr indent="354013" algn="just">
              <a:spcAft>
                <a:spcPts val="6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CO </a:t>
            </a:r>
            <a:r>
              <a:rPr lang="en-US" sz="3600" baseline="-25000" dirty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3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= ?</a:t>
            </a:r>
          </a:p>
          <a:p>
            <a:pPr indent="354013" algn="just">
              <a:spcAft>
                <a:spcPts val="600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aseline="-25000" dirty="0" err="1">
                <a:latin typeface="Arial" pitchFamily="34" charset="0"/>
                <a:cs typeface="Arial" pitchFamily="34" charset="0"/>
              </a:rPr>
              <a:t>oxirgi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= ?</a:t>
            </a:r>
          </a:p>
          <a:p>
            <a:pPr indent="354013" algn="just">
              <a:spcAft>
                <a:spcPts val="600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2(</a:t>
            </a:r>
            <a:r>
              <a:rPr lang="en-US" sz="3200" baseline="-25000" dirty="0" err="1">
                <a:latin typeface="Arial" pitchFamily="34" charset="0"/>
                <a:cs typeface="Arial" pitchFamily="34" charset="0"/>
              </a:rPr>
              <a:t>oxirgi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= ?</a:t>
            </a:r>
          </a:p>
          <a:p>
            <a:pPr indent="354013" algn="just">
              <a:spcAft>
                <a:spcPts val="600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H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2(</a:t>
            </a:r>
            <a:r>
              <a:rPr lang="en-US" sz="3200" baseline="-25000" dirty="0" err="1">
                <a:latin typeface="Arial" pitchFamily="34" charset="0"/>
                <a:cs typeface="Arial" pitchFamily="34" charset="0"/>
              </a:rPr>
              <a:t>oxirgi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= 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910686"/>
            <a:ext cx="5867400" cy="419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0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357</Words>
  <Application>Microsoft Office PowerPoint</Application>
  <PresentationFormat>Произвольный</PresentationFormat>
  <Paragraphs>100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Constantia</vt:lpstr>
      <vt:lpstr>Georgia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Bugun darsda </vt:lpstr>
      <vt:lpstr>                       Bugun darsda </vt:lpstr>
      <vt:lpstr>Презентация PowerPoint</vt:lpstr>
      <vt:lpstr>Презентация PowerPoint</vt:lpstr>
      <vt:lpstr>                     Masalaning yechimi</vt:lpstr>
      <vt:lpstr>                      Masalaning yechimi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354</cp:revision>
  <dcterms:created xsi:type="dcterms:W3CDTF">2020-04-09T07:32:19Z</dcterms:created>
  <dcterms:modified xsi:type="dcterms:W3CDTF">2021-01-07T10:36:03Z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