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</p:sldMasterIdLst>
  <p:notesMasterIdLst>
    <p:notesMasterId r:id="rId16"/>
  </p:notesMasterIdLst>
  <p:sldIdLst>
    <p:sldId id="1377" r:id="rId5"/>
    <p:sldId id="1424" r:id="rId6"/>
    <p:sldId id="1414" r:id="rId7"/>
    <p:sldId id="1415" r:id="rId8"/>
    <p:sldId id="1426" r:id="rId9"/>
    <p:sldId id="288" r:id="rId10"/>
    <p:sldId id="1427" r:id="rId11"/>
    <p:sldId id="1428" r:id="rId12"/>
    <p:sldId id="1429" r:id="rId13"/>
    <p:sldId id="1430" r:id="rId14"/>
    <p:sldId id="1395" r:id="rId15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110662"/>
    <a:srgbClr val="0097CC"/>
    <a:srgbClr val="006032"/>
    <a:srgbClr val="00A859"/>
    <a:srgbClr val="CEE1F2"/>
    <a:srgbClr val="FF99FF"/>
    <a:srgbClr val="F7F7F7"/>
    <a:srgbClr val="FFFF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9" autoAdjust="0"/>
    <p:restoredTop sz="86477" autoAdjust="0"/>
  </p:normalViewPr>
  <p:slideViewPr>
    <p:cSldViewPr>
      <p:cViewPr varScale="1">
        <p:scale>
          <a:sx n="94" d="100"/>
          <a:sy n="94" d="100"/>
        </p:scale>
        <p:origin x="378" y="96"/>
      </p:cViewPr>
      <p:guideLst>
        <p:guide orient="horz" pos="6231"/>
        <p:guide pos="4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13.02.2021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13.02.2021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28799" y="2631969"/>
            <a:ext cx="9293226" cy="3163993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 algn="ctr">
              <a:spcBef>
                <a:spcPts val="232"/>
              </a:spcBef>
              <a:spcAft>
                <a:spcPts val="1200"/>
              </a:spcAft>
            </a:pP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mavzusiga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topshiriqlarini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0">
              <a:spcBef>
                <a:spcPts val="232"/>
              </a:spcBef>
              <a:spcAft>
                <a:spcPts val="1200"/>
              </a:spcAft>
            </a:pPr>
            <a:endParaRPr lang="sv-SE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7137" y="2555193"/>
            <a:ext cx="632284" cy="160863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27137" y="4348163"/>
            <a:ext cx="632284" cy="160863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69107" cy="2157195"/>
            <a:chOff x="0" y="0"/>
            <a:chExt cx="12169107" cy="215719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EE80F0AA-4DF1-4DBF-9AA2-5439157D8912}"/>
                </a:ext>
              </a:extLst>
            </p:cNvPr>
            <p:cNvSpPr/>
            <p:nvPr/>
          </p:nvSpPr>
          <p:spPr>
            <a:xfrm>
              <a:off x="0" y="0"/>
              <a:ext cx="12169107" cy="2157195"/>
            </a:xfrm>
            <a:custGeom>
              <a:avLst/>
              <a:gdLst/>
              <a:ahLst/>
              <a:cxnLst/>
              <a:rect l="l" t="t" r="r" b="b"/>
              <a:pathLst>
                <a:path w="5760085" h="1021080">
                  <a:moveTo>
                    <a:pt x="5759640" y="0"/>
                  </a:moveTo>
                  <a:lnTo>
                    <a:pt x="0" y="0"/>
                  </a:lnTo>
                  <a:lnTo>
                    <a:pt x="0" y="1020953"/>
                  </a:lnTo>
                  <a:lnTo>
                    <a:pt x="5759640" y="1020953"/>
                  </a:lnTo>
                  <a:lnTo>
                    <a:pt x="575964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F294EAD7-CAB8-401C-B12D-6064AA1177E0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27824596-7DE1-4136-95E4-49A51856B6D3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81111" y="638907"/>
            <a:ext cx="2243834" cy="765477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 smtClean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23971" y="435707"/>
            <a:ext cx="5497282" cy="1262307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algn="ctr" defTabSz="1934688">
              <a:spcBef>
                <a:spcPts val="241"/>
              </a:spcBef>
              <a:defRPr/>
            </a:pPr>
            <a:r>
              <a:rPr lang="en-US" sz="8000" kern="0" spc="21" dirty="0" err="1">
                <a:solidFill>
                  <a:sysClr val="window" lastClr="FFFFFF"/>
                </a:solidFill>
              </a:rPr>
              <a:t>Kimyo</a:t>
            </a:r>
            <a:endParaRPr lang="en-US" sz="80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9-test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825" y="1277316"/>
            <a:ext cx="11961813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>
              <a:spcAft>
                <a:spcPts val="600"/>
              </a:spcAft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(g</a:t>
            </a:r>
            <a:r>
              <a: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+O</a:t>
            </a:r>
            <a:r>
              <a: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2(g)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(g</a:t>
            </a:r>
            <a:r>
              <a: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Br</a:t>
            </a:r>
            <a:r>
              <a: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2(g)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Q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reaksiyadagi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muvozanatni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siljitish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omillardan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buAutoNum type="arabicParenR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bromid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konsentratsiyasini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buAutoNum type="arabicParenR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temperaturani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pasaytirish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temperaturani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bromid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konsentratsiyasini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kamaytirish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bosimni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orttirish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bosimni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kamaytirish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1, 3,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1, 4,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1, 2,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2, 3,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4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7065" y="1422082"/>
            <a:ext cx="10972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116-118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sahifalarini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oqib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organing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tenglamalarini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boring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HP\Desktop\IMG_20210121_100838_5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06">
            <a:off x="3369767" y="3963465"/>
            <a:ext cx="5567151" cy="285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7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1-test 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6" y="1446194"/>
            <a:ext cx="10896599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spcAft>
                <a:spcPts val="600"/>
              </a:spcAft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qaytar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sistemada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2NO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(g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2NO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2(g)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bosimning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oshirilishi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muvozanatga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o‘ngga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siljitadi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chapga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siljitadi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siljitmaydi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o‘zgarmaydi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chapga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siljiydi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2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moddalarda</a:t>
            </a: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aydalanganlik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darajasiga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24" y="1446194"/>
            <a:ext cx="11049001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muvozanati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oshirilganda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o‘zgarmay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qolaveradi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 CO 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↔ COCl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742950" indent="-742950">
              <a:spcAft>
                <a:spcPts val="600"/>
              </a:spcAft>
              <a:buAutoNum type="alphaUcParenR" startAt="2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↔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2(g)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742950" indent="-742950">
              <a:spcAft>
                <a:spcPts val="600"/>
              </a:spcAft>
              <a:buAutoNum type="alphaUcParenR" startAt="2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↔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Q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600"/>
              </a:spcAft>
              <a:buAutoNum type="alphaUcParenR" startAt="2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j1u440ut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4216082"/>
            <a:ext cx="3352800" cy="252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99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temperaturaga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454026" y="1452562"/>
                <a:ext cx="11353800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keltirilgan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sistemalarni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qaysi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kamayganda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muvozanat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chap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siljiydi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  </a:t>
                </a:r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(g)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+O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(g)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(g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14350" indent="-514350">
                  <a:spcAft>
                    <a:spcPts val="1200"/>
                  </a:spcAft>
                  <a:buAutoNum type="alphaUcParenR" startAt="2"/>
                </a:pP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NH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(g)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(g)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(g)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514350" indent="-514350">
                  <a:spcAft>
                    <a:spcPts val="1200"/>
                  </a:spcAft>
                  <a:buAutoNum type="alphaUcParenR" startAt="2"/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(g)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+O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(g)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(g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spcAft>
                    <a:spcPts val="1200"/>
                  </a:spcAft>
                  <a:buAutoNum type="alphaUcParenR" startAt="2"/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barchasi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400">
                        <a:latin typeface="Arial" pitchFamily="34" charset="0"/>
                        <a:cs typeface="Arial" pitchFamily="34" charset="0"/>
                      </a:rPr>
                      <m:t> </m:t>
                    </m:r>
                  </m:oMath>
                </a14:m>
                <a:endParaRPr lang="ru-RU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6" y="1452562"/>
                <a:ext cx="11353800" cy="4154984"/>
              </a:xfrm>
              <a:prstGeom prst="rect">
                <a:avLst/>
              </a:prstGeom>
              <a:blipFill>
                <a:blip r:embed="rId3"/>
                <a:stretch>
                  <a:fillRect l="-1610" t="-2199" r="-1932" b="-3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6" y="3967162"/>
            <a:ext cx="4495800" cy="273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katalizatorga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377825" y="1277316"/>
                <a:ext cx="11961813" cy="5284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4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</a:t>
                </a:r>
                <a:r>
                  <a:rPr lang="en-US" sz="4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Muvozanat</a:t>
                </a:r>
                <a:r>
                  <a:rPr lang="en-US" sz="4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holatidagi</a:t>
                </a:r>
                <a:r>
                  <a:rPr lang="en-US" sz="4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4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jarayonlarni</a:t>
                </a:r>
                <a:r>
                  <a:rPr lang="en-US" sz="4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qaysi</a:t>
                </a:r>
                <a:r>
                  <a:rPr lang="en-US" sz="4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birlariga</a:t>
                </a:r>
                <a:r>
                  <a:rPr lang="en-US" sz="4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bosim</a:t>
                </a:r>
                <a:r>
                  <a:rPr lang="en-US" sz="4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o‘zgarishi</a:t>
                </a:r>
                <a:r>
                  <a:rPr lang="en-US" sz="4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4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ko‘rsatmaydi</a:t>
                </a:r>
                <a:r>
                  <a:rPr lang="en-US" sz="4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endParaRPr lang="en-US" sz="4400" baseline="-25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/>
                  <a:t>1)  NO</a:t>
                </a:r>
                <a:r>
                  <a:rPr lang="en-US" baseline="-25000" dirty="0"/>
                  <a:t>2</a:t>
                </a:r>
                <a:r>
                  <a:rPr lang="en-US" dirty="0"/>
                  <a:t>(g)   </a:t>
                </a:r>
                <a:r>
                  <a:rPr lang="en-US" dirty="0" smtClean="0"/>
                  <a:t>    N2O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(g</a:t>
                </a:r>
                <a:r>
                  <a:rPr lang="en-US" dirty="0"/>
                  <a:t>) </a:t>
                </a:r>
                <a:r>
                  <a:rPr lang="en-US" dirty="0" smtClean="0"/>
                  <a:t>+ </a:t>
                </a:r>
                <a:r>
                  <a:rPr lang="en-US" dirty="0"/>
                  <a:t>Q </a:t>
                </a:r>
                <a:endParaRPr lang="ru-RU" dirty="0"/>
              </a:p>
              <a:p>
                <a:r>
                  <a:rPr lang="en-US" dirty="0"/>
                  <a:t>2)  H</a:t>
                </a:r>
                <a:r>
                  <a:rPr lang="en-US" baseline="-25000" dirty="0"/>
                  <a:t>2</a:t>
                </a:r>
                <a:r>
                  <a:rPr lang="en-US" dirty="0"/>
                  <a:t>S(g) + Q H</a:t>
                </a:r>
                <a:r>
                  <a:rPr lang="en-US" baseline="-25000" dirty="0"/>
                  <a:t>2</a:t>
                </a:r>
                <a:r>
                  <a:rPr lang="en-US" dirty="0"/>
                  <a:t>(g) + S(q)</a:t>
                </a:r>
                <a:endParaRPr lang="ru-RU" dirty="0"/>
              </a:p>
              <a:p>
                <a:r>
                  <a:rPr lang="en-US" dirty="0"/>
                  <a:t>3)  NO(g) + Cl</a:t>
                </a:r>
                <a:r>
                  <a:rPr lang="en-US" baseline="-25000" dirty="0"/>
                  <a:t>2</a:t>
                </a:r>
                <a:r>
                  <a:rPr lang="en-US" dirty="0"/>
                  <a:t>(g) NOCl</a:t>
                </a:r>
                <a:r>
                  <a:rPr lang="en-US" baseline="-25000" dirty="0"/>
                  <a:t>2</a:t>
                </a:r>
                <a:r>
                  <a:rPr lang="en-US" dirty="0"/>
                  <a:t>(g) </a:t>
                </a:r>
                <a:r>
                  <a:rPr lang="en-US" dirty="0" smtClean="0"/>
                  <a:t>+ </a:t>
                </a:r>
                <a:r>
                  <a:rPr lang="en-US" dirty="0"/>
                  <a:t>Q </a:t>
                </a:r>
                <a:endParaRPr lang="ru-RU" dirty="0"/>
              </a:p>
              <a:p>
                <a:r>
                  <a:rPr lang="en-US" dirty="0"/>
                  <a:t>4)  NO(g) + Cl</a:t>
                </a:r>
                <a:r>
                  <a:rPr lang="en-US" baseline="-25000" dirty="0"/>
                  <a:t>2</a:t>
                </a:r>
                <a:r>
                  <a:rPr lang="en-US" dirty="0"/>
                  <a:t>(g) NOCl</a:t>
                </a:r>
                <a:r>
                  <a:rPr lang="en-US" baseline="-25000" dirty="0"/>
                  <a:t>2</a:t>
                </a:r>
                <a:r>
                  <a:rPr lang="en-US" dirty="0"/>
                  <a:t>(g) </a:t>
                </a:r>
                <a:r>
                  <a:rPr lang="en-US" dirty="0" smtClean="0"/>
                  <a:t>+ </a:t>
                </a:r>
                <a:r>
                  <a:rPr lang="en-US" dirty="0"/>
                  <a:t>Q</a:t>
                </a:r>
                <a:endParaRPr lang="ru-RU" dirty="0"/>
              </a:p>
              <a:p>
                <a:r>
                  <a:rPr lang="en-US" dirty="0"/>
                  <a:t>5)  N</a:t>
                </a:r>
                <a:r>
                  <a:rPr lang="en-US" baseline="-25000" dirty="0"/>
                  <a:t>2</a:t>
                </a:r>
                <a:r>
                  <a:rPr lang="en-US" dirty="0"/>
                  <a:t>(g) + O</a:t>
                </a:r>
                <a:r>
                  <a:rPr lang="en-US" baseline="-25000" dirty="0"/>
                  <a:t>2</a:t>
                </a:r>
                <a:r>
                  <a:rPr lang="en-US" dirty="0"/>
                  <a:t>(g) NO(g) </a:t>
                </a:r>
                <a:r>
                  <a:rPr lang="en-US" dirty="0" smtClean="0"/>
                  <a:t>- </a:t>
                </a:r>
                <a:r>
                  <a:rPr lang="en-US" dirty="0"/>
                  <a:t>Q</a:t>
                </a:r>
                <a:endParaRPr lang="ru-RU" dirty="0"/>
              </a:p>
              <a:p>
                <a:r>
                  <a:rPr lang="en-US" dirty="0"/>
                  <a:t>6)  SO</a:t>
                </a:r>
                <a:r>
                  <a:rPr lang="en-US" baseline="-25000" dirty="0"/>
                  <a:t>2</a:t>
                </a:r>
                <a:r>
                  <a:rPr lang="en-US" dirty="0"/>
                  <a:t>(g) + O</a:t>
                </a:r>
                <a:r>
                  <a:rPr lang="en-US" baseline="-25000" dirty="0"/>
                  <a:t>2</a:t>
                </a:r>
                <a:r>
                  <a:rPr lang="en-US" dirty="0"/>
                  <a:t>(g) SO</a:t>
                </a:r>
                <a:r>
                  <a:rPr lang="en-US" baseline="-25000" dirty="0"/>
                  <a:t>3</a:t>
                </a:r>
                <a:r>
                  <a:rPr lang="en-US" dirty="0"/>
                  <a:t>(g) </a:t>
                </a:r>
                <a:r>
                  <a:rPr lang="en-US" dirty="0" smtClean="0"/>
                  <a:t>+ </a:t>
                </a:r>
                <a:r>
                  <a:rPr lang="en-US" dirty="0"/>
                  <a:t>Q</a:t>
                </a:r>
                <a:endParaRPr lang="ru-RU" dirty="0"/>
              </a:p>
              <a:p>
                <a:r>
                  <a:rPr lang="en-US" sz="4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) 2, 4, </a:t>
                </a:r>
                <a:r>
                  <a:rPr lang="en-US" sz="4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  </a:t>
                </a:r>
                <a:r>
                  <a:rPr lang="ru-RU" sz="4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) 1, </a:t>
                </a:r>
                <a:r>
                  <a:rPr lang="en-US" sz="4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  </a:t>
                </a:r>
                <a:r>
                  <a:rPr lang="ru-RU" sz="4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1, </a:t>
                </a:r>
                <a:r>
                  <a:rPr lang="en-US" sz="4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 </a:t>
                </a:r>
                <a:r>
                  <a:rPr lang="ru-RU" sz="4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) 4, </a:t>
                </a:r>
                <a:r>
                  <a:rPr lang="en-US" sz="4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000" b="1">
                        <a:latin typeface="Arial" pitchFamily="34" charset="0"/>
                        <a:cs typeface="Arial" pitchFamily="34" charset="0"/>
                      </a:rPr>
                      <m:t> </m:t>
                    </m:r>
                  </m:oMath>
                </a14:m>
                <a:endParaRPr lang="ru-RU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25" y="1277316"/>
                <a:ext cx="11961813" cy="5284395"/>
              </a:xfrm>
              <a:prstGeom prst="rect">
                <a:avLst/>
              </a:prstGeom>
              <a:blipFill>
                <a:blip r:embed="rId3"/>
                <a:stretch>
                  <a:fillRect l="-1682" b="-45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2567901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541905" y="2707322"/>
            <a:ext cx="4572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80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-test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6" y="1446194"/>
            <a:ext cx="1142999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spcAft>
                <a:spcPts val="600"/>
              </a:spcAft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Bosimning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ortishi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muvozanatning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o‘ng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tomonga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siljishiga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olib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keladigan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sistemalarni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tanlang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en-US" sz="3200" baseline="-25000" dirty="0" smtClean="0"/>
              <a:t>3 </a:t>
            </a:r>
            <a:r>
              <a:rPr lang="en-US" sz="3200" baseline="-25000" dirty="0"/>
              <a:t>(g)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+ Q →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200" baseline="-25000" dirty="0" smtClean="0"/>
              <a:t>2 </a:t>
            </a:r>
            <a:r>
              <a:rPr lang="en-US" sz="3200" baseline="-25000" dirty="0"/>
              <a:t>(g)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3200" baseline="-25000" dirty="0" smtClean="0"/>
              <a:t>2 </a:t>
            </a:r>
            <a:r>
              <a:rPr lang="en-US" sz="3200" baseline="-25000" dirty="0"/>
              <a:t>(g)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3200" baseline="-25000" dirty="0" smtClean="0"/>
              <a:t>2 </a:t>
            </a:r>
            <a:r>
              <a:rPr lang="en-US" sz="3200" baseline="-25000" dirty="0"/>
              <a:t>(g</a:t>
            </a:r>
            <a:r>
              <a:rPr lang="en-US" sz="3200" baseline="-25000" dirty="0" smtClean="0"/>
              <a:t>)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→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3200" baseline="-25000" dirty="0" smtClean="0"/>
              <a:t>(g</a:t>
            </a:r>
            <a:r>
              <a:rPr lang="en-US" sz="3200" baseline="-25000" dirty="0"/>
              <a:t>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200" baseline="-25000" dirty="0" smtClean="0"/>
              <a:t>2 </a:t>
            </a:r>
            <a:r>
              <a:rPr lang="en-US" sz="3200" baseline="-25000" dirty="0"/>
              <a:t>(g)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3200" baseline="-25000" dirty="0" smtClean="0"/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200" baseline="-25000" dirty="0" smtClean="0"/>
              <a:t> </a:t>
            </a:r>
            <a:r>
              <a:rPr lang="en-US" sz="3200" baseline="-25000" dirty="0" smtClean="0"/>
              <a:t>4 </a:t>
            </a:r>
            <a:r>
              <a:rPr lang="en-US" sz="3200" baseline="-25000" dirty="0"/>
              <a:t>(g)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→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3200" baseline="-25000" dirty="0" smtClean="0"/>
              <a:t>2 </a:t>
            </a:r>
            <a:r>
              <a:rPr lang="en-US" sz="3200" baseline="-25000" dirty="0"/>
              <a:t>(g)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3200" baseline="-25000" dirty="0" smtClean="0"/>
              <a:t>2 </a:t>
            </a:r>
            <a:r>
              <a:rPr lang="en-US" sz="3200" baseline="-25000" dirty="0"/>
              <a:t>(g)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200" baseline="-25000" dirty="0" smtClean="0"/>
              <a:t>2 </a:t>
            </a:r>
            <a:r>
              <a:rPr lang="en-US" sz="3200" baseline="-25000" dirty="0"/>
              <a:t>(g)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→ NO</a:t>
            </a:r>
            <a:r>
              <a:rPr lang="en-US" sz="3200" baseline="-25000" dirty="0" smtClean="0"/>
              <a:t> </a:t>
            </a:r>
            <a:r>
              <a:rPr lang="en-US" sz="3200" baseline="-25000" dirty="0"/>
              <a:t>2 (g)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200" baseline="-25000" dirty="0" smtClean="0"/>
              <a:t>2 </a:t>
            </a:r>
            <a:r>
              <a:rPr lang="en-US" sz="3200" baseline="-25000" dirty="0"/>
              <a:t>(g)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200" baseline="-25000" dirty="0" smtClean="0"/>
              <a:t>2 </a:t>
            </a:r>
            <a:r>
              <a:rPr lang="en-US" sz="3200" baseline="-25000" dirty="0"/>
              <a:t>(g)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→ SO</a:t>
            </a:r>
            <a:r>
              <a:rPr lang="en-US" sz="3200" baseline="-25000" dirty="0" smtClean="0"/>
              <a:t> </a:t>
            </a:r>
            <a:r>
              <a:rPr lang="en-US" sz="3200" baseline="-25000" dirty="0"/>
              <a:t>3</a:t>
            </a:r>
            <a:r>
              <a:rPr lang="en-US" sz="3200" baseline="-25000" dirty="0" smtClean="0"/>
              <a:t>(g</a:t>
            </a:r>
            <a:r>
              <a:rPr lang="en-US" sz="3200" baseline="-25000" dirty="0"/>
              <a:t>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PCl</a:t>
            </a:r>
            <a:r>
              <a:rPr lang="en-US" sz="3200" baseline="-25000" dirty="0" smtClean="0"/>
              <a:t>5 </a:t>
            </a:r>
            <a:r>
              <a:rPr lang="en-US" sz="3200" baseline="-25000" dirty="0" smtClean="0"/>
              <a:t>(q)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→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PCl</a:t>
            </a:r>
            <a:r>
              <a:rPr lang="en-US" sz="3200" baseline="-25000" dirty="0" smtClean="0"/>
              <a:t>3 </a:t>
            </a:r>
            <a:r>
              <a:rPr lang="en-US" sz="3200" baseline="-25000" dirty="0"/>
              <a:t>(g)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sz="3200" baseline="-25000" dirty="0" smtClean="0"/>
              <a:t>2 </a:t>
            </a:r>
            <a:r>
              <a:rPr lang="en-US" sz="3200" baseline="-25000" dirty="0"/>
              <a:t>(g)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3,4,6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B)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1,2,6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1,5,6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1,4,5</a:t>
            </a:r>
          </a:p>
        </p:txBody>
      </p:sp>
    </p:spTree>
    <p:extLst>
      <p:ext uri="{BB962C8B-B14F-4D97-AF65-F5344CB8AC3E}">
        <p14:creationId xmlns:p14="http://schemas.microsoft.com/office/powerpoint/2010/main" val="27000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-test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226" y="1452562"/>
            <a:ext cx="11430000" cy="5054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Haroratni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ortishi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chapga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siljiydigan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reaksiyalarni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4000" baseline="-25000" dirty="0" smtClean="0"/>
              <a:t>(g</a:t>
            </a:r>
            <a:r>
              <a:rPr lang="en-US" sz="4000" baseline="-25000" dirty="0"/>
              <a:t>)</a:t>
            </a:r>
            <a:r>
              <a:rPr lang="en-US" sz="4000" dirty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aseline="-25000" dirty="0"/>
              <a:t>2(g)</a:t>
            </a:r>
            <a:r>
              <a:rPr lang="en-US" sz="4000" dirty="0"/>
              <a:t> </a:t>
            </a:r>
            <a:r>
              <a:rPr lang="en-US" sz="3600" dirty="0"/>
              <a:t>↔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4000" baseline="-25000" dirty="0" smtClean="0"/>
              <a:t>2(g</a:t>
            </a:r>
            <a:r>
              <a:rPr lang="en-US" sz="4000" baseline="-25000" dirty="0"/>
              <a:t>)</a:t>
            </a:r>
            <a:r>
              <a:rPr lang="en-US" sz="4000" dirty="0"/>
              <a:t> </a:t>
            </a:r>
            <a:r>
              <a:rPr lang="en-US" sz="4000" dirty="0" smtClean="0"/>
              <a:t>  </a:t>
            </a:r>
            <a:r>
              <a:rPr lang="en-US" sz="4000" dirty="0" smtClean="0"/>
              <a:t>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-566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kJ 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4000" baseline="-25000" dirty="0" smtClean="0"/>
              <a:t>(g</a:t>
            </a:r>
            <a:r>
              <a:rPr lang="en-US" sz="4000" baseline="-25000" dirty="0"/>
              <a:t>)</a:t>
            </a:r>
            <a:r>
              <a:rPr lang="en-US" sz="4000" dirty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aseline="-25000" dirty="0"/>
              <a:t>2(g)</a:t>
            </a:r>
            <a:r>
              <a:rPr lang="en-US" sz="4000" dirty="0"/>
              <a:t> </a:t>
            </a:r>
            <a:r>
              <a:rPr lang="en-US" sz="3600" dirty="0"/>
              <a:t>↔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4000" baseline="-25000" dirty="0" smtClean="0"/>
              <a:t>2(g</a:t>
            </a:r>
            <a:r>
              <a:rPr lang="en-US" sz="4000" baseline="-25000" dirty="0"/>
              <a:t>)</a:t>
            </a:r>
            <a:r>
              <a:rPr lang="en-US" sz="4000" dirty="0"/>
              <a:t> </a:t>
            </a:r>
            <a:r>
              <a:rPr lang="en-US" sz="4000" dirty="0" smtClean="0"/>
              <a:t>   </a:t>
            </a:r>
            <a:r>
              <a:rPr lang="en-US" sz="4000" dirty="0" smtClean="0"/>
              <a:t>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180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kJ 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en-US" sz="4000" baseline="-25000" dirty="0" smtClean="0"/>
              <a:t>3(q</a:t>
            </a:r>
            <a:r>
              <a:rPr lang="en-US" sz="4000" baseline="-25000" dirty="0" smtClean="0"/>
              <a:t>)</a:t>
            </a:r>
            <a:r>
              <a:rPr lang="en-US" sz="4000" dirty="0" smtClean="0"/>
              <a:t> </a:t>
            </a:r>
            <a:r>
              <a:rPr lang="en-US" sz="3600" dirty="0"/>
              <a:t>↔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aseline="-25000" dirty="0" smtClean="0"/>
              <a:t>(q)</a:t>
            </a:r>
            <a:r>
              <a:rPr lang="en-US" sz="4000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CO</a:t>
            </a:r>
            <a:r>
              <a:rPr lang="en-US" sz="4000" baseline="-25000" dirty="0"/>
              <a:t>2(g)</a:t>
            </a:r>
            <a:r>
              <a:rPr lang="en-US" sz="4000" dirty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179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dirty="0"/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9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-test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062" y="1376362"/>
            <a:ext cx="11961813" cy="5157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3Fe(q) + 4 CO</a:t>
            </a:r>
            <a:r>
              <a:rPr lang="en-US" baseline="-25000" dirty="0"/>
              <a:t>2</a:t>
            </a:r>
            <a:r>
              <a:rPr lang="en-US" dirty="0"/>
              <a:t>(g) →  Fe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/>
              <a:t>(q)+ 4CO(g) 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-43,7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kJ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omillar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siljiydi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haroratning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pasayishi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haroratning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ko‘tarilishi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bosimning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kamayishi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bosimning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ortishi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katalizator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kiritilishi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A)1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B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 1,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5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-test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5" y="1452562"/>
            <a:ext cx="11958637" cy="5166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muvozanatini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siljitadigan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omillarni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toping.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4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↔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2(g)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+ S</a:t>
            </a:r>
            <a:r>
              <a:rPr lang="en-US" sz="4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(q)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bosimning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bosimning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pasayishi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kamayishi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konsentratsiyasini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orttirish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142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4664</TotalTime>
  <Words>700</Words>
  <Application>Microsoft Office PowerPoint</Application>
  <PresentationFormat>Произвольный</PresentationFormat>
  <Paragraphs>87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Georgia</vt:lpstr>
      <vt:lpstr>Verdana</vt:lpstr>
      <vt:lpstr>Wingdings</vt:lpstr>
      <vt:lpstr>Тема10</vt:lpstr>
      <vt:lpstr>Тема7</vt:lpstr>
      <vt:lpstr>2_Тема10</vt:lpstr>
      <vt:lpstr>3_Тема10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458</cp:revision>
  <dcterms:created xsi:type="dcterms:W3CDTF">2020-04-09T07:32:19Z</dcterms:created>
  <dcterms:modified xsi:type="dcterms:W3CDTF">2021-02-13T07:28:52Z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